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>
        <p:scale>
          <a:sx n="100" d="100"/>
          <a:sy n="100" d="100"/>
        </p:scale>
        <p:origin x="35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A7193B-1537-4065-B771-5A2CB53C967D}" type="datetimeFigureOut">
              <a:rPr lang="ru-RU" smtClean="0"/>
              <a:t>23.06.2012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DE3D3D-043A-4649-A189-1FC614EC10E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Индекс устойчивости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некоммерческих </a:t>
            </a:r>
            <a:r>
              <a:rPr lang="ru-RU" sz="2800" b="1" dirty="0"/>
              <a:t>организаций </a:t>
            </a:r>
            <a:br>
              <a:rPr lang="ru-RU" sz="2800" b="1" dirty="0"/>
            </a:br>
            <a:r>
              <a:rPr lang="ru-RU" sz="2800" b="1" dirty="0"/>
              <a:t>г. Благовещенска  в 2011 </a:t>
            </a:r>
            <a:r>
              <a:rPr lang="ru-RU" sz="2800" b="1" dirty="0" smtClean="0"/>
              <a:t>году</a:t>
            </a:r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                              </a:t>
            </a:r>
            <a:r>
              <a:rPr lang="ru-RU" sz="1600" b="1" dirty="0" smtClean="0"/>
              <a:t>Калугина С.Г.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68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Инфраструктура: 5,7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Показателями </a:t>
            </a:r>
            <a:r>
              <a:rPr lang="ru-RU" dirty="0"/>
              <a:t>для оценки инфраструктуры сектора стали следующие пять подразделов:</a:t>
            </a:r>
          </a:p>
          <a:p>
            <a:pPr lvl="0"/>
            <a:r>
              <a:rPr lang="ru-RU" dirty="0"/>
              <a:t>ПОСРЕДНИЧЕСКИЕ ОРГАНИЗАЦИИ (ПО) И РЕСУРСНЫЕ ЦЕНТРЫ НКО. </a:t>
            </a:r>
            <a:endParaRPr lang="ru-RU" dirty="0" smtClean="0"/>
          </a:p>
          <a:p>
            <a:pPr lvl="0"/>
            <a:r>
              <a:rPr lang="ru-RU" dirty="0" smtClean="0"/>
              <a:t>МЕСТНЫЕ </a:t>
            </a:r>
            <a:r>
              <a:rPr lang="ru-RU" dirty="0"/>
              <a:t>ГРАНТОДАЮЩИЕ ОРГАНИЗАЦИИ.  </a:t>
            </a:r>
          </a:p>
          <a:p>
            <a:pPr lvl="0"/>
            <a:r>
              <a:rPr lang="ru-RU" dirty="0"/>
              <a:t>КОАЛИЦИИ НКО.  </a:t>
            </a:r>
          </a:p>
          <a:p>
            <a:pPr lvl="0"/>
            <a:r>
              <a:rPr lang="ru-RU" dirty="0"/>
              <a:t>ОБУЧЕНИЕ. </a:t>
            </a: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ПАРТНЕРСТВО МЕЖДУ СЕКТОРАМИ. </a:t>
            </a:r>
          </a:p>
        </p:txBody>
      </p:sp>
    </p:spTree>
    <p:extLst>
      <p:ext uri="{BB962C8B-B14F-4D97-AF65-F5344CB8AC3E}">
        <p14:creationId xmlns:p14="http://schemas.microsoft.com/office/powerpoint/2010/main" val="1739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Репутация в обществе: 4,8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Анализируя </a:t>
            </a:r>
            <a:r>
              <a:rPr lang="ru-RU" dirty="0"/>
              <a:t>репутацию НКО, эксперты ориентировались на следующие показатели:</a:t>
            </a:r>
          </a:p>
          <a:p>
            <a:pPr lvl="0"/>
            <a:r>
              <a:rPr lang="ru-RU" dirty="0"/>
              <a:t>ОСВЕЩЕНИЕ В СМИ.  </a:t>
            </a:r>
          </a:p>
          <a:p>
            <a:pPr lvl="0"/>
            <a:r>
              <a:rPr lang="ru-RU" dirty="0"/>
              <a:t>ВОСПРИЯТИЕ НКО В ОБЩЕСТВЕ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ВОСПРИЯТИЕ </a:t>
            </a:r>
            <a:r>
              <a:rPr lang="ru-RU" dirty="0"/>
              <a:t>НКО ГОСУДАРСТВЕННЫМИ ОРГАНАМИ И КОММЕРЧЕСКИМ СЕКТОРОМ. </a:t>
            </a:r>
          </a:p>
          <a:p>
            <a:r>
              <a:rPr lang="ru-RU" dirty="0"/>
              <a:t> </a:t>
            </a:r>
            <a:r>
              <a:rPr lang="ru-RU" dirty="0" smtClean="0"/>
              <a:t>СВЯЗИ </a:t>
            </a:r>
            <a:r>
              <a:rPr lang="ru-RU" dirty="0"/>
              <a:t>С ОБЩЕСТВЕННОСТЬЮ.  </a:t>
            </a:r>
          </a:p>
          <a:p>
            <a:pPr lvl="0"/>
            <a:r>
              <a:rPr lang="ru-RU" dirty="0"/>
              <a:t>САМОРЕГУЛЯЦИЯ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4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 устойчивости НКО г.Благовещенска-5,0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сегодняшний день существующие в Благовещенске практики/политики тормозят устойчивость сектора НКО. Прогресс затрудняется экономической ситуацией, действиями законодательной и исполнительной власти, контролируемыми СМИ, а также невысоким уровнем развития и консолидации сообщества </a:t>
            </a:r>
            <a:r>
              <a:rPr lang="ru-RU" dirty="0" smtClean="0"/>
              <a:t>НКО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6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714356"/>
            <a:ext cx="8229600" cy="1071563"/>
          </a:xfrm>
        </p:spPr>
        <p:txBody>
          <a:bodyPr>
            <a:normAutofit fontScale="90000"/>
          </a:bodyPr>
          <a:lstStyle/>
          <a:p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000" b="1" smtClean="0"/>
              <a:t>Сравнение индекса устойчивости НКО Благовещенска с индексами устойчивости НКО в странах Восточной Европы и бывших республиках СССР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3"/>
          <a:ext cx="8358245" cy="4429155"/>
        </p:xfrm>
        <a:graphic>
          <a:graphicData uri="http://schemas.openxmlformats.org/drawingml/2006/table">
            <a:tbl>
              <a:tblPr/>
              <a:tblGrid>
                <a:gridCol w="1597639"/>
                <a:gridCol w="376228"/>
                <a:gridCol w="870797"/>
                <a:gridCol w="755986"/>
                <a:gridCol w="626162"/>
                <a:gridCol w="626162"/>
                <a:gridCol w="750688"/>
                <a:gridCol w="876097"/>
                <a:gridCol w="626162"/>
                <a:gridCol w="626162"/>
                <a:gridCol w="626162"/>
              </a:tblGrid>
              <a:tr h="1350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kern="0">
                          <a:latin typeface="Arial"/>
                          <a:ea typeface="Times New Roman"/>
                          <a:cs typeface="Times New Roman"/>
                        </a:rPr>
                        <a:t>Значение баллов</a:t>
                      </a:r>
                      <a:endParaRPr lang="ru-RU" sz="1100" b="1" i="1" ker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Благовещенск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С-Петербург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С-Петербург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С-Петербург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Украина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Беларусь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  <a:cs typeface="Times New Roman"/>
                        </a:rPr>
                        <a:t>Польша 2008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Arial"/>
                          <a:ea typeface="Times New Roman"/>
                          <a:cs typeface="Times New Roman"/>
                        </a:rPr>
                        <a:t>увеличивает устойчивость НКО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Arial"/>
                          <a:ea typeface="Times New Roman"/>
                          <a:cs typeface="Times New Roman"/>
                        </a:rPr>
                        <a:t>среднее значение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1725" algn="l"/>
                        </a:tabLs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Arial"/>
                          <a:ea typeface="Times New Roman"/>
                          <a:cs typeface="Times New Roman"/>
                        </a:rPr>
                        <a:t>препятствует устойчивости и развитию НКО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914400" y="84138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flipV="1">
            <a:off x="917575" y="-3175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Цель: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000132"/>
          </a:xfrm>
        </p:spPr>
        <p:txBody>
          <a:bodyPr/>
          <a:lstStyle/>
          <a:p>
            <a:pPr>
              <a:buNone/>
            </a:pPr>
            <a:r>
              <a:rPr lang="ru-RU" smtClean="0"/>
              <a:t>Изучить состояние НКО Благовещенска  в 2011 году.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500306"/>
            <a:ext cx="8229600" cy="642942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Задачи:</a:t>
            </a:r>
            <a:endParaRPr kumimoji="0" lang="ru-RU" sz="50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42910" y="3214686"/>
            <a:ext cx="8229600" cy="300039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ru-RU" sz="2800"/>
              <a:t>1. Опробовать новый инструмент оценки - методику определения Индекса устойчивости НКО.</a:t>
            </a:r>
          </a:p>
          <a:p>
            <a:r>
              <a:rPr lang="ru-RU" sz="2800"/>
              <a:t>2. Получить количественные показатели устойчивости НКО г.Благовещенска.</a:t>
            </a:r>
          </a:p>
          <a:p>
            <a:r>
              <a:rPr lang="ru-RU" sz="2800"/>
              <a:t>3.Сравнить полученные результаты с показателями других регионов.</a:t>
            </a:r>
            <a:endParaRPr kumimoji="0" lang="ru-RU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Методика: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mtClean="0"/>
              <a:t>Разработана Международным агентством развития США (USAID)для определения Индекса устойчивости НКО в странах Центральной и Восточной Европы и странах СНГ и адаптированная к российским реалиям.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Индекс определялся группой экспертов по 7 основным показателям: </a:t>
            </a:r>
          </a:p>
          <a:p>
            <a:pPr>
              <a:buNone/>
            </a:pPr>
            <a:r>
              <a:rPr lang="ru-RU" smtClean="0"/>
              <a:t>-правовое поле, </a:t>
            </a:r>
          </a:p>
          <a:p>
            <a:pPr>
              <a:buNone/>
            </a:pPr>
            <a:r>
              <a:rPr lang="ru-RU" smtClean="0"/>
              <a:t>-организационные возможности, </a:t>
            </a:r>
          </a:p>
          <a:p>
            <a:pPr>
              <a:buNone/>
            </a:pPr>
            <a:r>
              <a:rPr lang="ru-RU" smtClean="0"/>
              <a:t>-финансовая жизнеспособность, </a:t>
            </a:r>
          </a:p>
          <a:p>
            <a:pPr>
              <a:buNone/>
            </a:pPr>
            <a:r>
              <a:rPr lang="ru-RU" smtClean="0"/>
              <a:t>-репутация в обществе, </a:t>
            </a:r>
          </a:p>
          <a:p>
            <a:pPr>
              <a:buNone/>
            </a:pPr>
            <a:r>
              <a:rPr lang="ru-RU" smtClean="0"/>
              <a:t>-защита общественных интересов, </a:t>
            </a:r>
          </a:p>
          <a:p>
            <a:pPr>
              <a:buNone/>
            </a:pPr>
            <a:r>
              <a:rPr lang="ru-RU" smtClean="0"/>
              <a:t>-оказание услуг, </a:t>
            </a:r>
          </a:p>
          <a:p>
            <a:pPr>
              <a:buNone/>
            </a:pPr>
            <a:r>
              <a:rPr lang="ru-RU" smtClean="0"/>
              <a:t>-инфраструктура. </a:t>
            </a:r>
          </a:p>
          <a:p>
            <a:pPr>
              <a:buNone/>
            </a:pPr>
            <a:r>
              <a:rPr lang="ru-RU" smtClean="0"/>
              <a:t>Показатели оценивались в баллах от 1 до 7, при этом, чем меньше балл, тем большая степень устойчивого развития имеется в виду.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Методика: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mtClean="0"/>
              <a:t>Для самопроверки экспертам дополнительно для каждого показателя были предложены общие характеристики трех основных стадий развития, соответствующих разным диапазонам баллов: </a:t>
            </a:r>
          </a:p>
          <a:p>
            <a:r>
              <a:rPr lang="ru-RU" smtClean="0"/>
              <a:t>Консолидация (до 3 баллов), </a:t>
            </a:r>
          </a:p>
          <a:p>
            <a:r>
              <a:rPr lang="ru-RU" smtClean="0"/>
              <a:t>средне-переходная стадия (3-5 баллов), </a:t>
            </a:r>
          </a:p>
          <a:p>
            <a:r>
              <a:rPr lang="ru-RU" smtClean="0"/>
              <a:t>ранне-переходная стадия (5-7 балов) - самый низкий уровень развития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Окончательное решение о величине того или иного показателя принималось экспертами методом консенсуса.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ru-RU" sz="2400" b="1" u="sng" dirty="0"/>
              <a:t>Правовое поле:</a:t>
            </a:r>
            <a:r>
              <a:rPr lang="ru-RU" sz="2400" u="sng" dirty="0"/>
              <a:t> </a:t>
            </a:r>
            <a:r>
              <a:rPr lang="ru-RU" sz="2400" b="1" u="sng" dirty="0"/>
              <a:t>4,0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Оценивая правовое поле, участники экспертной группы выставляли баллы по следующим шести показателям: </a:t>
            </a:r>
          </a:p>
          <a:p>
            <a:pPr lvl="0"/>
            <a:r>
              <a:rPr lang="ru-RU" dirty="0" smtClean="0"/>
              <a:t>РЕГИСТРАЦИЯ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dirty="0" smtClean="0"/>
              <a:t>ДЕЯТЕЛЬНОСТЬ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АДМИНИСТРАТИВНЫЕ ПРЕПОНЫ И УГРОЗЫ СО СТОРОНЫ ГОСУДАРСТВА. </a:t>
            </a:r>
          </a:p>
          <a:p>
            <a:r>
              <a:rPr lang="ru-RU" dirty="0"/>
              <a:t> </a:t>
            </a:r>
            <a:r>
              <a:rPr lang="ru-RU" dirty="0" smtClean="0"/>
              <a:t>МЕСТНЫЕ </a:t>
            </a:r>
            <a:r>
              <a:rPr lang="ru-RU" dirty="0"/>
              <a:t>ВОЗМОЖНОСТИ ПРАВОВОГО ОБЕСПЕЧЕНИЯ ДЕЯТЕЛЬНОСТИ НКО.  </a:t>
            </a:r>
          </a:p>
          <a:p>
            <a:pPr lvl="0"/>
            <a:r>
              <a:rPr lang="ru-RU" dirty="0"/>
              <a:t>НАЛОГООБЛОЖЕНИЕ. </a:t>
            </a:r>
          </a:p>
          <a:p>
            <a:r>
              <a:rPr lang="ru-RU" dirty="0"/>
              <a:t> </a:t>
            </a:r>
            <a:r>
              <a:rPr lang="ru-RU" dirty="0" smtClean="0"/>
              <a:t>ДОХОД </a:t>
            </a:r>
            <a:r>
              <a:rPr lang="ru-RU" dirty="0"/>
              <a:t>ОТ КОММЕРЧЕСКОЙ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9181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Организационные возможности: 5,2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этом направлении эксперты оценивали следующие пять показателей:</a:t>
            </a:r>
          </a:p>
          <a:p>
            <a:pPr lvl="0"/>
            <a:r>
              <a:rPr lang="ru-RU" dirty="0"/>
              <a:t>РАБОТА С КЛИЕНТАМИ.  </a:t>
            </a:r>
          </a:p>
          <a:p>
            <a:pPr lvl="0"/>
            <a:r>
              <a:rPr lang="ru-RU" dirty="0"/>
              <a:t>СТРАТЕГИЧЕСКОЕ ПЛАНИРОВАНИЕ.  </a:t>
            </a:r>
          </a:p>
          <a:p>
            <a:pPr lvl="0"/>
            <a:r>
              <a:rPr lang="ru-RU" dirty="0"/>
              <a:t>ВНУТРЕННЯЯ СТРУКТУРА УПРАВЛЕНИЯ.  </a:t>
            </a:r>
          </a:p>
          <a:p>
            <a:pPr lvl="0"/>
            <a:r>
              <a:rPr lang="ru-RU" dirty="0"/>
              <a:t>ШТАТ НКО.  </a:t>
            </a:r>
          </a:p>
          <a:p>
            <a:pPr lvl="0"/>
            <a:r>
              <a:rPr lang="ru-RU" dirty="0"/>
              <a:t>РАЗВИТИЕ ТЕХНИЧЕСКИХ ВОЗМОЖНОСТЕЙ.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/>
              <a:t>Финансовая жизнеспособность: 5,4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Оценка </a:t>
            </a:r>
            <a:r>
              <a:rPr lang="ru-RU" dirty="0"/>
              <a:t>финансовой жизнеспособности складывается из следующих пяти показателей:</a:t>
            </a:r>
          </a:p>
          <a:p>
            <a:pPr lvl="0"/>
            <a:r>
              <a:rPr lang="ru-RU" dirty="0"/>
              <a:t>ПОДДЕРЖКА ИЗ МЕСТНЫХ ИСТОЧНИКОВ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ДИВЕРСИФИКАЦИЯ. 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СИСТЕМЫ </a:t>
            </a:r>
            <a:r>
              <a:rPr lang="ru-RU" dirty="0"/>
              <a:t>ФИНАНСОВОГО МЕНЕДЖМЕНТА.  </a:t>
            </a:r>
          </a:p>
          <a:p>
            <a:pPr lvl="0"/>
            <a:r>
              <a:rPr lang="ru-RU" dirty="0"/>
              <a:t>ФАНДРАЙЗИНГ. </a:t>
            </a:r>
            <a:endParaRPr lang="ru-RU" dirty="0" smtClean="0"/>
          </a:p>
          <a:p>
            <a:pPr lvl="0"/>
            <a:r>
              <a:rPr lang="ru-RU" dirty="0" smtClean="0"/>
              <a:t>ДОХОДЫ </a:t>
            </a:r>
            <a:r>
              <a:rPr lang="ru-RU" dirty="0"/>
              <a:t>НКО. </a:t>
            </a:r>
          </a:p>
        </p:txBody>
      </p:sp>
    </p:spTree>
    <p:extLst>
      <p:ext uri="{BB962C8B-B14F-4D97-AF65-F5344CB8AC3E}">
        <p14:creationId xmlns:p14="http://schemas.microsoft.com/office/powerpoint/2010/main" val="36974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/>
              <a:t>Защита общественных интересов </a:t>
            </a:r>
            <a:r>
              <a:rPr lang="ru-RU" sz="2700" b="1" u="sng" cap="all" dirty="0"/>
              <a:t> 5</a:t>
            </a:r>
            <a:r>
              <a:rPr lang="ru-RU" sz="2700" b="1" u="sng" dirty="0"/>
              <a:t>,5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направление деятельности рассматривалось по четырем параметрам:</a:t>
            </a:r>
          </a:p>
          <a:p>
            <a:pPr lvl="0"/>
            <a:r>
              <a:rPr lang="ru-RU" dirty="0"/>
              <a:t>СОТРУДНИЧЕСТВО С МЕСТНЫМИ И ФЕДЕРАЛЬНЫМИ ОРГАНАМИ ВЛАСТИ.  </a:t>
            </a:r>
          </a:p>
          <a:p>
            <a:pPr lvl="0"/>
            <a:r>
              <a:rPr lang="ru-RU" dirty="0"/>
              <a:t>ИНИЦИАТИВЫ В ОБЛАСТИ ПРОДВИЖЕНИЯ ИНТЕРЕСОВ НКО. </a:t>
            </a:r>
            <a:endParaRPr lang="ru-RU" dirty="0" smtClean="0"/>
          </a:p>
          <a:p>
            <a:pPr lvl="0"/>
            <a:r>
              <a:rPr lang="ru-RU" dirty="0" smtClean="0"/>
              <a:t>ЛОББИРОВАНИЕ</a:t>
            </a:r>
            <a:r>
              <a:rPr lang="ru-RU" dirty="0"/>
              <a:t>.  </a:t>
            </a:r>
          </a:p>
          <a:p>
            <a:pPr lvl="0"/>
            <a:r>
              <a:rPr lang="ru-RU" dirty="0"/>
              <a:t>ОБЩЕСТВЕННОЕ ДВИЖЕНИЕ ЗА ИЗМЕНЕНИЯ В ЗАКОНОДАТЕЛЬСТВЕ. </a:t>
            </a:r>
          </a:p>
        </p:txBody>
      </p:sp>
    </p:spTree>
    <p:extLst>
      <p:ext uri="{BB962C8B-B14F-4D97-AF65-F5344CB8AC3E}">
        <p14:creationId xmlns:p14="http://schemas.microsoft.com/office/powerpoint/2010/main" val="32176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Оказание услуг: </a:t>
            </a:r>
            <a:r>
              <a:rPr lang="ru-RU" sz="2400" b="1" i="1" u="sng" dirty="0"/>
              <a:t>4,6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этом направлении баллы выставлялись по следующим 5 показателям</a:t>
            </a:r>
            <a:r>
              <a:rPr lang="ru-RU" i="1" dirty="0"/>
              <a:t>:</a:t>
            </a:r>
            <a:endParaRPr lang="ru-RU" dirty="0"/>
          </a:p>
          <a:p>
            <a:pPr lvl="0"/>
            <a:r>
              <a:rPr lang="ru-RU" dirty="0"/>
              <a:t>НОМЕНКЛАТУРА ТОВАРОВ И УСЛУГ. </a:t>
            </a:r>
          </a:p>
          <a:p>
            <a:r>
              <a:rPr lang="ru-RU" dirty="0"/>
              <a:t> </a:t>
            </a:r>
            <a:r>
              <a:rPr lang="ru-RU" dirty="0" smtClean="0"/>
              <a:t>РЕАКЦИЯ </a:t>
            </a:r>
            <a:r>
              <a:rPr lang="ru-RU" dirty="0"/>
              <a:t>НА ПОТРЕБНОСТИ ОБЩЕСТВА. </a:t>
            </a:r>
          </a:p>
          <a:p>
            <a:r>
              <a:rPr lang="ru-RU" dirty="0"/>
              <a:t> </a:t>
            </a:r>
            <a:r>
              <a:rPr lang="ru-RU" dirty="0" smtClean="0"/>
              <a:t>КЛИЕНТЫ </a:t>
            </a:r>
            <a:r>
              <a:rPr lang="ru-RU" dirty="0"/>
              <a:t>И ДРУГИЕ ЗАИНТЕРЕСОВАННЫЕ ЛИЦА.  </a:t>
            </a:r>
          </a:p>
          <a:p>
            <a:pPr lvl="0"/>
            <a:r>
              <a:rPr lang="ru-RU" dirty="0"/>
              <a:t>ВОЗМЕЩЕНИЕ ИЗДЕРЖЕК.  </a:t>
            </a:r>
          </a:p>
          <a:p>
            <a:pPr lvl="0"/>
            <a:r>
              <a:rPr lang="ru-RU" dirty="0"/>
              <a:t>ПРИЗНАНИЕ И ПОДДЕРЖКА НКО ГОСУДАРСТВЕННЫМИ ОРГАНАМИ. </a:t>
            </a:r>
          </a:p>
        </p:txBody>
      </p:sp>
    </p:spTree>
    <p:extLst>
      <p:ext uri="{BB962C8B-B14F-4D97-AF65-F5344CB8AC3E}">
        <p14:creationId xmlns:p14="http://schemas.microsoft.com/office/powerpoint/2010/main" val="29615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432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Цель:</vt:lpstr>
      <vt:lpstr>Методика:</vt:lpstr>
      <vt:lpstr>Методика:</vt:lpstr>
      <vt:lpstr>Правовое поле: 4,0 </vt:lpstr>
      <vt:lpstr>Организационные возможности: 5,2 </vt:lpstr>
      <vt:lpstr>Финансовая жизнеспособность: 5,4 </vt:lpstr>
      <vt:lpstr>Защита общественных интересов  5,5 </vt:lpstr>
      <vt:lpstr>Оказание услуг: 4,6 </vt:lpstr>
      <vt:lpstr>Инфраструктура: 5,7 </vt:lpstr>
      <vt:lpstr>Репутация в обществе: 4,8 </vt:lpstr>
      <vt:lpstr>Индекс устойчивости НКО г.Благовещенска-5,0</vt:lpstr>
      <vt:lpstr> Сравнение индекса устойчивости НКО Благовещенска с индексами устойчивости НКО в странах Восточной Европы и бывших республиках СССР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Индекс устойчивости некоммерческих организаций  г. Благовещенска  в 2011 году</dc:title>
  <dc:creator>Admin</dc:creator>
  <cp:lastModifiedBy>Светлана</cp:lastModifiedBy>
  <cp:revision>8</cp:revision>
  <dcterms:created xsi:type="dcterms:W3CDTF">2012-06-19T14:18:47Z</dcterms:created>
  <dcterms:modified xsi:type="dcterms:W3CDTF">2012-06-23T04:42:33Z</dcterms:modified>
</cp:coreProperties>
</file>