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5143500" type="screen16x9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1423"/>
    <a:srgbClr val="D33E2B"/>
    <a:srgbClr val="971626"/>
    <a:srgbClr val="BF4A48"/>
    <a:srgbClr val="DF7537"/>
    <a:srgbClr val="2E1B57"/>
    <a:srgbClr val="3A235E"/>
    <a:srgbClr val="5A467B"/>
    <a:srgbClr val="27133D"/>
    <a:srgbClr val="3B15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85714" autoAdjust="0"/>
  </p:normalViewPr>
  <p:slideViewPr>
    <p:cSldViewPr snapToObjects="1">
      <p:cViewPr>
        <p:scale>
          <a:sx n="100" d="100"/>
          <a:sy n="100" d="100"/>
        </p:scale>
        <p:origin x="-572" y="-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38" d="100"/>
          <a:sy n="38" d="100"/>
        </p:scale>
        <p:origin x="-2453" y="-72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rojects$\FOM-SOC\&#1050;&#1072;&#1090;&#1103;\&#1076;&#1077;&#1083;&#1086;&#1074;&#1099;&#1077;%20&#1083;&#1102;&#1076;&#1080;\&#1050;&#1086;&#1085;&#1092;&#1077;&#1088;&#1077;&#1085;&#1094;&#1080;&#1103;%20&#1074;%20&#1048;&#1085;&#1089;&#1090;&#1080;&#1090;&#1091;&#1090;&#1077;%20&#1041;&#1080;&#1079;&#1085;&#1077;&#1089;&#1072;%20&#1080;%20&#1044;&#1080;&#1079;&#1072;&#1081;&#1085;&#1072;\&#1054;&#1089;&#1085;&#1086;&#1074;&#1072;%20&#1076;&#1083;&#1103;%20&#1087;&#1088;&#1077;&#1079;&#1077;&#1085;&#1090;&#1072;&#1094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rojects$\FOM-SOC\&#1050;&#1072;&#1090;&#1103;\&#1076;&#1077;&#1083;&#1086;&#1074;&#1099;&#1077;%20&#1083;&#1102;&#1076;&#1080;\&#1050;&#1086;&#1085;&#1092;&#1077;&#1088;&#1077;&#1085;&#1094;&#1080;&#1103;%20&#1074;%20&#1048;&#1085;&#1089;&#1090;&#1080;&#1090;&#1091;&#1090;&#1077;%20&#1041;&#1080;&#1079;&#1085;&#1077;&#1089;&#1072;%20&#1080;%20&#1044;&#1080;&#1079;&#1072;&#1081;&#1085;&#1072;\&#1054;&#1089;&#1085;&#1086;&#1074;&#1072;%20&#1076;&#1083;&#1103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Лист1!$A$13:$A$21</c:f>
              <c:strCache>
                <c:ptCount val="9"/>
                <c:pt idx="0">
                  <c:v>медицинская помощь</c:v>
                </c:pt>
                <c:pt idx="1">
                  <c:v>ремонт бытовой техники, изготовление ключей</c:v>
                </c:pt>
                <c:pt idx="2">
                  <c:v>общественное питание</c:v>
                </c:pt>
                <c:pt idx="3">
                  <c:v>ремонт одежды, обуви</c:v>
                </c:pt>
                <c:pt idx="4">
                  <c:v>общественный транспорт</c:v>
                </c:pt>
                <c:pt idx="5">
                  <c:v>продажа лекарств</c:v>
                </c:pt>
                <c:pt idx="6">
                  <c:v>парикмахерская</c:v>
                </c:pt>
                <c:pt idx="7">
                  <c:v>продажа товаров повседневного спроса</c:v>
                </c:pt>
                <c:pt idx="8">
                  <c:v>продажа продуктов питания</c:v>
                </c:pt>
              </c:strCache>
            </c:strRef>
          </c:cat>
          <c:val>
            <c:numRef>
              <c:f>Лист1!$B$13:$B$21</c:f>
              <c:numCache>
                <c:formatCode>0</c:formatCode>
                <c:ptCount val="9"/>
                <c:pt idx="0">
                  <c:v>22.866666666666699</c:v>
                </c:pt>
                <c:pt idx="1">
                  <c:v>24.2</c:v>
                </c:pt>
                <c:pt idx="2">
                  <c:v>24.4</c:v>
                </c:pt>
                <c:pt idx="3">
                  <c:v>30</c:v>
                </c:pt>
                <c:pt idx="4">
                  <c:v>40.066666666666698</c:v>
                </c:pt>
                <c:pt idx="5">
                  <c:v>46.8</c:v>
                </c:pt>
                <c:pt idx="6">
                  <c:v>57.866666666666703</c:v>
                </c:pt>
                <c:pt idx="7">
                  <c:v>62.266666666666701</c:v>
                </c:pt>
                <c:pt idx="8">
                  <c:v>70.933333333333294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090304"/>
        <c:axId val="65091840"/>
      </c:barChart>
      <c:catAx>
        <c:axId val="650903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091840"/>
        <c:crosses val="autoZero"/>
        <c:auto val="1"/>
        <c:lblAlgn val="ctr"/>
        <c:lblOffset val="100"/>
        <c:noMultiLvlLbl val="0"/>
      </c:catAx>
      <c:valAx>
        <c:axId val="6509184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090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Лист1!$I$31</c:f>
              <c:strCache>
                <c:ptCount val="1"/>
                <c:pt idx="0">
                  <c:v>менеджер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Лист1!$H$32:$H$34</c:f>
              <c:strCache>
                <c:ptCount val="3"/>
                <c:pt idx="0">
                  <c:v>затрудняюсь ответить</c:v>
                </c:pt>
                <c:pt idx="1">
                  <c:v>не пострадал</c:v>
                </c:pt>
                <c:pt idx="2">
                  <c:v>пострадал</c:v>
                </c:pt>
              </c:strCache>
            </c:strRef>
          </c:cat>
          <c:val>
            <c:numRef>
              <c:f>Лист1!$I$32:$I$34</c:f>
              <c:numCache>
                <c:formatCode>0%</c:formatCode>
                <c:ptCount val="3"/>
                <c:pt idx="0">
                  <c:v>0.04</c:v>
                </c:pt>
                <c:pt idx="1">
                  <c:v>0.36599999999999999</c:v>
                </c:pt>
                <c:pt idx="2">
                  <c:v>0.47399999999999998</c:v>
                </c:pt>
              </c:numCache>
            </c:numRef>
          </c:val>
        </c:ser>
        <c:ser>
          <c:idx val="1"/>
          <c:order val="1"/>
          <c:tx>
            <c:strRef>
              <c:f>Лист1!$J$31</c:f>
              <c:strCache>
                <c:ptCount val="1"/>
                <c:pt idx="0">
                  <c:v>бизнесмен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Лист1!$H$32:$H$34</c:f>
              <c:strCache>
                <c:ptCount val="3"/>
                <c:pt idx="0">
                  <c:v>затрудняюсь ответить</c:v>
                </c:pt>
                <c:pt idx="1">
                  <c:v>не пострадал</c:v>
                </c:pt>
                <c:pt idx="2">
                  <c:v>пострадал</c:v>
                </c:pt>
              </c:strCache>
            </c:strRef>
          </c:cat>
          <c:val>
            <c:numRef>
              <c:f>Лист1!$J$32:$J$34</c:f>
              <c:numCache>
                <c:formatCode>0%</c:formatCode>
                <c:ptCount val="3"/>
                <c:pt idx="0">
                  <c:v>2.9000000000000001E-2</c:v>
                </c:pt>
                <c:pt idx="1">
                  <c:v>0.48599999999999999</c:v>
                </c:pt>
                <c:pt idx="2">
                  <c:v>0.60599999999999998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624512"/>
        <c:axId val="64626048"/>
      </c:barChart>
      <c:catAx>
        <c:axId val="646245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4626048"/>
        <c:crosses val="autoZero"/>
        <c:auto val="1"/>
        <c:lblAlgn val="ctr"/>
        <c:lblOffset val="100"/>
        <c:noMultiLvlLbl val="0"/>
      </c:catAx>
      <c:valAx>
        <c:axId val="646260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46245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497151717877193"/>
          <c:y val="3.2488810314185636E-2"/>
          <c:w val="0.39741555242610682"/>
          <c:h val="0.849660530304827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Лист1!$C$111</c:f>
              <c:strCache>
                <c:ptCount val="1"/>
                <c:pt idx="0">
                  <c:v>другая должность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711300346007658E-2"/>
                  <c:y val="5.7156255752191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833688148764253E-2"/>
                  <c:y val="-2.8578127876096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889125432509501E-2"/>
                  <c:y val="2.8578127876096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6558630622623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9445627162547505E-3"/>
                  <c:y val="-2.8578127876096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Лист1!$B$112:$B$121</c:f>
              <c:strCache>
                <c:ptCount val="10"/>
                <c:pt idx="0">
                  <c:v>акции протеста работников</c:v>
                </c:pt>
                <c:pt idx="1">
                  <c:v>временная остановка производства</c:v>
                </c:pt>
                <c:pt idx="2">
                  <c:v>сокращение производства</c:v>
                </c:pt>
                <c:pt idx="3">
                  <c:v>нарушения трудового законодательства</c:v>
                </c:pt>
                <c:pt idx="4">
                  <c:v>перевод работников на сокращенный рабочий день</c:v>
                </c:pt>
                <c:pt idx="5">
                  <c:v>отправка работников в вынужденный отпуск</c:v>
                </c:pt>
                <c:pt idx="6">
                  <c:v>задержки выдачи заработной платы</c:v>
                </c:pt>
                <c:pt idx="7">
                  <c:v>увеличение трудовой нагрузки</c:v>
                </c:pt>
                <c:pt idx="8">
                  <c:v>увольнения работников, сокращение штата</c:v>
                </c:pt>
                <c:pt idx="9">
                  <c:v>уменьшение заработной платы</c:v>
                </c:pt>
              </c:strCache>
            </c:strRef>
          </c:cat>
          <c:val>
            <c:numRef>
              <c:f>Лист1!$C$112:$C$121</c:f>
              <c:numCache>
                <c:formatCode>0%</c:formatCode>
                <c:ptCount val="10"/>
                <c:pt idx="0">
                  <c:v>3.5999999999999997E-2</c:v>
                </c:pt>
                <c:pt idx="1">
                  <c:v>8.8999999999999996E-2</c:v>
                </c:pt>
                <c:pt idx="2">
                  <c:v>0.11600000000000001</c:v>
                </c:pt>
                <c:pt idx="3">
                  <c:v>0.125</c:v>
                </c:pt>
                <c:pt idx="4">
                  <c:v>0.17199999999999999</c:v>
                </c:pt>
                <c:pt idx="5">
                  <c:v>0.20399999999999999</c:v>
                </c:pt>
                <c:pt idx="6">
                  <c:v>0.23699999999999999</c:v>
                </c:pt>
                <c:pt idx="7">
                  <c:v>0.28799999999999998</c:v>
                </c:pt>
                <c:pt idx="8">
                  <c:v>0.34</c:v>
                </c:pt>
                <c:pt idx="9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Лист1!$D$111</c:f>
              <c:strCache>
                <c:ptCount val="1"/>
                <c:pt idx="0">
                  <c:v>менеджер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89125432509501E-2"/>
                  <c:y val="-5.7156255752191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4456271625475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066950519011402E-2"/>
                  <c:y val="-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244775605513301E-2"/>
                  <c:y val="5.239262919538610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Лист1!$B$112:$B$121</c:f>
              <c:strCache>
                <c:ptCount val="10"/>
                <c:pt idx="0">
                  <c:v>акции протеста работников</c:v>
                </c:pt>
                <c:pt idx="1">
                  <c:v>временная остановка производства</c:v>
                </c:pt>
                <c:pt idx="2">
                  <c:v>сокращение производства</c:v>
                </c:pt>
                <c:pt idx="3">
                  <c:v>нарушения трудового законодательства</c:v>
                </c:pt>
                <c:pt idx="4">
                  <c:v>перевод работников на сокращенный рабочий день</c:v>
                </c:pt>
                <c:pt idx="5">
                  <c:v>отправка работников в вынужденный отпуск</c:v>
                </c:pt>
                <c:pt idx="6">
                  <c:v>задержки выдачи заработной платы</c:v>
                </c:pt>
                <c:pt idx="7">
                  <c:v>увеличение трудовой нагрузки</c:v>
                </c:pt>
                <c:pt idx="8">
                  <c:v>увольнения работников, сокращение штата</c:v>
                </c:pt>
                <c:pt idx="9">
                  <c:v>уменьшение заработной платы</c:v>
                </c:pt>
              </c:strCache>
            </c:strRef>
          </c:cat>
          <c:val>
            <c:numRef>
              <c:f>Лист1!$D$112:$D$121</c:f>
              <c:numCache>
                <c:formatCode>0%</c:formatCode>
                <c:ptCount val="10"/>
                <c:pt idx="0">
                  <c:v>3.4000000000000002E-2</c:v>
                </c:pt>
                <c:pt idx="1">
                  <c:v>8.6999999999999994E-2</c:v>
                </c:pt>
                <c:pt idx="2">
                  <c:v>0.14199999999999999</c:v>
                </c:pt>
                <c:pt idx="3">
                  <c:v>0.113</c:v>
                </c:pt>
                <c:pt idx="4">
                  <c:v>0.185</c:v>
                </c:pt>
                <c:pt idx="5">
                  <c:v>0.217</c:v>
                </c:pt>
                <c:pt idx="6">
                  <c:v>0.23499999999999999</c:v>
                </c:pt>
                <c:pt idx="7">
                  <c:v>0.32300000000000001</c:v>
                </c:pt>
                <c:pt idx="8">
                  <c:v>0.376</c:v>
                </c:pt>
                <c:pt idx="9">
                  <c:v>0.32300000000000001</c:v>
                </c:pt>
              </c:numCache>
            </c:numRef>
          </c:val>
        </c:ser>
        <c:ser>
          <c:idx val="2"/>
          <c:order val="2"/>
          <c:tx>
            <c:strRef>
              <c:f>Лист1!$E$111</c:f>
              <c:strCache>
                <c:ptCount val="1"/>
                <c:pt idx="0">
                  <c:v>бизнесмен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9066950519011402E-2"/>
                  <c:y val="2.8578127876096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38336881487642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Лист1!$B$112:$B$121</c:f>
              <c:strCache>
                <c:ptCount val="10"/>
                <c:pt idx="0">
                  <c:v>акции протеста работников</c:v>
                </c:pt>
                <c:pt idx="1">
                  <c:v>временная остановка производства</c:v>
                </c:pt>
                <c:pt idx="2">
                  <c:v>сокращение производства</c:v>
                </c:pt>
                <c:pt idx="3">
                  <c:v>нарушения трудового законодательства</c:v>
                </c:pt>
                <c:pt idx="4">
                  <c:v>перевод работников на сокращенный рабочий день</c:v>
                </c:pt>
                <c:pt idx="5">
                  <c:v>отправка работников в вынужденный отпуск</c:v>
                </c:pt>
                <c:pt idx="6">
                  <c:v>задержки выдачи заработной платы</c:v>
                </c:pt>
                <c:pt idx="7">
                  <c:v>увеличение трудовой нагрузки</c:v>
                </c:pt>
                <c:pt idx="8">
                  <c:v>увольнения работников, сокращение штата</c:v>
                </c:pt>
                <c:pt idx="9">
                  <c:v>уменьшение заработной платы</c:v>
                </c:pt>
              </c:strCache>
            </c:strRef>
          </c:cat>
          <c:val>
            <c:numRef>
              <c:f>Лист1!$E$112:$E$121</c:f>
              <c:numCache>
                <c:formatCode>0%</c:formatCode>
                <c:ptCount val="10"/>
                <c:pt idx="0">
                  <c:v>2.1999999999999999E-2</c:v>
                </c:pt>
                <c:pt idx="1">
                  <c:v>0.13600000000000001</c:v>
                </c:pt>
                <c:pt idx="2">
                  <c:v>0.158</c:v>
                </c:pt>
                <c:pt idx="3">
                  <c:v>3.6999999999999998E-2</c:v>
                </c:pt>
                <c:pt idx="4">
                  <c:v>0.115</c:v>
                </c:pt>
                <c:pt idx="5">
                  <c:v>0.11</c:v>
                </c:pt>
                <c:pt idx="6">
                  <c:v>0.115</c:v>
                </c:pt>
                <c:pt idx="7">
                  <c:v>0.158</c:v>
                </c:pt>
                <c:pt idx="8">
                  <c:v>0.153</c:v>
                </c:pt>
                <c:pt idx="9">
                  <c:v>0.32400000000000001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719168"/>
        <c:axId val="67720704"/>
      </c:barChart>
      <c:catAx>
        <c:axId val="67719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720704"/>
        <c:crosses val="autoZero"/>
        <c:auto val="1"/>
        <c:lblAlgn val="ctr"/>
        <c:lblOffset val="100"/>
        <c:noMultiLvlLbl val="0"/>
      </c:catAx>
      <c:valAx>
        <c:axId val="677207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71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72798017437503"/>
          <c:y val="0.40916319336400353"/>
          <c:w val="0.11773854456611929"/>
          <c:h val="0.270265605570529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68B2D-0620-4BBF-B08D-DECE0E59AAB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2BBE8-EB03-44CD-81CE-0D7E3BDA7F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10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F3EF7-9E32-48F7-A012-40D969E5D711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EF76-C334-4BD7-A1F8-03EF1DC76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32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F76-C334-4BD7-A1F8-03EF1DC76BF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38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F76-C334-4BD7-A1F8-03EF1DC76BF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6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F76-C334-4BD7-A1F8-03EF1DC76BF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72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Последствия </a:t>
            </a:r>
            <a:r>
              <a:rPr lang="ru-RU" sz="1200" dirty="0" smtClean="0"/>
              <a:t>кризиса 2008-2009 гг. в большей мере сказались </a:t>
            </a:r>
            <a:br>
              <a:rPr lang="ru-RU" sz="1200" dirty="0" smtClean="0"/>
            </a:br>
            <a:r>
              <a:rPr lang="ru-RU" sz="1200" dirty="0" smtClean="0"/>
              <a:t>на менеджерах и других группах работающих, </a:t>
            </a:r>
            <a:br>
              <a:rPr lang="ru-RU" sz="1200" dirty="0" smtClean="0"/>
            </a:br>
            <a:r>
              <a:rPr lang="ru-RU" sz="1200" dirty="0" smtClean="0"/>
              <a:t>но не на предпринимателях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Все профессиональные группы в равной степени столкнулись </a:t>
            </a:r>
            <a:br>
              <a:rPr lang="ru-RU" sz="1200" dirty="0" smtClean="0"/>
            </a:br>
            <a:r>
              <a:rPr lang="ru-RU" sz="1200" dirty="0" smtClean="0"/>
              <a:t>с проблемой сокращения заработной платы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Бизнесмены чаще чем остальные столкнулись с сокращением производства и временной остановкой производства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Менеджеры и остальные работающие столкнулись с кадровой политикой, проводимой в организациях, на которые они работали: сокращение зарплаты, увеличение трудовой нагрузки, задержки выплаты зарплаты, вынужденный отпуск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F76-C334-4BD7-A1F8-03EF1DC76BF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97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-18000" y="-20250"/>
            <a:ext cx="9180000" cy="5184000"/>
          </a:xfrm>
          <a:prstGeom prst="rect">
            <a:avLst/>
          </a:prstGeom>
          <a:solidFill>
            <a:srgbClr val="8714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A6A6A6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80000" y="177750"/>
            <a:ext cx="8784000" cy="4788000"/>
          </a:xfrm>
          <a:prstGeom prst="rect">
            <a:avLst/>
          </a:prstGeom>
          <a:gradFill flip="none" rotWithShape="1">
            <a:gsLst>
              <a:gs pos="100000">
                <a:srgbClr val="BF4A48"/>
              </a:gs>
              <a:gs pos="0">
                <a:srgbClr val="971626"/>
              </a:gs>
            </a:gsLst>
            <a:lin ang="14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9" name="Изображение 8" descr="Background3-0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75806"/>
            <a:ext cx="8229600" cy="609600"/>
          </a:xfrm>
          <a:prstGeom prst="rect">
            <a:avLst/>
          </a:prstGeom>
        </p:spPr>
      </p:pic>
      <p:pic>
        <p:nvPicPr>
          <p:cNvPr id="10" name="Изображение 9" descr="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490" y="4155926"/>
            <a:ext cx="758310" cy="555382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37" y="4263977"/>
            <a:ext cx="1704311" cy="323996"/>
          </a:xfrm>
          <a:prstGeom prst="rect">
            <a:avLst/>
          </a:prstGeom>
        </p:spPr>
      </p:pic>
      <p:pic>
        <p:nvPicPr>
          <p:cNvPr id="11" name="Изображение 10" descr="Logo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1510"/>
            <a:ext cx="863993" cy="57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  <a:prstGeom prst="rect">
            <a:avLst/>
          </a:prstGeom>
        </p:spPr>
        <p:txBody>
          <a:bodyPr vert="horz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-18000" y="-20250"/>
            <a:ext cx="9180000" cy="5184000"/>
          </a:xfrm>
          <a:prstGeom prst="rect">
            <a:avLst/>
          </a:prstGeom>
          <a:solidFill>
            <a:srgbClr val="E2E2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A6A6A6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80000" y="177750"/>
            <a:ext cx="8784000" cy="4788000"/>
          </a:xfrm>
          <a:prstGeom prst="rect">
            <a:avLst/>
          </a:prstGeom>
          <a:solidFill>
            <a:srgbClr val="F0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-1704" y="4948039"/>
            <a:ext cx="2413464" cy="215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800" dirty="0" smtClean="0">
                <a:solidFill>
                  <a:srgbClr val="A6A6A6"/>
                </a:solidFill>
              </a:rPr>
              <a:t>     © Фонд Общественное мнение, 201</a:t>
            </a:r>
            <a:r>
              <a:rPr lang="en-US" sz="800" dirty="0" smtClean="0">
                <a:solidFill>
                  <a:srgbClr val="A6A6A6"/>
                </a:solidFill>
              </a:rPr>
              <a:t>5</a:t>
            </a:r>
            <a:endParaRPr lang="ru-RU" sz="800" dirty="0">
              <a:solidFill>
                <a:srgbClr val="A6A6A6"/>
              </a:solidFill>
            </a:endParaRPr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7694984" y="4515966"/>
            <a:ext cx="105348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2B724C-C14E-CB44-9A80-BB4FB966A116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3" name="Изображение 2" descr="Background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43558"/>
            <a:ext cx="8229600" cy="342900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15966"/>
            <a:ext cx="1136196" cy="2159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28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.fom.ru/" TargetMode="External"/><Relationship Id="rId2" Type="http://schemas.openxmlformats.org/officeDocument/2006/relationships/hyperlink" Target="http://www.fom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oc.fom.ru/biblioteka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74848" y="285750"/>
            <a:ext cx="8311952" cy="3429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  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26072" y="44208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66458" y="52467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374848" y="1203599"/>
            <a:ext cx="8311952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 smtClean="0"/>
          </a:p>
          <a:p>
            <a:r>
              <a:rPr lang="ru-RU" sz="2400" dirty="0" smtClean="0"/>
              <a:t>Социальное предпринимательство как форма гражданского участия  и стратегии </a:t>
            </a:r>
            <a:r>
              <a:rPr lang="ru-RU" sz="2400" dirty="0"/>
              <a:t>кризисного поведения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600" i="1" dirty="0" smtClean="0"/>
              <a:t>(</a:t>
            </a:r>
            <a:r>
              <a:rPr lang="ru-RU" sz="1600" i="1" dirty="0"/>
              <a:t>по результатам </a:t>
            </a:r>
            <a:r>
              <a:rPr lang="ru-RU" sz="1600" i="1" dirty="0" smtClean="0"/>
              <a:t>опросов </a:t>
            </a:r>
            <a:r>
              <a:rPr lang="ru-RU" sz="1600" i="1" dirty="0"/>
              <a:t>ФОМ)</a:t>
            </a: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2915816" y="3579862"/>
            <a:ext cx="518457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8 </a:t>
            </a:r>
            <a:r>
              <a:rPr lang="ru-RU" sz="1800" dirty="0" smtClean="0"/>
              <a:t>апреля 2015 </a:t>
            </a:r>
            <a:r>
              <a:rPr lang="ru-RU" sz="1800" dirty="0"/>
              <a:t>г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000" dirty="0" smtClean="0">
                <a:solidFill>
                  <a:srgbClr val="29174A"/>
                </a:solidFill>
              </a:rPr>
              <a:t>Социальные сети </a:t>
            </a:r>
            <a:r>
              <a:rPr lang="ru-RU" sz="2000" dirty="0" smtClean="0">
                <a:solidFill>
                  <a:srgbClr val="29174A"/>
                </a:solidFill>
              </a:rPr>
              <a:t>– гарантия </a:t>
            </a:r>
            <a:r>
              <a:rPr lang="ru-RU" sz="2000" dirty="0" smtClean="0">
                <a:solidFill>
                  <a:srgbClr val="29174A"/>
                </a:solidFill>
              </a:rPr>
              <a:t>стабильности социальных предприятий</a:t>
            </a:r>
            <a:endParaRPr lang="ru-RU" sz="2000" dirty="0">
              <a:solidFill>
                <a:srgbClr val="29174A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Социальное предприятие как правило довольно быстро становится </a:t>
            </a:r>
            <a:r>
              <a:rPr lang="ru-RU" sz="1800" b="1" dirty="0" smtClean="0"/>
              <a:t>центром и </a:t>
            </a:r>
            <a:r>
              <a:rPr lang="ru-RU" sz="1800" b="1" dirty="0"/>
              <a:t>каналом создания сообществ</a:t>
            </a:r>
            <a:r>
              <a:rPr lang="ru-RU" sz="1800" dirty="0"/>
              <a:t>, объединенных не только материальным интересом, но и отношениями </a:t>
            </a:r>
            <a:r>
              <a:rPr lang="ru-RU" sz="1800" b="1" dirty="0"/>
              <a:t>сотрудничества, взаимного доверия и взаимопомощи</a:t>
            </a:r>
            <a:r>
              <a:rPr lang="ru-RU" sz="1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Возникновение </a:t>
            </a:r>
            <a:r>
              <a:rPr lang="ru-RU" sz="2000" b="1" dirty="0">
                <a:solidFill>
                  <a:srgbClr val="29174A"/>
                </a:solidFill>
              </a:rPr>
              <a:t>социальных сетей </a:t>
            </a:r>
            <a:r>
              <a:rPr lang="ru-RU" sz="1800" dirty="0"/>
              <a:t>вокруг социальных предприятий </a:t>
            </a:r>
            <a:r>
              <a:rPr lang="ru-RU" sz="1800" dirty="0" smtClean="0"/>
              <a:t>становится еще одним самостоятельным результатом </a:t>
            </a:r>
            <a:r>
              <a:rPr lang="ru-RU" sz="1800" dirty="0"/>
              <a:t>их </a:t>
            </a:r>
            <a:r>
              <a:rPr lang="ru-RU" sz="1800" dirty="0" smtClean="0"/>
              <a:t>деятельности и одним из определяющих факторов развития бизнеса (Город-музей Коломна).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5353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000" dirty="0" smtClean="0">
                <a:solidFill>
                  <a:srgbClr val="29174A"/>
                </a:solidFill>
              </a:rPr>
              <a:t>Капитализация сети: дополнительные возможности развития бизнеса</a:t>
            </a:r>
            <a:endParaRPr lang="ru-RU" sz="2000" dirty="0">
              <a:solidFill>
                <a:srgbClr val="29174A"/>
              </a:solidFill>
            </a:endParaRPr>
          </a:p>
        </p:txBody>
      </p:sp>
      <p:sp>
        <p:nvSpPr>
          <p:cNvPr id="6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Подбор </a:t>
            </a:r>
            <a:r>
              <a:rPr lang="ru-RU" sz="1800" dirty="0"/>
              <a:t>акторов, включенных в сеть, определяется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 </a:t>
            </a:r>
            <a:r>
              <a:rPr lang="ru-RU" sz="1800" dirty="0"/>
              <a:t>производственными </a:t>
            </a:r>
            <a:r>
              <a:rPr lang="ru-RU" sz="1800" dirty="0" smtClean="0"/>
              <a:t>задачами, </a:t>
            </a:r>
            <a:r>
              <a:rPr lang="ru-RU" sz="1800" dirty="0"/>
              <a:t>и тем, как социальный предприниматель </a:t>
            </a:r>
            <a:r>
              <a:rPr lang="ru-RU" sz="1800" b="1" dirty="0"/>
              <a:t>понимает свою миссию</a:t>
            </a:r>
            <a:r>
              <a:rPr lang="ru-RU" sz="1800" dirty="0"/>
              <a:t>. </a:t>
            </a:r>
            <a:endParaRPr lang="ru-RU" sz="1800" dirty="0" smtClean="0"/>
          </a:p>
          <a:p>
            <a:endParaRPr lang="ru-RU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Кооперативная </a:t>
            </a:r>
            <a:r>
              <a:rPr lang="ru-RU" sz="1800" dirty="0"/>
              <a:t>стратегия </a:t>
            </a:r>
            <a:r>
              <a:rPr lang="ru-RU" sz="1800" b="1" dirty="0"/>
              <a:t>предполагает </a:t>
            </a:r>
            <a:r>
              <a:rPr lang="ru-RU" sz="2000" b="1" dirty="0">
                <a:solidFill>
                  <a:srgbClr val="29174A"/>
                </a:solidFill>
              </a:rPr>
              <a:t>капитализацию сети </a:t>
            </a:r>
            <a:r>
              <a:rPr lang="ru-RU" sz="1800" dirty="0"/>
              <a:t>– использование </a:t>
            </a:r>
            <a:r>
              <a:rPr lang="ru-RU" sz="1800" b="1" dirty="0"/>
              <a:t>возможностей партнёра </a:t>
            </a:r>
            <a:r>
              <a:rPr lang="ru-RU" sz="1800" dirty="0"/>
              <a:t>для достижения конкретных целей предприятия таким образом, чтобы и партнёры получали свои выгоды </a:t>
            </a:r>
            <a:r>
              <a:rPr lang="ru-RU" sz="1800" dirty="0" smtClean="0"/>
              <a:t>от </a:t>
            </a:r>
            <a:r>
              <a:rPr lang="ru-RU" sz="1800" dirty="0"/>
              <a:t>участия</a:t>
            </a:r>
            <a:r>
              <a:rPr lang="ru-RU" sz="2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63954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600" dirty="0" smtClean="0">
                <a:solidFill>
                  <a:srgbClr val="29174A"/>
                </a:solidFill>
              </a:rPr>
              <a:t>Способы </a:t>
            </a:r>
            <a:r>
              <a:rPr lang="ru-RU" sz="2600" dirty="0">
                <a:solidFill>
                  <a:srgbClr val="29174A"/>
                </a:solidFill>
              </a:rPr>
              <a:t>капитализации </a:t>
            </a:r>
            <a:r>
              <a:rPr lang="ru-RU" sz="2600" dirty="0" smtClean="0">
                <a:solidFill>
                  <a:srgbClr val="29174A"/>
                </a:solidFill>
              </a:rPr>
              <a:t>сети</a:t>
            </a:r>
            <a:endParaRPr lang="ru-RU" sz="2600" dirty="0">
              <a:solidFill>
                <a:srgbClr val="29174A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/>
              <a:t>Синергетический эффект сети не возникает сам по себе</a:t>
            </a:r>
            <a:r>
              <a:rPr lang="ru-RU" sz="1800" dirty="0" smtClean="0"/>
              <a:t>. Должны </a:t>
            </a:r>
            <a:r>
              <a:rPr lang="ru-RU" sz="1800" dirty="0"/>
              <a:t>быть совершены некоторые усилия для того, чтобы сеть </a:t>
            </a:r>
            <a:r>
              <a:rPr lang="ru-RU" sz="1800" b="1" dirty="0">
                <a:solidFill>
                  <a:srgbClr val="3B1562"/>
                </a:solidFill>
              </a:rPr>
              <a:t>функционировала и развивалась</a:t>
            </a:r>
            <a:r>
              <a:rPr lang="ru-RU" sz="1800" dirty="0"/>
              <a:t>. </a:t>
            </a:r>
            <a:endParaRPr lang="ru-RU" sz="1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 smtClean="0"/>
              <a:t>Собственные </a:t>
            </a:r>
            <a:r>
              <a:rPr lang="ru-RU" sz="1800" dirty="0"/>
              <a:t>усилия – это повседневная работа по </a:t>
            </a:r>
            <a:r>
              <a:rPr lang="ru-RU" sz="1800" b="1" dirty="0">
                <a:solidFill>
                  <a:srgbClr val="3B1562"/>
                </a:solidFill>
              </a:rPr>
              <a:t>поддержанию и развитию связей</a:t>
            </a:r>
            <a:r>
              <a:rPr lang="ru-RU" sz="1800" dirty="0"/>
              <a:t>. </a:t>
            </a:r>
            <a:r>
              <a:rPr lang="ru-RU" sz="1800" dirty="0" smtClean="0"/>
              <a:t>Это </a:t>
            </a:r>
            <a:r>
              <a:rPr lang="ru-RU" sz="1800" dirty="0"/>
              <a:t>может быть</a:t>
            </a:r>
            <a:r>
              <a:rPr lang="ru-RU" sz="1800" dirty="0" smtClean="0"/>
              <a:t>: </a:t>
            </a:r>
          </a:p>
          <a:p>
            <a:r>
              <a:rPr lang="ru-RU" sz="1800" dirty="0" smtClean="0"/>
              <a:t>	- </a:t>
            </a:r>
            <a:r>
              <a:rPr lang="ru-RU" sz="1800" dirty="0"/>
              <a:t>выработка общих стандартов на продукт или оказание услуги</a:t>
            </a:r>
            <a:r>
              <a:rPr lang="ru-RU" sz="1800" dirty="0" smtClean="0"/>
              <a:t>; </a:t>
            </a:r>
          </a:p>
          <a:p>
            <a:r>
              <a:rPr lang="ru-RU" sz="1800" dirty="0" smtClean="0"/>
              <a:t>	- </a:t>
            </a:r>
            <a:r>
              <a:rPr lang="ru-RU" sz="1800" dirty="0"/>
              <a:t>выработка этических норм взаимодействия в сообществе.</a:t>
            </a:r>
          </a:p>
          <a:p>
            <a:endParaRPr lang="ru-RU" sz="1800" dirty="0"/>
          </a:p>
          <a:p>
            <a:pPr marL="342900" indent="-342900">
              <a:buAutoNum type="arabicPeriod"/>
            </a:pPr>
            <a:endParaRPr lang="ru-RU" sz="1400" dirty="0"/>
          </a:p>
          <a:p>
            <a:r>
              <a:rPr lang="ru-RU" sz="1200" dirty="0" smtClean="0"/>
              <a:t> </a:t>
            </a:r>
            <a:endParaRPr lang="ru-RU" sz="1200" dirty="0"/>
          </a:p>
          <a:p>
            <a:r>
              <a:rPr lang="ru-RU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4944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600" b="1" dirty="0" smtClean="0">
                <a:solidFill>
                  <a:srgbClr val="29174A"/>
                </a:solidFill>
              </a:rPr>
              <a:t>Часть 1 </a:t>
            </a:r>
            <a:r>
              <a:rPr lang="ru-RU" sz="2600" dirty="0">
                <a:solidFill>
                  <a:srgbClr val="29174A"/>
                </a:solidFill>
              </a:rPr>
              <a:t>Выводы</a:t>
            </a: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FF0000"/>
                </a:solidFill>
              </a:rPr>
              <a:t>А 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ru-RU" sz="1800" dirty="0" smtClean="0"/>
              <a:t>ажными </a:t>
            </a:r>
            <a:r>
              <a:rPr lang="ru-RU" sz="1800" dirty="0"/>
              <a:t>составляющими социального предпринимательства являются: </a:t>
            </a:r>
          </a:p>
          <a:p>
            <a:r>
              <a:rPr lang="ru-RU" sz="1800" dirty="0"/>
              <a:t>1 – социальное новаторство; </a:t>
            </a:r>
          </a:p>
          <a:p>
            <a:r>
              <a:rPr lang="ru-RU" sz="1800" dirty="0"/>
              <a:t>2 – социальные сети, сообщества, которые складываются вокруг социальных предприятий. </a:t>
            </a:r>
          </a:p>
          <a:p>
            <a:r>
              <a:rPr lang="ru-RU" sz="1800" dirty="0" smtClean="0"/>
              <a:t>Подчеркнем, </a:t>
            </a:r>
            <a:r>
              <a:rPr lang="ru-RU" sz="1800" dirty="0"/>
              <a:t>сети  - это не ресурс, а </a:t>
            </a:r>
            <a:r>
              <a:rPr lang="ru-RU" sz="2000" b="1" dirty="0">
                <a:solidFill>
                  <a:srgbClr val="29174A"/>
                </a:solidFill>
              </a:rPr>
              <a:t>результат деятельности </a:t>
            </a:r>
            <a:r>
              <a:rPr lang="ru-RU" sz="1800" dirty="0"/>
              <a:t>социальных предпринимателей.</a:t>
            </a:r>
          </a:p>
          <a:p>
            <a:pPr marL="342900" indent="-342900">
              <a:buAutoNum type="arabicPeriod"/>
            </a:pPr>
            <a:endParaRPr lang="ru-RU" sz="1400" dirty="0"/>
          </a:p>
          <a:p>
            <a:r>
              <a:rPr lang="ru-RU" sz="1200" dirty="0" smtClean="0"/>
              <a:t> </a:t>
            </a:r>
            <a:endParaRPr lang="ru-RU" sz="1200" dirty="0"/>
          </a:p>
          <a:p>
            <a:r>
              <a:rPr lang="ru-RU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6152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600" dirty="0" smtClean="0">
                <a:solidFill>
                  <a:srgbClr val="29174A"/>
                </a:solidFill>
              </a:rPr>
              <a:t>Выводы</a:t>
            </a:r>
            <a:endParaRPr lang="ru-RU" sz="2600" dirty="0">
              <a:solidFill>
                <a:srgbClr val="29174A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512702" y="1131590"/>
            <a:ext cx="7307769" cy="3600400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7B5CB1"/>
                </a:solidFill>
              </a:rPr>
              <a:t>Б</a:t>
            </a:r>
            <a:r>
              <a:rPr lang="ru-RU" sz="2000" dirty="0" smtClean="0"/>
              <a:t>  </a:t>
            </a:r>
            <a:r>
              <a:rPr lang="ru-RU" sz="1800" dirty="0" smtClean="0"/>
              <a:t>Общая </a:t>
            </a:r>
            <a:r>
              <a:rPr lang="ru-RU" sz="1800" dirty="0"/>
              <a:t>тенденция для большинства </a:t>
            </a:r>
            <a:r>
              <a:rPr lang="ru-RU" sz="1800" dirty="0" smtClean="0"/>
              <a:t>обследованных социальных предприятий </a:t>
            </a:r>
            <a:r>
              <a:rPr lang="ru-RU" sz="1800" dirty="0"/>
              <a:t>– это подъем. </a:t>
            </a:r>
            <a:endParaRPr lang="ru-RU" sz="1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/>
              <a:t>Большинство планируют развивать заданное направление деятельности.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/>
              <a:t>Немногие, самые успешные, ориентированы на диверсификацию, освоение новых направлений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В  </a:t>
            </a:r>
            <a:r>
              <a:rPr lang="ru-RU" sz="1800" dirty="0"/>
              <a:t>Наиболее успешные </a:t>
            </a:r>
            <a:r>
              <a:rPr lang="ru-RU" sz="1800" dirty="0" smtClean="0"/>
              <a:t>и </a:t>
            </a:r>
            <a:r>
              <a:rPr lang="ru-RU" sz="1800" dirty="0"/>
              <a:t>имеющие лучшие перспективы развития – это </a:t>
            </a:r>
            <a:r>
              <a:rPr lang="ru-RU" sz="1800" dirty="0" smtClean="0"/>
              <a:t>социально-культурные проекты</a:t>
            </a:r>
            <a:r>
              <a:rPr lang="ru-RU" sz="1800" dirty="0"/>
              <a:t>, ориен</a:t>
            </a:r>
            <a:r>
              <a:rPr lang="ru-RU" sz="1800" dirty="0">
                <a:solidFill>
                  <a:srgbClr val="29174A"/>
                </a:solidFill>
              </a:rPr>
              <a:t>т</a:t>
            </a:r>
            <a:r>
              <a:rPr lang="ru-RU" sz="1800" dirty="0"/>
              <a:t>ированные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на диверсифицированные цели для всех </a:t>
            </a:r>
            <a:r>
              <a:rPr lang="ru-RU" sz="1800" dirty="0"/>
              <a:t>слоёв </a:t>
            </a:r>
            <a:r>
              <a:rPr lang="ru-RU" sz="1800" dirty="0" smtClean="0"/>
              <a:t>потребителей.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8155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Часть 2. Предприниматели в кризис: опыт  2008-2010 гг.</a:t>
            </a:r>
            <a:endParaRPr lang="ru-RU" sz="2400" b="1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619672" y="1419622"/>
            <a:ext cx="7056784" cy="3096344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  <a:p>
            <a:r>
              <a:rPr lang="ru-RU" sz="2400" dirty="0" smtClean="0"/>
              <a:t>По результатам исследований ФОМ можно проследить, как предприниматели воспринимали и как преодолевали прошлый кризис. </a:t>
            </a:r>
            <a:endParaRPr lang="ru-RU" sz="2400" dirty="0"/>
          </a:p>
          <a:p>
            <a:r>
              <a:rPr lang="ru-RU" sz="1800" dirty="0"/>
              <a:t> </a:t>
            </a:r>
          </a:p>
          <a:p>
            <a:endParaRPr lang="ru-RU" sz="1800" dirty="0" smtClean="0"/>
          </a:p>
          <a:p>
            <a:pPr marL="342900" indent="-342900">
              <a:buAutoNum type="arabicPeriod"/>
            </a:pPr>
            <a:endParaRPr lang="ru-RU" sz="1400" dirty="0"/>
          </a:p>
          <a:p>
            <a:r>
              <a:rPr lang="ru-RU" sz="1200" dirty="0" smtClean="0"/>
              <a:t> </a:t>
            </a:r>
            <a:endParaRPr lang="ru-RU" sz="1200" dirty="0"/>
          </a:p>
          <a:p>
            <a:r>
              <a:rPr lang="ru-RU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898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Общее настроение профессиональных групп</a:t>
            </a:r>
            <a:endParaRPr lang="ru-RU" sz="2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658882"/>
              </p:ext>
            </p:extLst>
          </p:nvPr>
        </p:nvGraphicFramePr>
        <p:xfrm>
          <a:off x="683568" y="2067694"/>
          <a:ext cx="381642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азвание 1"/>
          <p:cNvSpPr txBox="1">
            <a:spLocks/>
          </p:cNvSpPr>
          <p:nvPr/>
        </p:nvSpPr>
        <p:spPr>
          <a:xfrm>
            <a:off x="4355976" y="1275606"/>
            <a:ext cx="4536504" cy="3456384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Несмотря на то, что бизнесмены </a:t>
            </a:r>
            <a:r>
              <a:rPr lang="ru-RU" sz="1400" dirty="0" smtClean="0"/>
              <a:t>чаще чем менеджеры чувствуют </a:t>
            </a:r>
            <a:r>
              <a:rPr lang="ru-RU" sz="1400" dirty="0" smtClean="0"/>
              <a:t>себя </a:t>
            </a:r>
            <a:r>
              <a:rPr lang="ru-RU" sz="1400" dirty="0" smtClean="0"/>
              <a:t>пострадавшими </a:t>
            </a:r>
            <a:r>
              <a:rPr lang="ru-RU" sz="1400" dirty="0" smtClean="0"/>
              <a:t>от кризиса 2008 года, </a:t>
            </a:r>
            <a:r>
              <a:rPr lang="ru-RU" sz="1400" dirty="0" smtClean="0"/>
              <a:t>- </a:t>
            </a:r>
            <a:r>
              <a:rPr lang="ru-RU" sz="1400" dirty="0" smtClean="0"/>
              <a:t>это </a:t>
            </a:r>
            <a:r>
              <a:rPr lang="ru-RU" sz="1400" b="1" dirty="0" smtClean="0"/>
              <a:t>наиболее уверенная в себе профессиональная группа.</a:t>
            </a:r>
          </a:p>
          <a:p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На </a:t>
            </a:r>
            <a:r>
              <a:rPr lang="ru-RU" sz="1400" dirty="0"/>
              <a:t>вопрос «Как Вы полагаете, от чего в большей мере зависит Ваше материальное положение: лично от Вас </a:t>
            </a:r>
            <a:r>
              <a:rPr lang="ru-RU" sz="1400" dirty="0" smtClean="0"/>
              <a:t>или </a:t>
            </a:r>
            <a:r>
              <a:rPr lang="ru-RU" sz="1400" dirty="0"/>
              <a:t>от не зависящих от Вас </a:t>
            </a:r>
            <a:r>
              <a:rPr lang="ru-RU" sz="1400" dirty="0" smtClean="0"/>
              <a:t>обстоятельств?» </a:t>
            </a:r>
            <a:r>
              <a:rPr lang="ru-RU" sz="1400" b="1" dirty="0" smtClean="0"/>
              <a:t>74% предпринимателей отвечали «от меня самого»</a:t>
            </a:r>
            <a:r>
              <a:rPr lang="ru-RU" sz="1400" dirty="0" smtClean="0"/>
              <a:t>, а среди менеджеров данный вариант ответа выбрали 62%.</a:t>
            </a:r>
            <a:endParaRPr lang="ru-RU" sz="1400" dirty="0"/>
          </a:p>
        </p:txBody>
      </p:sp>
      <p:sp>
        <p:nvSpPr>
          <p:cNvPr id="8" name="Название 1"/>
          <p:cNvSpPr txBox="1">
            <a:spLocks/>
          </p:cNvSpPr>
          <p:nvPr/>
        </p:nvSpPr>
        <p:spPr>
          <a:xfrm>
            <a:off x="971600" y="1246287"/>
            <a:ext cx="3320752" cy="567680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Вы лично пострадали или не пострадали от кризиса? </a:t>
            </a:r>
            <a:endParaRPr lang="ru-RU" sz="16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21246" y="1818423"/>
            <a:ext cx="2304256" cy="265692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ru-RU" sz="1200" i="1" dirty="0">
                <a:solidFill>
                  <a:prstClr val="black"/>
                </a:solidFill>
                <a:ea typeface="+mn-ea"/>
                <a:cs typeface="+mn-cs"/>
              </a:rPr>
              <a:t>в</a:t>
            </a:r>
            <a:r>
              <a:rPr lang="ru-RU" sz="1200" i="1" dirty="0" smtClean="0">
                <a:solidFill>
                  <a:prstClr val="black"/>
                </a:solidFill>
                <a:ea typeface="+mn-ea"/>
                <a:cs typeface="+mn-cs"/>
              </a:rPr>
              <a:t> % от каждой группы</a:t>
            </a:r>
            <a:endParaRPr lang="ru-RU" sz="1200" i="1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061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Личные стратегии кризисного поведения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38061"/>
              </p:ext>
            </p:extLst>
          </p:nvPr>
        </p:nvGraphicFramePr>
        <p:xfrm>
          <a:off x="1381421" y="1347614"/>
          <a:ext cx="6768752" cy="337680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21300"/>
                <a:gridCol w="4719260"/>
                <a:gridCol w="1728192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71423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87142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871423"/>
                          </a:solidFill>
                          <a:effectLst/>
                        </a:rPr>
                        <a:t>сменю работу</a:t>
                      </a:r>
                      <a:endParaRPr lang="ru-RU" sz="1400" b="0" dirty="0">
                        <a:solidFill>
                          <a:srgbClr val="87142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871423"/>
                          </a:solidFill>
                          <a:effectLst/>
                        </a:rPr>
                        <a:t>Освоение новой деятельности</a:t>
                      </a:r>
                      <a:endParaRPr lang="ru-RU" sz="1600" b="1" dirty="0">
                        <a:solidFill>
                          <a:srgbClr val="87142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71423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87142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71423"/>
                          </a:solidFill>
                          <a:effectLst/>
                        </a:rPr>
                        <a:t>буду искать дополнительный заработок</a:t>
                      </a:r>
                      <a:endParaRPr lang="ru-RU" sz="1400" b="0" dirty="0">
                        <a:solidFill>
                          <a:srgbClr val="87142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71423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rgbClr val="87142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71423"/>
                          </a:solidFill>
                          <a:effectLst/>
                        </a:rPr>
                        <a:t>освою новую профессию, специальность</a:t>
                      </a:r>
                      <a:endParaRPr lang="ru-RU" sz="1400" dirty="0">
                        <a:solidFill>
                          <a:srgbClr val="87142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буду покупать более дешевые продукты, вещи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Экономия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буду покупать меньше продуктов, вещей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перееду туда, где дешевле жить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Миграция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перееду туда, где больше возможностей заработать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продам что-то из своих вещей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F0"/>
                          </a:solidFill>
                          <a:effectLst/>
                        </a:rPr>
                        <a:t>Мобилизация </a:t>
                      </a:r>
                      <a:r>
                        <a:rPr lang="ru-RU" sz="1600" b="1" dirty="0">
                          <a:solidFill>
                            <a:srgbClr val="00B0F0"/>
                          </a:solidFill>
                          <a:effectLst/>
                        </a:rPr>
                        <a:t>ресурсов</a:t>
                      </a:r>
                      <a:endParaRPr lang="ru-RU" sz="16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поменяю квартиру на меньшую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сдам в аренду свою комнату, квартиру, дачу и т.п.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11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попрошу помощи у родственников, друзей, знакомых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Ожидание помощи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обращусь за помощью в благотворительные организации, 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effectLst/>
                        </a:rPr>
                        <a:t>общины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13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буду просить милостыню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835696" y="915566"/>
            <a:ext cx="5832648" cy="720080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i="1" dirty="0"/>
              <a:t>«Если Ваши доходы сильно уменьшатся (или уже уменьшились), то что </a:t>
            </a:r>
            <a:br>
              <a:rPr lang="ru-RU" sz="1200" i="1" dirty="0"/>
            </a:br>
            <a:r>
              <a:rPr lang="ru-RU" sz="1200" i="1" dirty="0"/>
              <a:t>из перечисленного Вы, скорее всего, станете делать (или уже делаете)?»</a:t>
            </a:r>
          </a:p>
        </p:txBody>
      </p:sp>
    </p:spTree>
    <p:extLst>
      <p:ext uri="{BB962C8B-B14F-4D97-AF65-F5344CB8AC3E}">
        <p14:creationId xmlns:p14="http://schemas.microsoft.com/office/powerpoint/2010/main" val="4070108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кризисного поведения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87624" y="1275606"/>
            <a:ext cx="6480720" cy="3240360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Наиболее популярная стратегия среди предпринимателей – </a:t>
            </a:r>
            <a:r>
              <a:rPr lang="ru-RU" sz="1600" b="1" dirty="0" smtClean="0"/>
              <a:t>«освоение новой деятельности»</a:t>
            </a:r>
            <a:r>
              <a:rPr lang="ru-RU" sz="1600" dirty="0" smtClean="0"/>
              <a:t>. Ей были готовы придерживаться 76% бизнесменов.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Лишь каждый пятый бизнесмен справлялся с финансовыми трудностями при помощи «</a:t>
            </a:r>
            <a:r>
              <a:rPr lang="ru-RU" sz="1600" b="1" dirty="0" smtClean="0"/>
              <a:t>экономии</a:t>
            </a:r>
            <a:r>
              <a:rPr lang="ru-RU" sz="1600" b="1" dirty="0" smtClean="0"/>
              <a:t>»</a:t>
            </a:r>
            <a:r>
              <a:rPr lang="ru-RU" sz="1600" dirty="0" smtClean="0"/>
              <a:t>. Однако именно эта </a:t>
            </a:r>
            <a:r>
              <a:rPr lang="ru-RU" sz="1600" dirty="0" smtClean="0"/>
              <a:t>стратегия </a:t>
            </a:r>
            <a:r>
              <a:rPr lang="ru-RU" sz="1600" dirty="0" smtClean="0"/>
              <a:t>наиболее </a:t>
            </a:r>
            <a:r>
              <a:rPr lang="ru-RU" sz="1600" dirty="0" smtClean="0"/>
              <a:t>популярна среди других профессиональных групп: менеджеров </a:t>
            </a:r>
            <a:r>
              <a:rPr lang="ru-RU" sz="1600" dirty="0"/>
              <a:t>высшего (27</a:t>
            </a:r>
            <a:r>
              <a:rPr lang="ru-RU" sz="1600" dirty="0" smtClean="0"/>
              <a:t>%) </a:t>
            </a:r>
            <a:r>
              <a:rPr lang="ru-RU" sz="1600" dirty="0" smtClean="0"/>
              <a:t>и среднего звена </a:t>
            </a:r>
            <a:r>
              <a:rPr lang="ru-RU" sz="1600" dirty="0" smtClean="0"/>
              <a:t>(31</a:t>
            </a:r>
            <a:r>
              <a:rPr lang="ru-RU" sz="1600" dirty="0" smtClean="0"/>
              <a:t>%), специалистов (33%), служащих (32%).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Предприниматели </a:t>
            </a:r>
            <a:r>
              <a:rPr lang="ru-RU" sz="1600" dirty="0" smtClean="0"/>
              <a:t>редко </a:t>
            </a:r>
            <a:r>
              <a:rPr lang="ru-RU" sz="1600" dirty="0" smtClean="0"/>
              <a:t>рассчитывали на </a:t>
            </a:r>
            <a:r>
              <a:rPr lang="ru-RU" sz="1600" b="1" dirty="0" smtClean="0"/>
              <a:t>«помощь»</a:t>
            </a:r>
            <a:r>
              <a:rPr lang="ru-RU" sz="1600" dirty="0" smtClean="0"/>
              <a:t> (только 6% отмечали, что воспользовались бы ей).</a:t>
            </a:r>
          </a:p>
        </p:txBody>
      </p:sp>
    </p:spTree>
    <p:extLst>
      <p:ext uri="{BB962C8B-B14F-4D97-AF65-F5344CB8AC3E}">
        <p14:creationId xmlns:p14="http://schemas.microsoft.com/office/powerpoint/2010/main" val="1717529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Различные доходные группы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87624" y="1275606"/>
            <a:ext cx="6480720" cy="720080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Стратегии кризисного поведения отличаются у предпринимателей различных доходных групп (март, 2009 г.).</a:t>
            </a:r>
          </a:p>
          <a:p>
            <a:endParaRPr lang="ru-RU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3298" y="1995686"/>
            <a:ext cx="2370509" cy="24482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Предприниматели </a:t>
            </a:r>
            <a:br>
              <a:rPr lang="ru-RU" sz="1400" b="1" dirty="0" smtClean="0"/>
            </a:br>
            <a:r>
              <a:rPr lang="ru-RU" sz="1400" b="1" dirty="0" smtClean="0"/>
              <a:t>с низким достатком – </a:t>
            </a:r>
          </a:p>
          <a:p>
            <a:pPr algn="ctr"/>
            <a:r>
              <a:rPr lang="ru-RU" sz="1200" dirty="0" smtClean="0"/>
              <a:t>(«денег не хватает даже на </a:t>
            </a:r>
            <a:r>
              <a:rPr lang="ru-RU" sz="1200" dirty="0"/>
              <a:t>питание»;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«</a:t>
            </a:r>
            <a:r>
              <a:rPr lang="ru-RU" sz="1200" dirty="0"/>
              <a:t>на питание денег хватает, но не хватает на покупку одежды и </a:t>
            </a:r>
            <a:r>
              <a:rPr lang="ru-RU" sz="1200" dirty="0" smtClean="0"/>
              <a:t>обуви»)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42729" y="1995686"/>
            <a:ext cx="2370509" cy="24482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Предприниматели </a:t>
            </a:r>
            <a:br>
              <a:rPr lang="ru-RU" sz="1400" b="1" dirty="0" smtClean="0"/>
            </a:br>
            <a:r>
              <a:rPr lang="ru-RU" sz="1400" b="1" dirty="0" smtClean="0"/>
              <a:t>со средним достатком – </a:t>
            </a:r>
          </a:p>
          <a:p>
            <a:pPr algn="ctr"/>
            <a:r>
              <a:rPr lang="ru-RU" sz="1200" dirty="0" smtClean="0"/>
              <a:t>(«</a:t>
            </a:r>
            <a:r>
              <a:rPr lang="ru-RU" sz="1200" dirty="0"/>
              <a:t>на покупку одежды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и </a:t>
            </a:r>
            <a:r>
              <a:rPr lang="ru-RU" sz="1200" dirty="0"/>
              <a:t>обуви денег хватает, но не хватает на покупку крупной бытовой техники»; «денег вполне хватает на покупку крупной бытовой техники,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но </a:t>
            </a:r>
            <a:r>
              <a:rPr lang="ru-RU" sz="1200" dirty="0"/>
              <a:t>мы не можем купить новую машину»)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40152" y="1995686"/>
            <a:ext cx="2370509" cy="24482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Предприниматели </a:t>
            </a:r>
            <a:br>
              <a:rPr lang="ru-RU" sz="1400" b="1" dirty="0" smtClean="0"/>
            </a:br>
            <a:r>
              <a:rPr lang="ru-RU" sz="1400" b="1" dirty="0" smtClean="0"/>
              <a:t>с высоким достатком –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(«</a:t>
            </a:r>
            <a:r>
              <a:rPr lang="ru-RU" sz="1200" dirty="0">
                <a:solidFill>
                  <a:schemeClr val="tx1"/>
                </a:solidFill>
              </a:rPr>
              <a:t>на новую машину денег хватает, но мы 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не </a:t>
            </a:r>
            <a:r>
              <a:rPr lang="ru-RU" sz="1200" dirty="0">
                <a:solidFill>
                  <a:schemeClr val="tx1"/>
                </a:solidFill>
              </a:rPr>
              <a:t>можем позволить себе покупку  квартиры или дома»; «материальных затруднений не испытываем, при необходимости могли бы приобрести квартиру, дом»)</a:t>
            </a:r>
          </a:p>
        </p:txBody>
      </p:sp>
    </p:spTree>
    <p:extLst>
      <p:ext uri="{BB962C8B-B14F-4D97-AF65-F5344CB8AC3E}">
        <p14:creationId xmlns:p14="http://schemas.microsoft.com/office/powerpoint/2010/main" val="327670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Часть 1. Социальная сфера – пространство деятельности частного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сектора </a:t>
            </a:r>
            <a:endParaRPr lang="ru-RU" sz="2000" b="1" dirty="0">
              <a:solidFill>
                <a:srgbClr val="29174A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581597" y="1420019"/>
            <a:ext cx="7056784" cy="3096344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В </a:t>
            </a:r>
            <a:r>
              <a:rPr lang="ru-RU" sz="1800" dirty="0"/>
              <a:t>исследовании «</a:t>
            </a:r>
            <a:r>
              <a:rPr lang="ru-RU" sz="1800" i="1" dirty="0"/>
              <a:t>Условия активизации гражданского участия в малых и средних городах России</a:t>
            </a:r>
            <a:r>
              <a:rPr lang="ru-RU" sz="1800" dirty="0" smtClean="0"/>
              <a:t>» </a:t>
            </a:r>
            <a:r>
              <a:rPr lang="ru-RU" sz="1800" dirty="0" smtClean="0"/>
              <a:t>ФОМ </a:t>
            </a:r>
            <a:r>
              <a:rPr lang="ru-RU" sz="1800" dirty="0" smtClean="0"/>
              <a:t>выяснял, </a:t>
            </a:r>
            <a:r>
              <a:rPr lang="ru-RU" sz="1800" dirty="0"/>
              <a:t>какие </a:t>
            </a:r>
            <a:r>
              <a:rPr lang="ru-RU" sz="1800" dirty="0" smtClean="0"/>
              <a:t>сегодня существуют </a:t>
            </a:r>
            <a:r>
              <a:rPr lang="ru-RU" sz="1800" dirty="0"/>
              <a:t>практики </a:t>
            </a:r>
            <a:r>
              <a:rPr lang="ru-RU" sz="1800" dirty="0" smtClean="0"/>
              <a:t>потребления социальных услуг </a:t>
            </a:r>
            <a:r>
              <a:rPr lang="ru-RU" sz="1800" dirty="0"/>
              <a:t>частного </a:t>
            </a:r>
            <a:r>
              <a:rPr lang="ru-RU" sz="1800" dirty="0" smtClean="0"/>
              <a:t>сектора и сколь широко распространяется зона его социальной ответственности</a:t>
            </a:r>
            <a:r>
              <a:rPr lang="ru-RU" sz="1800" dirty="0"/>
              <a:t>. </a:t>
            </a:r>
            <a:endParaRPr lang="ru-RU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Сегодня </a:t>
            </a:r>
            <a:r>
              <a:rPr lang="ru-RU" sz="1800" dirty="0"/>
              <a:t>социальная сфера функционирует и развивается,  в значительной степени благодаря малому и среднему бизнесу</a:t>
            </a:r>
            <a:r>
              <a:rPr lang="ru-RU" sz="18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Результаты </a:t>
            </a:r>
            <a:r>
              <a:rPr lang="ru-RU" sz="1800" dirty="0"/>
              <a:t>исследований ФОМ </a:t>
            </a:r>
            <a:r>
              <a:rPr lang="ru-RU" sz="1800" dirty="0" smtClean="0"/>
              <a:t>дают возможность проанализировать </a:t>
            </a:r>
            <a:r>
              <a:rPr lang="ru-RU" sz="1800" b="1" dirty="0"/>
              <a:t>предыдущий опыт выживания бизнесменов в условиях кризиса</a:t>
            </a:r>
            <a:r>
              <a:rPr lang="ru-RU" sz="1800" b="1" dirty="0" smtClean="0"/>
              <a:t>.</a:t>
            </a:r>
            <a:endParaRPr lang="ru-RU" sz="18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1800" dirty="0"/>
              <a:t> </a:t>
            </a:r>
          </a:p>
          <a:p>
            <a:pPr marL="342900" indent="-342900">
              <a:buAutoNum type="arabicPeriod"/>
            </a:pPr>
            <a:endParaRPr lang="ru-RU" sz="1800" dirty="0" smtClean="0"/>
          </a:p>
          <a:p>
            <a:pPr marL="342900" indent="-342900">
              <a:buAutoNum type="arabicPeriod"/>
            </a:pPr>
            <a:endParaRPr lang="ru-RU" sz="1400" dirty="0"/>
          </a:p>
          <a:p>
            <a:r>
              <a:rPr lang="ru-RU" sz="1200" dirty="0" smtClean="0"/>
              <a:t> </a:t>
            </a:r>
            <a:endParaRPr lang="ru-RU" sz="1200" dirty="0"/>
          </a:p>
          <a:p>
            <a:r>
              <a:rPr lang="ru-RU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32000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и доходные группы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75656" y="1265337"/>
            <a:ext cx="6480720" cy="3024336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 smtClean="0"/>
              <a:t>«Смена квалификации»</a:t>
            </a:r>
            <a:r>
              <a:rPr lang="ru-RU" sz="1600" dirty="0" smtClean="0"/>
              <a:t>: </a:t>
            </a:r>
            <a:r>
              <a:rPr lang="ru-RU" sz="1600" dirty="0" smtClean="0"/>
              <a:t>эту стратегию чаще других декларируют предприниматели </a:t>
            </a:r>
            <a:r>
              <a:rPr lang="ru-RU" sz="1600" dirty="0" smtClean="0"/>
              <a:t>с высоким </a:t>
            </a:r>
            <a:r>
              <a:rPr lang="ru-RU" sz="1600" dirty="0" smtClean="0"/>
              <a:t>(</a:t>
            </a:r>
            <a:r>
              <a:rPr lang="ru-RU" sz="1600" dirty="0" smtClean="0"/>
              <a:t>80%) и </a:t>
            </a:r>
            <a:r>
              <a:rPr lang="ru-RU" sz="1600" dirty="0"/>
              <a:t>со средним (78%) </a:t>
            </a:r>
            <a:r>
              <a:rPr lang="ru-RU" sz="1600" dirty="0" smtClean="0"/>
              <a:t>достатком.</a:t>
            </a:r>
            <a:endParaRPr lang="ru-RU" sz="16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 smtClean="0"/>
              <a:t>«Экономия»</a:t>
            </a:r>
            <a:r>
              <a:rPr lang="ru-RU" sz="1600" dirty="0" smtClean="0"/>
              <a:t>: эта </a:t>
            </a:r>
            <a:r>
              <a:rPr lang="ru-RU" sz="1600" dirty="0" smtClean="0"/>
              <a:t>стратегия чаще, чем среди других популярна у </a:t>
            </a:r>
            <a:r>
              <a:rPr lang="ru-RU" sz="1600" dirty="0" smtClean="0"/>
              <a:t>предпринимателей с низким достатком (26%).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Стратегию </a:t>
            </a:r>
            <a:r>
              <a:rPr lang="ru-RU" sz="1600" b="1" dirty="0" smtClean="0"/>
              <a:t>«поиск ресурсов»</a:t>
            </a:r>
            <a:r>
              <a:rPr lang="ru-RU" sz="1600" dirty="0" smtClean="0"/>
              <a:t> </a:t>
            </a:r>
            <a:r>
              <a:rPr lang="ru-RU" sz="1600" dirty="0" smtClean="0"/>
              <a:t>чаще всего предпочитают бизнесмены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 высоким достатком (14</a:t>
            </a:r>
            <a:r>
              <a:rPr lang="ru-RU" sz="1600" dirty="0" smtClean="0"/>
              <a:t>%), а </a:t>
            </a:r>
            <a:r>
              <a:rPr lang="ru-RU" sz="1600" dirty="0"/>
              <a:t>среди других ориентированы на нее </a:t>
            </a:r>
            <a:r>
              <a:rPr lang="ru-RU" sz="1600" dirty="0" smtClean="0"/>
              <a:t>только 4-5%.</a:t>
            </a:r>
            <a:endParaRPr lang="ru-RU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Стратегии </a:t>
            </a:r>
            <a:r>
              <a:rPr lang="ru-RU" sz="1600" b="1" dirty="0"/>
              <a:t>«миграция» </a:t>
            </a:r>
            <a:r>
              <a:rPr lang="ru-RU" sz="1600" dirty="0"/>
              <a:t>и </a:t>
            </a:r>
            <a:r>
              <a:rPr lang="ru-RU" sz="1600" b="1" dirty="0"/>
              <a:t>«ожидание помощи» </a:t>
            </a:r>
            <a:r>
              <a:rPr lang="ru-RU" sz="1600" dirty="0" smtClean="0"/>
              <a:t>мало популярны </a:t>
            </a:r>
            <a:r>
              <a:rPr lang="ru-RU" sz="1600" dirty="0"/>
              <a:t>среди </a:t>
            </a:r>
            <a:r>
              <a:rPr lang="ru-RU" sz="1600" dirty="0" smtClean="0"/>
              <a:t>любой из доходных  </a:t>
            </a:r>
            <a:r>
              <a:rPr lang="ru-RU" sz="1600" dirty="0"/>
              <a:t>групп предпринимателей.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876767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Кризис - негативные </a:t>
            </a:r>
            <a:r>
              <a:rPr lang="ru-RU" dirty="0" smtClean="0"/>
              <a:t>события на работе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132127"/>
              </p:ext>
            </p:extLst>
          </p:nvPr>
        </p:nvGraphicFramePr>
        <p:xfrm>
          <a:off x="611560" y="843558"/>
          <a:ext cx="7992888" cy="444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8150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Вместо заключения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75656" y="1491630"/>
            <a:ext cx="6480720" cy="331236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В </a:t>
            </a:r>
            <a:r>
              <a:rPr lang="ru-RU" sz="1600" dirty="0" smtClean="0"/>
              <a:t>настоящее </a:t>
            </a:r>
            <a:r>
              <a:rPr lang="ru-RU" sz="1600" dirty="0"/>
              <a:t>время в бизнес-среде происходит переосмысление своей роли в обществе: включение в общественные практики </a:t>
            </a:r>
            <a:r>
              <a:rPr lang="ru-RU" sz="1600" dirty="0" smtClean="0"/>
              <a:t>(социально ориентированный бизнес, корпоративная </a:t>
            </a:r>
            <a:r>
              <a:rPr lang="ru-RU" sz="1600" dirty="0"/>
              <a:t>ответственность, благотворительность) повышает </a:t>
            </a:r>
            <a:r>
              <a:rPr lang="ru-RU" sz="1600" dirty="0" smtClean="0"/>
              <a:t>и ощущение востребованности бизнеса, и его социальную ответственность, и, возможно, его устойчивое развитие даже в условиях кризиса.</a:t>
            </a:r>
            <a:endParaRPr lang="ru-RU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Поэтому и стратегии поведения бизнесменов в условиях перемен 2015 года могут быть переосмыслены и существенно </a:t>
            </a:r>
            <a:r>
              <a:rPr lang="ru-RU" sz="1600" dirty="0" smtClean="0"/>
              <a:t>скорректированы. </a:t>
            </a:r>
            <a:r>
              <a:rPr lang="ru-RU" sz="1600" dirty="0" smtClean="0"/>
              <a:t>А формула: </a:t>
            </a:r>
            <a:r>
              <a:rPr lang="ru-RU" sz="1600" b="1" dirty="0" smtClean="0"/>
              <a:t>«развиваем бизнес в кризис» становится не только актуальной, но и конструктивной</a:t>
            </a:r>
            <a:r>
              <a:rPr lang="ru-RU" sz="1600" dirty="0" smtClean="0"/>
              <a:t>.</a:t>
            </a:r>
            <a:endParaRPr lang="ru-RU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648829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19256" cy="576000"/>
          </a:xfrm>
        </p:spPr>
        <p:txBody>
          <a:bodyPr/>
          <a:lstStyle/>
          <a:p>
            <a:r>
              <a:rPr lang="ru-RU" dirty="0" smtClean="0"/>
              <a:t>Контакты и материалы</a:t>
            </a:r>
            <a:endParaRPr lang="ru-RU" dirty="0"/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259632" y="1203598"/>
            <a:ext cx="7056784" cy="3384376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soc@fom.ru</a:t>
            </a:r>
            <a:endParaRPr lang="ru-RU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2"/>
              </a:rPr>
              <a:t>www.fom.ru</a:t>
            </a:r>
            <a:endParaRPr lang="en-US" sz="2000" dirty="0" smtClean="0"/>
          </a:p>
          <a:p>
            <a:endParaRPr lang="ru-RU" sz="2000" dirty="0" smtClean="0"/>
          </a:p>
          <a:p>
            <a:r>
              <a:rPr lang="en-US" sz="2000" dirty="0">
                <a:hlinkClick r:id="rId3"/>
              </a:rPr>
              <a:t>www.soc.fom.ru</a:t>
            </a:r>
            <a:endParaRPr lang="en-US" sz="2000" dirty="0"/>
          </a:p>
          <a:p>
            <a:endParaRPr lang="en-US" sz="2000" dirty="0">
              <a:solidFill>
                <a:srgbClr val="29174A"/>
              </a:solidFill>
            </a:endParaRPr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soc.fom.ru/biblioteka.html</a:t>
            </a:r>
            <a:endParaRPr lang="en-US" sz="2000" dirty="0" smtClean="0"/>
          </a:p>
          <a:p>
            <a:endParaRPr lang="ru-RU" sz="2400" dirty="0" smtClean="0">
              <a:solidFill>
                <a:srgbClr val="29174A"/>
              </a:solidFill>
            </a:endParaRPr>
          </a:p>
          <a:p>
            <a:r>
              <a:rPr lang="ru-RU" sz="3200" dirty="0" smtClean="0"/>
              <a:t>Спасибо </a:t>
            </a:r>
            <a:r>
              <a:rPr lang="ru-RU" sz="3200" dirty="0"/>
              <a:t>за внимание!</a:t>
            </a:r>
            <a:endParaRPr lang="en-US" sz="3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9676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1800" dirty="0">
                <a:solidFill>
                  <a:srgbClr val="29174A"/>
                </a:solidFill>
              </a:rPr>
              <a:t>К</a:t>
            </a:r>
            <a:r>
              <a:rPr lang="ru-RU" sz="1800" dirty="0" smtClean="0">
                <a:solidFill>
                  <a:srgbClr val="29174A"/>
                </a:solidFill>
              </a:rPr>
              <a:t>акие </a:t>
            </a:r>
            <a:r>
              <a:rPr lang="ru-RU" sz="1800" dirty="0">
                <a:solidFill>
                  <a:srgbClr val="29174A"/>
                </a:solidFill>
              </a:rPr>
              <a:t>из услуг, которыми пользуетесь Вы, Ваша семья, оказывают частные лица или негосударственные организации? (Карточка, любое число ответов.)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141749"/>
              </p:ext>
            </p:extLst>
          </p:nvPr>
        </p:nvGraphicFramePr>
        <p:xfrm>
          <a:off x="415304" y="1203598"/>
          <a:ext cx="84771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444208" y="937906"/>
            <a:ext cx="2304256" cy="265692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ru-RU" sz="1400" i="1" dirty="0">
                <a:solidFill>
                  <a:prstClr val="black"/>
                </a:solidFill>
                <a:ea typeface="+mn-ea"/>
                <a:cs typeface="+mn-cs"/>
              </a:rPr>
              <a:t>в</a:t>
            </a:r>
            <a:r>
              <a:rPr lang="ru-RU" sz="1400" i="1" dirty="0" smtClean="0">
                <a:solidFill>
                  <a:prstClr val="black"/>
                </a:solidFill>
                <a:ea typeface="+mn-ea"/>
                <a:cs typeface="+mn-cs"/>
              </a:rPr>
              <a:t> % от числа опрошенных </a:t>
            </a:r>
            <a:endParaRPr lang="ru-RU" sz="1400" i="1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10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Особенности услуг малого и среднего бизнеса</a:t>
            </a:r>
            <a:endParaRPr lang="ru-RU" sz="2400" dirty="0"/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475656" y="1419622"/>
            <a:ext cx="7056784" cy="3168352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Услуги </a:t>
            </a:r>
            <a:r>
              <a:rPr lang="ru-RU" sz="1600" dirty="0"/>
              <a:t>частного бизнеса в целом – </a:t>
            </a:r>
            <a:r>
              <a:rPr lang="ru-RU" sz="2000" b="1" dirty="0">
                <a:solidFill>
                  <a:srgbClr val="3B1562"/>
                </a:solidFill>
              </a:rPr>
              <a:t>не для бедных</a:t>
            </a:r>
            <a:r>
              <a:rPr lang="ru-RU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За медицинской помощью в </a:t>
            </a:r>
            <a:r>
              <a:rPr lang="ru-RU" sz="1600" dirty="0"/>
              <a:t>частные </a:t>
            </a:r>
            <a:r>
              <a:rPr lang="ru-RU" sz="1600" dirty="0" smtClean="0"/>
              <a:t>клиники чаще всего</a:t>
            </a:r>
            <a:r>
              <a:rPr lang="ru-RU" sz="1600" dirty="0"/>
              <a:t> </a:t>
            </a:r>
            <a:r>
              <a:rPr lang="ru-RU" sz="1600" dirty="0" smtClean="0"/>
              <a:t>обращаются  те</a:t>
            </a:r>
            <a:r>
              <a:rPr lang="ru-RU" sz="1600" dirty="0"/>
              <a:t>, </a:t>
            </a:r>
            <a:r>
              <a:rPr lang="ru-RU" sz="1600" dirty="0" smtClean="0"/>
              <a:t>чей семейный </a:t>
            </a:r>
            <a:r>
              <a:rPr lang="ru-RU" sz="1600" dirty="0"/>
              <a:t>доход </a:t>
            </a:r>
            <a:r>
              <a:rPr lang="ru-RU" sz="1600" dirty="0" smtClean="0"/>
              <a:t>достаточен для покупки автомобиля, квартиры </a:t>
            </a:r>
            <a:r>
              <a:rPr lang="ru-RU" sz="1600" dirty="0"/>
              <a:t>или </a:t>
            </a:r>
            <a:r>
              <a:rPr lang="ru-RU" sz="1600" dirty="0" smtClean="0"/>
              <a:t>дома  (35%).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Выше среднего доход и у </a:t>
            </a:r>
            <a:r>
              <a:rPr lang="ru-RU" sz="1600" dirty="0"/>
              <a:t>тех, кто учит детей в частных школах; обращается за помощью к ветеринарам; </a:t>
            </a:r>
            <a:r>
              <a:rPr lang="ru-RU" sz="1600" dirty="0" smtClean="0"/>
              <a:t>ремонтирует </a:t>
            </a:r>
            <a:r>
              <a:rPr lang="ru-RU" sz="1600" dirty="0"/>
              <a:t>одежду, обувь и бытовую технику; берёт кредиты</a:t>
            </a:r>
            <a:r>
              <a:rPr lang="ru-RU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29174A"/>
                </a:solidFill>
              </a:rPr>
              <a:t>В российских </a:t>
            </a:r>
            <a:r>
              <a:rPr lang="ru-RU" sz="1800" dirty="0" smtClean="0">
                <a:solidFill>
                  <a:srgbClr val="29174A"/>
                </a:solidFill>
              </a:rPr>
              <a:t>городах сегодня  </a:t>
            </a:r>
            <a:r>
              <a:rPr lang="ru-RU" sz="1800" dirty="0">
                <a:solidFill>
                  <a:srgbClr val="29174A"/>
                </a:solidFill>
              </a:rPr>
              <a:t>сформировался довольно обеспеченный слой потребителей услуг частного бизнеса.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8828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Слагаемые успеха социально ориентированного бизнеса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563485" y="1203598"/>
            <a:ext cx="7272808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1800" dirty="0" smtClean="0"/>
              <a:t>Основными  слагаемыми успеха социально ориентированного бизнеса в малых и средних российских городах являются:</a:t>
            </a:r>
          </a:p>
          <a:p>
            <a:pPr lvl="0"/>
            <a:endParaRPr lang="ru-RU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рыночная </a:t>
            </a:r>
            <a:r>
              <a:rPr lang="ru-RU" sz="1800" b="1" dirty="0">
                <a:solidFill>
                  <a:srgbClr val="3B1562"/>
                </a:solidFill>
              </a:rPr>
              <a:t>конъюнктура</a:t>
            </a:r>
            <a:r>
              <a:rPr lang="ru-RU" sz="1800" dirty="0"/>
              <a:t>, востребованность товаров или </a:t>
            </a:r>
            <a:r>
              <a:rPr lang="ru-RU" sz="1800" dirty="0" smtClean="0"/>
              <a:t>услуг, </a:t>
            </a:r>
            <a:r>
              <a:rPr lang="ru-RU" sz="1800" b="1" dirty="0" smtClean="0">
                <a:solidFill>
                  <a:srgbClr val="3B1562"/>
                </a:solidFill>
              </a:rPr>
              <a:t>перспективные</a:t>
            </a:r>
            <a:r>
              <a:rPr lang="ru-RU" sz="1800" b="1" dirty="0" smtClean="0">
                <a:solidFill>
                  <a:srgbClr val="3B1562"/>
                </a:solidFill>
              </a:rPr>
              <a:t>, новаторские </a:t>
            </a:r>
            <a:r>
              <a:rPr lang="ru-RU" sz="1800" b="1" dirty="0">
                <a:solidFill>
                  <a:srgbClr val="3B1562"/>
                </a:solidFill>
              </a:rPr>
              <a:t>идеи </a:t>
            </a:r>
            <a:r>
              <a:rPr lang="ru-RU" sz="1800" dirty="0"/>
              <a:t>развития </a:t>
            </a:r>
            <a:r>
              <a:rPr lang="ru-RU" sz="1800" dirty="0" smtClean="0"/>
              <a:t>бизнеса;</a:t>
            </a:r>
            <a:endParaRPr lang="ru-RU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rgbClr val="3B1562"/>
                </a:solidFill>
              </a:rPr>
              <a:t>благоприятный </a:t>
            </a:r>
            <a:r>
              <a:rPr lang="ru-RU" sz="1800" b="1" dirty="0">
                <a:solidFill>
                  <a:srgbClr val="3B1562"/>
                </a:solidFill>
              </a:rPr>
              <a:t>социокультурный фон </a:t>
            </a:r>
            <a:r>
              <a:rPr lang="ru-RU" sz="1800" dirty="0"/>
              <a:t>(позитивное восприятие, доверительное отношение населения</a:t>
            </a:r>
            <a:r>
              <a:rPr lang="ru-RU" sz="1800" dirty="0" smtClean="0"/>
              <a:t>);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наибольшее </a:t>
            </a:r>
            <a:r>
              <a:rPr lang="ru-RU" sz="1800" dirty="0" smtClean="0"/>
              <a:t>значение имеет </a:t>
            </a:r>
            <a:r>
              <a:rPr lang="ru-RU" sz="1800" b="1" dirty="0" smtClean="0">
                <a:solidFill>
                  <a:srgbClr val="3B1562"/>
                </a:solidFill>
              </a:rPr>
              <a:t>увлеченность, жизненный опыт и квалификация </a:t>
            </a:r>
            <a:r>
              <a:rPr lang="ru-RU" sz="1800" dirty="0" smtClean="0"/>
              <a:t>руководства и </a:t>
            </a:r>
            <a:r>
              <a:rPr lang="ru-RU" sz="1800" dirty="0"/>
              <a:t>персонала. </a:t>
            </a:r>
          </a:p>
        </p:txBody>
      </p:sp>
    </p:spTree>
    <p:extLst>
      <p:ext uri="{BB962C8B-B14F-4D97-AF65-F5344CB8AC3E}">
        <p14:creationId xmlns:p14="http://schemas.microsoft.com/office/powerpoint/2010/main" val="110663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Основная </a:t>
            </a:r>
            <a:r>
              <a:rPr lang="ru-RU" sz="2400" dirty="0" smtClean="0">
                <a:solidFill>
                  <a:srgbClr val="29174A"/>
                </a:solidFill>
              </a:rPr>
              <a:t>особенность успешных </a:t>
            </a:r>
            <a:r>
              <a:rPr lang="ru-RU" sz="2400" dirty="0">
                <a:solidFill>
                  <a:srgbClr val="29174A"/>
                </a:solidFill>
              </a:rPr>
              <a:t>социальных предприятий </a:t>
            </a: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547664" y="1203598"/>
            <a:ext cx="7056784" cy="2880320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Главный фактор успеха обследованных </a:t>
            </a:r>
            <a:r>
              <a:rPr lang="ru-RU" sz="1800" dirty="0"/>
              <a:t>предприятий – </a:t>
            </a:r>
            <a:r>
              <a:rPr lang="ru-RU" sz="2000" b="1" dirty="0" smtClean="0">
                <a:solidFill>
                  <a:srgbClr val="29174A"/>
                </a:solidFill>
              </a:rPr>
              <a:t>уникальность, качественность</a:t>
            </a:r>
            <a:r>
              <a:rPr lang="ru-RU" sz="2000" dirty="0" smtClean="0">
                <a:solidFill>
                  <a:srgbClr val="29174A"/>
                </a:solidFill>
              </a:rPr>
              <a:t> </a:t>
            </a:r>
            <a:r>
              <a:rPr lang="ru-RU" sz="2000" dirty="0">
                <a:solidFill>
                  <a:srgbClr val="29174A"/>
                </a:solidFill>
              </a:rPr>
              <a:t>услуги: </a:t>
            </a:r>
            <a:endParaRPr lang="ru-RU" sz="18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i="1" dirty="0" smtClean="0"/>
              <a:t>обслуживание </a:t>
            </a:r>
            <a:r>
              <a:rPr lang="ru-RU" sz="1800" i="1" dirty="0"/>
              <a:t>и ремонт импортных инвалидных колясок; </a:t>
            </a:r>
            <a:endParaRPr lang="ru-RU" sz="18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i="1" dirty="0" smtClean="0"/>
              <a:t>создание </a:t>
            </a:r>
            <a:r>
              <a:rPr lang="ru-RU" sz="1800" i="1" dirty="0"/>
              <a:t>способным детям лучших стартовых возможностей для поступления в университет; </a:t>
            </a:r>
            <a:endParaRPr lang="ru-RU" sz="18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i="1" dirty="0" smtClean="0"/>
              <a:t>обучение </a:t>
            </a:r>
            <a:r>
              <a:rPr lang="ru-RU" sz="1800" i="1" dirty="0"/>
              <a:t>дошкольников по международным программам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в </a:t>
            </a:r>
            <a:r>
              <a:rPr lang="ru-RU" sz="1800" i="1" dirty="0"/>
              <a:t>районном городе; </a:t>
            </a:r>
            <a:endParaRPr lang="ru-RU" sz="18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i="1" dirty="0" smtClean="0"/>
              <a:t>предоставление </a:t>
            </a:r>
            <a:r>
              <a:rPr lang="ru-RU" sz="1800" i="1" dirty="0"/>
              <a:t>недорогого жилья в </a:t>
            </a:r>
            <a:r>
              <a:rPr lang="ru-RU" sz="1800" i="1" dirty="0" smtClean="0"/>
              <a:t>гостинице</a:t>
            </a:r>
            <a:r>
              <a:rPr lang="ru-RU" sz="1700" dirty="0" smtClean="0"/>
              <a:t>.</a:t>
            </a:r>
            <a:endParaRPr lang="ru-RU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3287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494"/>
            <a:ext cx="8219256" cy="576064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Факторы успеха социального предпринимательства</a:t>
            </a:r>
            <a:endParaRPr lang="ru-RU" sz="2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Ключевой характеристикой успеха предпринимателя </a:t>
            </a:r>
            <a:r>
              <a:rPr lang="ru-RU" sz="1600" dirty="0"/>
              <a:t>является </a:t>
            </a:r>
            <a:r>
              <a:rPr lang="ru-RU" sz="1800" b="1" dirty="0">
                <a:solidFill>
                  <a:srgbClr val="29174A"/>
                </a:solidFill>
              </a:rPr>
              <a:t>социальная новация, новаторский подход к решению социальных проблем. </a:t>
            </a:r>
          </a:p>
          <a:p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Социальный предприниматель </a:t>
            </a:r>
            <a:r>
              <a:rPr lang="ru-RU" sz="1600" dirty="0"/>
              <a:t>повышает </a:t>
            </a:r>
            <a:r>
              <a:rPr lang="ru-RU" sz="1600" dirty="0" smtClean="0"/>
              <a:t>экономическую </a:t>
            </a:r>
            <a:r>
              <a:rPr lang="ru-RU" sz="1600" dirty="0"/>
              <a:t>эффективность, </a:t>
            </a:r>
            <a:r>
              <a:rPr lang="ru-RU" sz="1600" dirty="0" smtClean="0"/>
              <a:t>за счет того, что </a:t>
            </a:r>
            <a:r>
              <a:rPr lang="ru-RU" sz="1800" b="1" dirty="0" smtClean="0"/>
              <a:t>вводит в </a:t>
            </a:r>
            <a:r>
              <a:rPr lang="ru-RU" sz="1800" b="1" dirty="0"/>
              <a:t>оборот ресурсы</a:t>
            </a:r>
            <a:r>
              <a:rPr lang="ru-RU" sz="1600" dirty="0"/>
              <a:t>, которые ранее в таком качестве </a:t>
            </a:r>
            <a:r>
              <a:rPr lang="ru-RU" sz="1600" dirty="0" smtClean="0"/>
              <a:t>не </a:t>
            </a:r>
            <a:r>
              <a:rPr lang="ru-RU" sz="1600" dirty="0"/>
              <a:t>использовались: отходы производства, социально исключенные </a:t>
            </a:r>
            <a:r>
              <a:rPr lang="ru-RU" sz="1600" dirty="0" smtClean="0"/>
              <a:t>группы, новаторские  технологии  и т.п.</a:t>
            </a:r>
            <a:endParaRPr lang="ru-RU" sz="1600" dirty="0"/>
          </a:p>
          <a:p>
            <a:pPr marL="342900" indent="-342900">
              <a:buAutoNum type="arabicPeriod"/>
            </a:pPr>
            <a:endParaRPr lang="ru-RU" sz="1400" dirty="0"/>
          </a:p>
          <a:p>
            <a:r>
              <a:rPr lang="ru-RU" sz="1200" dirty="0" smtClean="0"/>
              <a:t> </a:t>
            </a:r>
            <a:endParaRPr lang="ru-RU" sz="1200" dirty="0"/>
          </a:p>
          <a:p>
            <a:r>
              <a:rPr lang="ru-RU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671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88071" y="1347614"/>
            <a:ext cx="712879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Важная особенность социального предпринимательства -  </a:t>
            </a:r>
            <a:br>
              <a:rPr lang="ru-RU" dirty="0" smtClean="0"/>
            </a:br>
            <a:r>
              <a:rPr lang="ru-RU" dirty="0" smtClean="0"/>
              <a:t>это бизнес-стратегия</a:t>
            </a:r>
            <a:r>
              <a:rPr lang="ru-RU" dirty="0"/>
              <a:t>, которая предполагает достижение заявленной </a:t>
            </a:r>
            <a:r>
              <a:rPr lang="ru-RU" sz="2000" b="1" dirty="0">
                <a:solidFill>
                  <a:srgbClr val="29174A"/>
                </a:solidFill>
                <a:latin typeface="+mj-lt"/>
                <a:ea typeface="+mj-ea"/>
                <a:cs typeface="+mj-cs"/>
              </a:rPr>
              <a:t>с</a:t>
            </a:r>
            <a:r>
              <a:rPr lang="ru-RU" sz="2000" b="1" dirty="0" smtClean="0">
                <a:solidFill>
                  <a:srgbClr val="29174A"/>
                </a:solidFill>
                <a:latin typeface="+mj-lt"/>
                <a:ea typeface="+mj-ea"/>
                <a:cs typeface="+mj-cs"/>
              </a:rPr>
              <a:t>оциальной </a:t>
            </a:r>
            <a:r>
              <a:rPr lang="ru-RU" sz="2000" b="1" dirty="0">
                <a:solidFill>
                  <a:srgbClr val="29174A"/>
                </a:solidFill>
                <a:latin typeface="+mj-lt"/>
                <a:ea typeface="+mj-ea"/>
                <a:cs typeface="+mj-cs"/>
              </a:rPr>
              <a:t>цели</a:t>
            </a:r>
            <a:r>
              <a:rPr lang="ru-RU" sz="2000" dirty="0">
                <a:solidFill>
                  <a:srgbClr val="29174A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>
              <a:spcBef>
                <a:spcPct val="0"/>
              </a:spcBef>
            </a:pPr>
            <a:endParaRPr lang="ru-RU" sz="2000" dirty="0">
              <a:solidFill>
                <a:srgbClr val="29174A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 одной </a:t>
            </a:r>
            <a:r>
              <a:rPr lang="ru-RU" dirty="0" smtClean="0"/>
              <a:t>стороны, это - развитие </a:t>
            </a:r>
            <a:r>
              <a:rPr lang="ru-RU" dirty="0"/>
              <a:t>бизнеса с опорой на человеческий творческий потенциал как главный ресурс развития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конкуренции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 </a:t>
            </a:r>
            <a:r>
              <a:rPr lang="ru-RU" dirty="0" smtClean="0"/>
              <a:t>другой стороны, это - принятие </a:t>
            </a:r>
            <a:r>
              <a:rPr lang="ru-RU" dirty="0"/>
              <a:t>некоторой миссии – создание </a:t>
            </a:r>
            <a:r>
              <a:rPr lang="ru-RU" b="1" dirty="0">
                <a:solidFill>
                  <a:srgbClr val="3B1562"/>
                </a:solidFill>
              </a:rPr>
              <a:t>новой ценностной и коммуникативной среды, тиражирование новых форм общежития, оказания социальных услуг</a:t>
            </a:r>
            <a:r>
              <a:rPr lang="ru-RU" dirty="0"/>
              <a:t>.</a:t>
            </a:r>
          </a:p>
        </p:txBody>
      </p:sp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Социальное предпринимательство: отличительные особенности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51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</p:spPr>
        <p:txBody>
          <a:bodyPr/>
          <a:lstStyle/>
          <a:p>
            <a:r>
              <a:rPr lang="ru-RU" sz="2600" dirty="0" smtClean="0">
                <a:solidFill>
                  <a:srgbClr val="29174A"/>
                </a:solidFill>
              </a:rPr>
              <a:t>Типология социальных предприятий</a:t>
            </a:r>
            <a:endParaRPr lang="ru-RU" sz="2600" dirty="0">
              <a:solidFill>
                <a:srgbClr val="29174A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29151"/>
              </p:ext>
            </p:extLst>
          </p:nvPr>
        </p:nvGraphicFramePr>
        <p:xfrm>
          <a:off x="448699" y="1258882"/>
          <a:ext cx="8302605" cy="308513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672091"/>
                <a:gridCol w="4630514"/>
              </a:tblGrid>
              <a:tr h="32379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r>
                        <a:rPr lang="ru-RU" sz="1900" dirty="0" smtClean="0">
                          <a:effectLst/>
                        </a:rPr>
                        <a:t>Ориентация </a:t>
                      </a:r>
                      <a:r>
                        <a:rPr lang="ru-RU" sz="1900" dirty="0">
                          <a:effectLst/>
                        </a:rPr>
                        <a:t>на широкие слои </a:t>
                      </a:r>
                      <a:r>
                        <a:rPr lang="ru-RU" sz="1900" dirty="0" smtClean="0">
                          <a:effectLst/>
                        </a:rPr>
                        <a:t>потребителей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2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Первый тип 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Моноцель</a:t>
                      </a:r>
                      <a:r>
                        <a:rPr lang="ru-RU" sz="1600" b="0" dirty="0">
                          <a:effectLst/>
                        </a:rPr>
                        <a:t> и </a:t>
                      </a:r>
                      <a:r>
                        <a:rPr lang="ru-RU" sz="1600" b="1" dirty="0">
                          <a:effectLst/>
                        </a:rPr>
                        <a:t>разнообразные</a:t>
                      </a:r>
                      <a:r>
                        <a:rPr lang="ru-RU" sz="1600" b="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потребители</a:t>
                      </a:r>
                      <a:r>
                        <a:rPr lang="ru-RU" sz="1600" b="0" dirty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услуг («Картонно-переплетная фабрика» Волжск РОИ)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Четвертый </a:t>
                      </a:r>
                      <a:r>
                        <a:rPr lang="ru-RU" sz="1600" b="1" u="sng" dirty="0" smtClean="0">
                          <a:effectLst/>
                        </a:rPr>
                        <a:t>тип</a:t>
                      </a:r>
                      <a:endParaRPr lang="ru-RU" sz="16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Диверсифицированные цели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/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и </a:t>
                      </a:r>
                      <a:r>
                        <a:rPr lang="ru-RU" sz="1600" b="1" dirty="0">
                          <a:effectLst/>
                        </a:rPr>
                        <a:t>разнообразные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потребители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услуг («Горький Хостел», «Юго-Камские горки», «Город-музей»)</a:t>
                      </a:r>
                      <a:endParaRPr lang="ru-RU" sz="1600" b="0" dirty="0">
                        <a:solidFill>
                          <a:srgbClr val="3B156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2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 smtClean="0">
                          <a:effectLst/>
                        </a:rPr>
                        <a:t>Второй тип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Моноцель</a:t>
                      </a:r>
                      <a:r>
                        <a:rPr lang="ru-RU" sz="1600" b="0" dirty="0">
                          <a:effectLst/>
                        </a:rPr>
                        <a:t> и </a:t>
                      </a:r>
                      <a:r>
                        <a:rPr lang="ru-RU" sz="1600" b="1" dirty="0">
                          <a:effectLst/>
                        </a:rPr>
                        <a:t>специализированные</a:t>
                      </a:r>
                      <a:r>
                        <a:rPr lang="ru-RU" sz="1600" b="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потребители</a:t>
                      </a:r>
                      <a:r>
                        <a:rPr lang="ru-RU" sz="1600" b="0" dirty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услуг («РЕАЛМЕД» Пермь)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Третий </a:t>
                      </a:r>
                      <a:r>
                        <a:rPr lang="ru-RU" sz="1600" b="1" u="sng" dirty="0" smtClean="0">
                          <a:effectLst/>
                        </a:rPr>
                        <a:t>тип</a:t>
                      </a:r>
                      <a:endParaRPr lang="ru-RU" sz="16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Диверсифицированные цели</a:t>
                      </a:r>
                      <a:r>
                        <a:rPr lang="ru-RU" sz="1600" dirty="0">
                          <a:effectLst/>
                        </a:rPr>
                        <a:t> 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специализированные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потребители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услуг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(«Ковчег» Калининград)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79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Ориентация </a:t>
                      </a:r>
                      <a:r>
                        <a:rPr lang="ru-RU" sz="1900" dirty="0">
                          <a:effectLst/>
                        </a:rPr>
                        <a:t>на </a:t>
                      </a:r>
                      <a:r>
                        <a:rPr lang="ru-RU" sz="1900" dirty="0" err="1" smtClean="0">
                          <a:effectLst/>
                        </a:rPr>
                        <a:t>слаборесурсные</a:t>
                      </a:r>
                      <a:r>
                        <a:rPr lang="ru-RU" sz="1900" dirty="0" smtClean="0">
                          <a:effectLst/>
                        </a:rPr>
                        <a:t> </a:t>
                      </a:r>
                      <a:r>
                        <a:rPr lang="ru-RU" sz="1900" dirty="0">
                          <a:effectLst/>
                        </a:rPr>
                        <a:t>группы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579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1159</Words>
  <Application>Microsoft Office PowerPoint</Application>
  <PresentationFormat>Экран (16:9)</PresentationFormat>
  <Paragraphs>197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     </vt:lpstr>
      <vt:lpstr>Часть 1. Социальная сфера – пространство деятельности частного сектора </vt:lpstr>
      <vt:lpstr>Какие из услуг, которыми пользуетесь Вы, Ваша семья, оказывают частные лица или негосударственные организации? (Карточка, любое число ответов.)</vt:lpstr>
      <vt:lpstr>Особенности услуг малого и среднего бизнеса</vt:lpstr>
      <vt:lpstr>Слагаемые успеха социально ориентированного бизнеса</vt:lpstr>
      <vt:lpstr>Основная особенность успешных социальных предприятий </vt:lpstr>
      <vt:lpstr>Факторы успеха социального предпринимательства</vt:lpstr>
      <vt:lpstr>Социальное предпринимательство: отличительные особенности</vt:lpstr>
      <vt:lpstr>Типология социальных предприятий</vt:lpstr>
      <vt:lpstr>Социальные сети – гарантия стабильности социальных предприятий</vt:lpstr>
      <vt:lpstr>Капитализация сети: дополнительные возможности развития бизнеса</vt:lpstr>
      <vt:lpstr>Способы капитализации сети</vt:lpstr>
      <vt:lpstr>Часть 1 Выводы</vt:lpstr>
      <vt:lpstr>Выводы</vt:lpstr>
      <vt:lpstr>Часть 2. Предприниматели в кризис: опыт  2008-2010 гг.</vt:lpstr>
      <vt:lpstr>Общее настроение профессиональных групп</vt:lpstr>
      <vt:lpstr>Личные стратегии кризисного поведения</vt:lpstr>
      <vt:lpstr>Стратегии кризисного поведения</vt:lpstr>
      <vt:lpstr>Различные доходные группы</vt:lpstr>
      <vt:lpstr>Стратегии и доходные группы</vt:lpstr>
      <vt:lpstr>Кризис - негативные события на работе</vt:lpstr>
      <vt:lpstr>Вместо заключения</vt:lpstr>
      <vt:lpstr>Контакты и материалы</vt:lpstr>
    </vt:vector>
  </TitlesOfParts>
  <Company>no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Дмитрий Захаров</dc:creator>
  <cp:lastModifiedBy>PETRENKO Elena S.</cp:lastModifiedBy>
  <cp:revision>67</cp:revision>
  <cp:lastPrinted>2015-04-06T14:22:20Z</cp:lastPrinted>
  <dcterms:created xsi:type="dcterms:W3CDTF">2012-09-11T15:24:20Z</dcterms:created>
  <dcterms:modified xsi:type="dcterms:W3CDTF">2015-04-06T14:25:26Z</dcterms:modified>
</cp:coreProperties>
</file>