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  <p:sldMasterId id="2147483660" r:id="rId2"/>
    <p:sldMasterId id="2147483672" r:id="rId3"/>
  </p:sldMasterIdLst>
  <p:handoutMasterIdLst>
    <p:handoutMasterId r:id="rId20"/>
  </p:handoutMasterIdLst>
  <p:sldIdLst>
    <p:sldId id="256" r:id="rId4"/>
    <p:sldId id="287" r:id="rId5"/>
    <p:sldId id="274" r:id="rId6"/>
    <p:sldId id="288" r:id="rId7"/>
    <p:sldId id="317" r:id="rId8"/>
    <p:sldId id="275" r:id="rId9"/>
    <p:sldId id="322" r:id="rId10"/>
    <p:sldId id="278" r:id="rId11"/>
    <p:sldId id="320" r:id="rId12"/>
    <p:sldId id="299" r:id="rId13"/>
    <p:sldId id="300" r:id="rId14"/>
    <p:sldId id="318" r:id="rId15"/>
    <p:sldId id="304" r:id="rId16"/>
    <p:sldId id="301" r:id="rId17"/>
    <p:sldId id="303" r:id="rId18"/>
    <p:sldId id="321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86F"/>
    <a:srgbClr val="003F82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98" autoAdjust="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260869565217391"/>
          <c:y val="0.0447761194029851"/>
          <c:w val="0.739579393151762"/>
          <c:h val="0.78109452736318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Нет ответа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2"/>
                <c:pt idx="0">
                  <c:v>Лидеры</c:v>
                </c:pt>
                <c:pt idx="1">
                  <c:v>Население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2"/>
                <c:pt idx="0">
                  <c:v>2.0</c:v>
                </c:pt>
                <c:pt idx="1">
                  <c:v>13.0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Нет, не должны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0590128771983843"/>
                  <c:y val="-0.008418097982683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050534661530896"/>
                  <c:y val="-0.002806032660894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2"/>
                <c:pt idx="0">
                  <c:v>Лидеры</c:v>
                </c:pt>
                <c:pt idx="1">
                  <c:v>Население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2"/>
                <c:pt idx="0">
                  <c:v>7.0</c:v>
                </c:pt>
                <c:pt idx="1">
                  <c:v>5.0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Да, должны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8</a:t>
                    </a:r>
                    <a:r>
                      <a:rPr lang="en-US" sz="1400"/>
                      <a:t>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2"/>
                <c:pt idx="0">
                  <c:v>Лидеры</c:v>
                </c:pt>
                <c:pt idx="1">
                  <c:v>Население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2"/>
                <c:pt idx="0">
                  <c:v>91.0</c:v>
                </c:pt>
                <c:pt idx="1">
                  <c:v>82.0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100"/>
        <c:axId val="-2121379976"/>
        <c:axId val="-2121441704"/>
      </c:barChart>
      <c:catAx>
        <c:axId val="-2121379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1200"/>
            </a:pPr>
            <a:endParaRPr lang="ru-RU"/>
          </a:p>
        </c:txPr>
        <c:crossAx val="-2121441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12144170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-21213799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604804502802"/>
          <c:y val="0.110681447880253"/>
          <c:w val="0.498640719363624"/>
          <c:h val="0.6595358238459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1-9 человек</c:v>
                </c:pt>
                <c:pt idx="1">
                  <c:v>10-19 человек</c:v>
                </c:pt>
                <c:pt idx="2">
                  <c:v>20-49 человек</c:v>
                </c:pt>
                <c:pt idx="3">
                  <c:v>50 и более человек</c:v>
                </c:pt>
                <c:pt idx="4">
                  <c:v>Нет добровольцев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Лист1!$B$2:$B$7</c:f>
              <c:numCache>
                <c:formatCode>0</c:formatCode>
                <c:ptCount val="6"/>
                <c:pt idx="0">
                  <c:v>19.80099502487566</c:v>
                </c:pt>
                <c:pt idx="1">
                  <c:v>16.21890547263683</c:v>
                </c:pt>
                <c:pt idx="2">
                  <c:v>12.23880597014925</c:v>
                </c:pt>
                <c:pt idx="3">
                  <c:v>12.73631840796018</c:v>
                </c:pt>
                <c:pt idx="4">
                  <c:v>30.64676616915423</c:v>
                </c:pt>
                <c:pt idx="5">
                  <c:v>8.35820895522388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19241368"/>
        <c:axId val="-2119223352"/>
      </c:barChart>
      <c:valAx>
        <c:axId val="-2119223352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-2119241368"/>
        <c:crosses val="autoZero"/>
        <c:crossBetween val="between"/>
      </c:valAx>
      <c:catAx>
        <c:axId val="-21192413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-2119223352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2806492698875"/>
          <c:y val="0.102470158208546"/>
          <c:w val="0.536175287457017"/>
          <c:h val="0.7710775650533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0.00448120259280149"/>
                  <c:y val="0.0868754427124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1-2 человека</c:v>
                </c:pt>
                <c:pt idx="1">
                  <c:v>3-5 человек</c:v>
                </c:pt>
                <c:pt idx="2">
                  <c:v>6-10 человек</c:v>
                </c:pt>
                <c:pt idx="3">
                  <c:v>11-30 человек</c:v>
                </c:pt>
                <c:pt idx="4">
                  <c:v>31 и более человек</c:v>
                </c:pt>
                <c:pt idx="5">
                  <c:v>Нет постоянных сотрудников</c:v>
                </c:pt>
                <c:pt idx="6">
                  <c:v>Затрудняюсь ответить</c:v>
                </c:pt>
              </c:strCache>
            </c:strRef>
          </c:cat>
          <c:val>
            <c:numRef>
              <c:f>Лист1!$B$2:$B$8</c:f>
              <c:numCache>
                <c:formatCode>0</c:formatCode>
                <c:ptCount val="7"/>
                <c:pt idx="0">
                  <c:v>15.32338308457711</c:v>
                </c:pt>
                <c:pt idx="1">
                  <c:v>18.50746268656716</c:v>
                </c:pt>
                <c:pt idx="2">
                  <c:v>12.7363184079602</c:v>
                </c:pt>
                <c:pt idx="3">
                  <c:v>12.93532338308458</c:v>
                </c:pt>
                <c:pt idx="4">
                  <c:v>4.477611940298507</c:v>
                </c:pt>
                <c:pt idx="5">
                  <c:v>33.83084577114424</c:v>
                </c:pt>
                <c:pt idx="6">
                  <c:v>2.189054726368159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32429032"/>
        <c:axId val="-2132423016"/>
      </c:barChart>
      <c:valAx>
        <c:axId val="-2132423016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-2132429032"/>
        <c:crosses val="autoZero"/>
        <c:crossBetween val="between"/>
      </c:valAx>
      <c:catAx>
        <c:axId val="-21324290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-2132423016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11160058737151"/>
          <c:y val="0.0456273764258555"/>
          <c:w val="0.653190742885583"/>
          <c:h val="0.8250950570342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Хорошо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2008.0</c:v>
                </c:pt>
                <c:pt idx="1">
                  <c:v>2011.0</c:v>
                </c:pt>
                <c:pt idx="2">
                  <c:v>2013.0</c:v>
                </c:pt>
                <c:pt idx="3">
                  <c:v>2014.0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2.0</c:v>
                </c:pt>
                <c:pt idx="1">
                  <c:v>1.0</c:v>
                </c:pt>
                <c:pt idx="2">
                  <c:v>6.0</c:v>
                </c:pt>
                <c:pt idx="3">
                  <c:v>3.0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Удовлетворительно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2008.0</c:v>
                </c:pt>
                <c:pt idx="1">
                  <c:v>2011.0</c:v>
                </c:pt>
                <c:pt idx="2">
                  <c:v>2013.0</c:v>
                </c:pt>
                <c:pt idx="3">
                  <c:v>2014.0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31.0</c:v>
                </c:pt>
                <c:pt idx="1">
                  <c:v>29.0</c:v>
                </c:pt>
                <c:pt idx="2">
                  <c:v>47.0</c:v>
                </c:pt>
                <c:pt idx="3">
                  <c:v>45.0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Плохо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2008.0</c:v>
                </c:pt>
                <c:pt idx="1">
                  <c:v>2011.0</c:v>
                </c:pt>
                <c:pt idx="2">
                  <c:v>2013.0</c:v>
                </c:pt>
                <c:pt idx="3">
                  <c:v>2014.0</c:v>
                </c:pt>
              </c:numCache>
            </c:numRef>
          </c:cat>
          <c:val>
            <c:numRef>
              <c:f>Sheet1!$B$4:$E$4</c:f>
              <c:numCache>
                <c:formatCode>General</c:formatCode>
                <c:ptCount val="4"/>
                <c:pt idx="0">
                  <c:v>55.0</c:v>
                </c:pt>
                <c:pt idx="1">
                  <c:v>53.0</c:v>
                </c:pt>
                <c:pt idx="2">
                  <c:v>38.0</c:v>
                </c:pt>
                <c:pt idx="3">
                  <c:v>33.0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Другое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2008.0</c:v>
                </c:pt>
                <c:pt idx="1">
                  <c:v>2011.0</c:v>
                </c:pt>
                <c:pt idx="2">
                  <c:v>2013.0</c:v>
                </c:pt>
                <c:pt idx="3">
                  <c:v>2014.0</c:v>
                </c:pt>
              </c:numCache>
            </c:numRef>
          </c:cat>
          <c:val>
            <c:numRef>
              <c:f>Sheet1!$B$5:$E$5</c:f>
              <c:numCache>
                <c:formatCode>General</c:formatCode>
                <c:ptCount val="4"/>
                <c:pt idx="0">
                  <c:v>3.0</c:v>
                </c:pt>
                <c:pt idx="1">
                  <c:v>6.0</c:v>
                </c:pt>
                <c:pt idx="2">
                  <c:v>3.0</c:v>
                </c:pt>
                <c:pt idx="3">
                  <c:v>0.0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Нет ответа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2008.0</c:v>
                </c:pt>
                <c:pt idx="1">
                  <c:v>2011.0</c:v>
                </c:pt>
                <c:pt idx="2">
                  <c:v>2013.0</c:v>
                </c:pt>
                <c:pt idx="3">
                  <c:v>2014.0</c:v>
                </c:pt>
              </c:numCache>
            </c:numRef>
          </c:cat>
          <c:val>
            <c:numRef>
              <c:f>Sheet1!$B$6:$E$6</c:f>
              <c:numCache>
                <c:formatCode>General</c:formatCode>
                <c:ptCount val="4"/>
                <c:pt idx="0">
                  <c:v>9.0</c:v>
                </c:pt>
                <c:pt idx="1">
                  <c:v>11.0</c:v>
                </c:pt>
                <c:pt idx="2">
                  <c:v>7.0</c:v>
                </c:pt>
                <c:pt idx="3">
                  <c:v>18.0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0217880"/>
        <c:axId val="-2080223880"/>
      </c:barChart>
      <c:catAx>
        <c:axId val="-2080217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-208022388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-20802238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-2080217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088147194632"/>
          <c:y val="0.290548324617148"/>
          <c:w val="0.202547826273959"/>
          <c:h val="0.418903350765704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35682178068163"/>
          <c:y val="0.0740740740740741"/>
          <c:w val="0.850856779343854"/>
          <c:h val="0.65498132544298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Лист1!$A$6:$A$9</c:f>
              <c:strCache>
                <c:ptCount val="4"/>
                <c:pt idx="0">
                  <c:v>Social security</c:v>
                </c:pt>
                <c:pt idx="1">
                  <c:v>Culture</c:v>
                </c:pt>
                <c:pt idx="2">
                  <c:v>Education</c:v>
                </c:pt>
                <c:pt idx="3">
                  <c:v>Public health</c:v>
                </c:pt>
              </c:strCache>
            </c:strRef>
          </c:cat>
          <c:val>
            <c:numRef>
              <c:f>Лист1!$B$6:$B$9</c:f>
              <c:numCache>
                <c:formatCode>General</c:formatCode>
                <c:ptCount val="4"/>
                <c:pt idx="0">
                  <c:v>21.0</c:v>
                </c:pt>
                <c:pt idx="1">
                  <c:v>25.0</c:v>
                </c:pt>
                <c:pt idx="2">
                  <c:v>23.0</c:v>
                </c:pt>
                <c:pt idx="3">
                  <c:v>22.0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9894696"/>
        <c:axId val="-2079539864"/>
      </c:barChart>
      <c:catAx>
        <c:axId val="-20798946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"/>
            </a:pPr>
            <a:endParaRPr lang="ru-RU"/>
          </a:p>
        </c:txPr>
        <c:crossAx val="-2079539864"/>
        <c:crosses val="autoZero"/>
        <c:auto val="1"/>
        <c:lblAlgn val="ctr"/>
        <c:lblOffset val="100"/>
        <c:noMultiLvlLbl val="0"/>
      </c:catAx>
      <c:valAx>
        <c:axId val="-20795398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079894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36545392641779"/>
          <c:y val="0.122222222222223"/>
          <c:w val="0.87905013372061"/>
          <c:h val="0.55498162729659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Лист1!$A$11:$A$14</c:f>
              <c:strCache>
                <c:ptCount val="4"/>
                <c:pt idx="0">
                  <c:v>Social security</c:v>
                </c:pt>
                <c:pt idx="1">
                  <c:v>Culture</c:v>
                </c:pt>
                <c:pt idx="2">
                  <c:v>Education</c:v>
                </c:pt>
                <c:pt idx="3">
                  <c:v>Public health</c:v>
                </c:pt>
              </c:strCache>
            </c:strRef>
          </c:cat>
          <c:val>
            <c:numRef>
              <c:f>Лист1!$B$11:$B$14</c:f>
              <c:numCache>
                <c:formatCode>General</c:formatCode>
                <c:ptCount val="4"/>
                <c:pt idx="0">
                  <c:v>34.0</c:v>
                </c:pt>
                <c:pt idx="1">
                  <c:v>17.0</c:v>
                </c:pt>
                <c:pt idx="2">
                  <c:v>11.0</c:v>
                </c:pt>
                <c:pt idx="3">
                  <c:v>15.0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9849272"/>
        <c:axId val="-2079784104"/>
      </c:barChart>
      <c:catAx>
        <c:axId val="-20798492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"/>
            </a:pPr>
            <a:endParaRPr lang="ru-RU"/>
          </a:p>
        </c:txPr>
        <c:crossAx val="-2079784104"/>
        <c:crosses val="autoZero"/>
        <c:auto val="1"/>
        <c:lblAlgn val="ctr"/>
        <c:lblOffset val="100"/>
        <c:noMultiLvlLbl val="0"/>
      </c:catAx>
      <c:valAx>
        <c:axId val="-20797841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079849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52562661436908"/>
          <c:y val="0.122222222222223"/>
          <c:w val="0.876212485137554"/>
          <c:h val="0.59942607174103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Лист1!$A$16:$A$19</c:f>
              <c:strCache>
                <c:ptCount val="4"/>
                <c:pt idx="0">
                  <c:v>Social security</c:v>
                </c:pt>
                <c:pt idx="1">
                  <c:v>Culture</c:v>
                </c:pt>
                <c:pt idx="2">
                  <c:v>Education</c:v>
                </c:pt>
                <c:pt idx="3">
                  <c:v>Public health</c:v>
                </c:pt>
              </c:strCache>
            </c:strRef>
          </c:cat>
          <c:val>
            <c:numRef>
              <c:f>Лист1!$B$16:$B$19</c:f>
              <c:numCache>
                <c:formatCode>General</c:formatCode>
                <c:ptCount val="4"/>
                <c:pt idx="0">
                  <c:v>36.0</c:v>
                </c:pt>
                <c:pt idx="1">
                  <c:v>32.0</c:v>
                </c:pt>
                <c:pt idx="2">
                  <c:v>39.0</c:v>
                </c:pt>
                <c:pt idx="3">
                  <c:v>36.0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0311752"/>
        <c:axId val="-2080316584"/>
      </c:barChart>
      <c:catAx>
        <c:axId val="-20803117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"/>
            </a:pPr>
            <a:endParaRPr lang="ru-RU"/>
          </a:p>
        </c:txPr>
        <c:crossAx val="-2080316584"/>
        <c:crosses val="autoZero"/>
        <c:auto val="1"/>
        <c:lblAlgn val="ctr"/>
        <c:lblOffset val="100"/>
        <c:noMultiLvlLbl val="0"/>
      </c:catAx>
      <c:valAx>
        <c:axId val="-20803165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080311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Лист1!$A$1:$A$4</c:f>
              <c:strCache>
                <c:ptCount val="4"/>
                <c:pt idx="0">
                  <c:v>Social security</c:v>
                </c:pt>
                <c:pt idx="1">
                  <c:v>Culture</c:v>
                </c:pt>
                <c:pt idx="2">
                  <c:v>Education</c:v>
                </c:pt>
                <c:pt idx="3">
                  <c:v>Public health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37.0</c:v>
                </c:pt>
                <c:pt idx="1">
                  <c:v>23.0</c:v>
                </c:pt>
                <c:pt idx="2">
                  <c:v>17.0</c:v>
                </c:pt>
                <c:pt idx="3">
                  <c:v>21.0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0351896"/>
        <c:axId val="-2080369160"/>
      </c:barChart>
      <c:catAx>
        <c:axId val="-20803518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"/>
            </a:pPr>
            <a:endParaRPr lang="ru-RU"/>
          </a:p>
        </c:txPr>
        <c:crossAx val="-2080369160"/>
        <c:crosses val="autoZero"/>
        <c:auto val="1"/>
        <c:lblAlgn val="ctr"/>
        <c:lblOffset val="100"/>
        <c:noMultiLvlLbl val="0"/>
      </c:catAx>
      <c:valAx>
        <c:axId val="-20803691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080351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Лист1!$A$25:$A$28</c:f>
              <c:strCache>
                <c:ptCount val="4"/>
                <c:pt idx="0">
                  <c:v>To get engaged in the sphere of public health, render medical services to the people</c:v>
                </c:pt>
                <c:pt idx="1">
                  <c:v>To get engaged in the sphere of education, render educational services to the people</c:v>
                </c:pt>
                <c:pt idx="2">
                  <c:v>To get engaged in the sphere of culture, render services to the people</c:v>
                </c:pt>
                <c:pt idx="3">
                  <c:v>identify the real needs of vulnerable social groups and inform the authorities on it</c:v>
                </c:pt>
              </c:strCache>
            </c:strRef>
          </c:cat>
          <c:val>
            <c:numRef>
              <c:f>Лист1!$B$25:$B$28</c:f>
              <c:numCache>
                <c:formatCode>General</c:formatCode>
                <c:ptCount val="4"/>
                <c:pt idx="0">
                  <c:v>27.0</c:v>
                </c:pt>
                <c:pt idx="1">
                  <c:v>29.0</c:v>
                </c:pt>
                <c:pt idx="2">
                  <c:v>44.0</c:v>
                </c:pt>
                <c:pt idx="3">
                  <c:v>59.0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327896"/>
        <c:axId val="-2132724312"/>
      </c:barChart>
      <c:catAx>
        <c:axId val="-21323278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"/>
            </a:pPr>
            <a:endParaRPr lang="ru-RU"/>
          </a:p>
        </c:txPr>
        <c:crossAx val="-2132724312"/>
        <c:crosses val="autoZero"/>
        <c:auto val="1"/>
        <c:lblAlgn val="ctr"/>
        <c:lblOffset val="100"/>
        <c:noMultiLvlLbl val="0"/>
      </c:catAx>
      <c:valAx>
        <c:axId val="-21327243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132327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7158775607504"/>
          <c:y val="0.0266551269238153"/>
          <c:w val="0.444528964604774"/>
          <c:h val="0.9157815742900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затрудняюсь ответить</c:v>
                </c:pt>
                <c:pt idx="1">
                  <c:v>средств хватает даже на создание финансовых резервов</c:v>
                </c:pt>
                <c:pt idx="2">
                  <c:v>из-за недостатка средств приходится довольствоваться работниками невысокой квалификации</c:v>
                </c:pt>
                <c:pt idx="3">
                  <c:v>чтобы организация не закрылась, приходится отдавать слишком много сил поиску средств, пренебрегая основными задачами</c:v>
                </c:pt>
                <c:pt idx="4">
                  <c:v>недостаток средств грозит закрытием организации, работаем на энтузиазме</c:v>
                </c:pt>
                <c:pt idx="5">
                  <c:v>средств в основном хватает, чтобы оплачивать работников нужной квалификации, но не хватает на создание (обновление) полноценной материально-технической базы и другие необходимые расходы</c:v>
                </c:pt>
                <c:pt idx="6">
                  <c:v>средств в основном хватает для осуществления всего задуманного</c:v>
                </c:pt>
                <c:pt idx="7">
                  <c:v>средств хватает для полноценного выполнения задач организации, но многие новые идеи остаются нереализованными из-за недостатка ресурсов</c:v>
                </c:pt>
              </c:strCache>
            </c:strRef>
          </c:cat>
          <c:val>
            <c:numRef>
              <c:f>Лист1!$B$2:$B$9</c:f>
              <c:numCache>
                <c:formatCode>0</c:formatCode>
                <c:ptCount val="8"/>
                <c:pt idx="0">
                  <c:v>5.771144278606965</c:v>
                </c:pt>
                <c:pt idx="1">
                  <c:v>2.786069651741294</c:v>
                </c:pt>
                <c:pt idx="2">
                  <c:v>3.980099502487563</c:v>
                </c:pt>
                <c:pt idx="3">
                  <c:v>8.955223880597014</c:v>
                </c:pt>
                <c:pt idx="4">
                  <c:v>12.8358208955224</c:v>
                </c:pt>
                <c:pt idx="5">
                  <c:v>15.92039800995025</c:v>
                </c:pt>
                <c:pt idx="6">
                  <c:v>21.39303482587065</c:v>
                </c:pt>
                <c:pt idx="7">
                  <c:v>28.35820895522388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32211032"/>
        <c:axId val="-2132200936"/>
      </c:barChart>
      <c:valAx>
        <c:axId val="-2132200936"/>
        <c:scaling>
          <c:orientation val="minMax"/>
        </c:scaling>
        <c:delete val="1"/>
        <c:axPos val="b"/>
        <c:majorGridlines/>
        <c:numFmt formatCode="0" sourceLinked="1"/>
        <c:majorTickMark val="out"/>
        <c:minorTickMark val="none"/>
        <c:tickLblPos val="nextTo"/>
        <c:crossAx val="-2132211032"/>
        <c:crosses val="autoZero"/>
        <c:crossBetween val="between"/>
      </c:valAx>
      <c:catAx>
        <c:axId val="-21322110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-213220093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Не доверяют никаким НКО</c:v>
                </c:pt>
                <c:pt idx="1">
                  <c:v>Доверяют НКО хотя бы одного вида</c:v>
                </c:pt>
                <c:pt idx="2">
                  <c:v>Участвуют в НКО хотя бы одного вида</c:v>
                </c:pt>
                <c:pt idx="3">
                  <c:v>Знают НКО хотя бы одного вида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21.0</c:v>
                </c:pt>
                <c:pt idx="1">
                  <c:v>37.0</c:v>
                </c:pt>
                <c:pt idx="2">
                  <c:v>16.0</c:v>
                </c:pt>
                <c:pt idx="3">
                  <c:v>73.0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366520"/>
        <c:axId val="-2132367976"/>
      </c:barChart>
      <c:catAx>
        <c:axId val="-21323665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-2132367976"/>
        <c:crosses val="autoZero"/>
        <c:auto val="1"/>
        <c:lblAlgn val="ctr"/>
        <c:lblOffset val="100"/>
        <c:noMultiLvlLbl val="0"/>
      </c:catAx>
      <c:valAx>
        <c:axId val="-21323679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132366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A71EC-1A82-5241-9321-23B5502EE6AB}" type="datetimeFigureOut">
              <a:rPr lang="ru-RU" smtClean="0"/>
              <a:t>07.04.15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9275B-2C92-7D4C-B504-2A84E60BE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834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DCF92-FC3E-437A-9742-14FF8A3A4730}" type="datetime1">
              <a:rPr lang="en-US"/>
              <a:pPr>
                <a:defRPr/>
              </a:pPr>
              <a:t>07.04.15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0E50-1341-4110-8614-3B5A1C4F6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33CDC-B1BF-4CBD-B79C-40D77243A42D}" type="datetime1">
              <a:rPr lang="en-US"/>
              <a:pPr>
                <a:defRPr/>
              </a:pPr>
              <a:t>07.04.15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A4586-1BDF-4577-B047-AC422EB16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FB133-394B-4838-A19E-BD2EB0A5CE32}" type="datetime1">
              <a:rPr lang="en-US"/>
              <a:pPr>
                <a:defRPr/>
              </a:pPr>
              <a:t>07.04.15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CF3C5-71F3-40FF-9F8C-387F878DA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BF9E0A-928F-469B-99CD-EE1873A20D0B}" type="datetime1">
              <a:rPr lang="en-US" smtClean="0"/>
              <a:pPr/>
              <a:t>07.04.15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78117-5C83-459D-8852-9741A2BEA4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29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3A16B3-7151-47F3-92B1-7C19C8731311}" type="datetime1">
              <a:rPr lang="en-US" smtClean="0"/>
              <a:pPr/>
              <a:t>07.04.15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9D954-E923-4DA7-AA08-2D1384A833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48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A9F682-C468-4F92-BC7F-0807140E1A6F}" type="datetime1">
              <a:rPr lang="en-US" smtClean="0"/>
              <a:pPr/>
              <a:t>07.04.15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EAD1A-616F-4DCE-A3F1-B948FF3C14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69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282AF7-DC22-4DFF-99E5-B6B031D7863A}" type="datetime1">
              <a:rPr lang="en-US" smtClean="0"/>
              <a:pPr/>
              <a:t>07.04.15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554DE-0660-4D00-AC5C-AD679A54E1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38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A70D8B-8BB8-4541-A3DD-E407EE1E4BE7}" type="datetime1">
              <a:rPr lang="en-US" smtClean="0"/>
              <a:pPr/>
              <a:t>07.04.15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05411-4D86-4441-8AAC-D30AFC7110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91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8319F6-7F3A-4D29-997E-18113E6FD916}" type="datetime1">
              <a:rPr lang="en-US" smtClean="0"/>
              <a:pPr/>
              <a:t>07.04.15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634C5-F3F3-44BA-BA81-E1C34B342D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351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732AF8-BC83-4A9B-8D69-9BF6A919B046}" type="datetime1">
              <a:rPr lang="en-US" smtClean="0"/>
              <a:pPr/>
              <a:t>07.04.15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E3159-88AB-40B6-BF63-710EFCB8D7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186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BBC2FF-935F-4C6E-8B07-D1E3D7F4F16B}" type="datetime1">
              <a:rPr lang="en-US" smtClean="0"/>
              <a:pPr/>
              <a:t>07.04.15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F44D8-86FA-46CD-B0F5-AB7D885FBA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4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FC144-7D4F-4D46-B04B-B69770F7A435}" type="datetime1">
              <a:rPr lang="en-US"/>
              <a:pPr>
                <a:defRPr/>
              </a:pPr>
              <a:t>07.04.15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63C27-F5F6-4389-B9B0-703C77220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DA2834-AB06-4B10-B29F-26FA50A1B175}" type="datetime1">
              <a:rPr lang="en-US" smtClean="0"/>
              <a:pPr/>
              <a:t>07.04.15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68603-7FAF-462D-A56E-5D38ED9185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07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25E988-C0AF-45EE-9BDF-BD0B1FAE54FF}" type="datetime1">
              <a:rPr lang="en-US" smtClean="0"/>
              <a:pPr/>
              <a:t>07.04.15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4A2AF-A0AE-4C3B-AF82-B5A238746C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57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8E3CC7-2645-4EF7-BDD5-ABF7FFAF26C9}" type="datetime1">
              <a:rPr lang="en-US" smtClean="0"/>
              <a:pPr/>
              <a:t>07.04.15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AB687-ACB3-4CFE-A4B7-8BEE7612E7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81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73565-7038-4D82-AC5C-531F94D84B5B}" type="datetime1">
              <a:rPr lang="en-US"/>
              <a:pPr>
                <a:defRPr/>
              </a:pPr>
              <a:t>07.04.15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A5BE8-6CE1-43BA-B308-5D638726E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552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E8FBB-3658-40B9-BE8C-36AA82B94D05}" type="datetime1">
              <a:rPr lang="en-US"/>
              <a:pPr>
                <a:defRPr/>
              </a:pPr>
              <a:t>07.04.15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783F0-0EC3-4FE9-9876-45A895CA6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282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68BD0-A301-419A-A7E3-5D8441C5D202}" type="datetime1">
              <a:rPr lang="en-US"/>
              <a:pPr>
                <a:defRPr/>
              </a:pPr>
              <a:t>07.04.15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6B053-1DB3-4908-A922-B37B99AD3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41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A727A-E6E5-45A4-B6DA-1099D3EE92E8}" type="datetime1">
              <a:rPr lang="en-US"/>
              <a:pPr>
                <a:defRPr/>
              </a:pPr>
              <a:t>07.04.15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A444A-B053-4F29-AD49-5A6C93050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753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3CD5-97BA-4670-BF58-756C45ABEBD2}" type="datetime1">
              <a:rPr lang="en-US"/>
              <a:pPr>
                <a:defRPr/>
              </a:pPr>
              <a:t>07.04.15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E0806-C436-4F85-937F-5CFA1D4C0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634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F64D4-BCDB-40C9-80B9-25CF5BF14F5D}" type="datetime1">
              <a:rPr lang="en-US"/>
              <a:pPr>
                <a:defRPr/>
              </a:pPr>
              <a:t>07.04.15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AAE99-D4A0-4163-BF16-8C011FAB5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266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9E5F9-5B8C-4899-BF0E-CB82AC41C1D9}" type="datetime1">
              <a:rPr lang="en-US"/>
              <a:pPr>
                <a:defRPr/>
              </a:pPr>
              <a:t>07.04.15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E670B-45A1-400F-8A48-F79B26F7C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97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1DFBF-B5F8-4225-BBC1-625465EF0B6E}" type="datetime1">
              <a:rPr lang="en-US"/>
              <a:pPr>
                <a:defRPr/>
              </a:pPr>
              <a:t>07.04.15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909FC-E42E-42F4-A299-2B18712B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71DA6-EDE5-4B2B-80FB-2F151AC9FB73}" type="datetime1">
              <a:rPr lang="en-US"/>
              <a:pPr>
                <a:defRPr/>
              </a:pPr>
              <a:t>07.04.15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FE0D2-9F18-40DA-8AC4-95F939484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758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1D207-0FE4-4889-B91C-3E2C704E6D73}" type="datetime1">
              <a:rPr lang="en-US"/>
              <a:pPr>
                <a:defRPr/>
              </a:pPr>
              <a:t>07.04.15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4B9F3-C25B-435A-9F5C-D39DEBB2D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029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1B1A0-D1FC-4752-AA75-7F4BC7CA4824}" type="datetime1">
              <a:rPr lang="en-US"/>
              <a:pPr>
                <a:defRPr/>
              </a:pPr>
              <a:t>07.04.15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014D7-8893-4890-B7F5-608FC3C39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172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ECAD6-F85E-41FE-B68B-C7939AD86D9B}" type="datetime1">
              <a:rPr lang="en-US"/>
              <a:pPr>
                <a:defRPr/>
              </a:pPr>
              <a:t>07.04.15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7204D-5F13-4CF7-8C2C-3833CC02E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0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A49C6-654F-49EA-9463-E1E264DB0C6B}" type="datetime1">
              <a:rPr lang="en-US"/>
              <a:pPr>
                <a:defRPr/>
              </a:pPr>
              <a:t>07.04.15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37101-AB47-4452-A875-B22B235FB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462C2-66E3-4450-9D92-8E54099103CD}" type="datetime1">
              <a:rPr lang="en-US"/>
              <a:pPr>
                <a:defRPr/>
              </a:pPr>
              <a:t>07.04.15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37DA9-6249-409C-B5E1-42CA42086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D8F7E-5BA9-4A20-B002-67566E26FD19}" type="datetime1">
              <a:rPr lang="en-US"/>
              <a:pPr>
                <a:defRPr/>
              </a:pPr>
              <a:t>07.04.15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3A723-50AC-4080-BAF5-1A9D157A8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107C9-3828-4792-AAF3-8850614F23FD}" type="datetime1">
              <a:rPr lang="en-US"/>
              <a:pPr>
                <a:defRPr/>
              </a:pPr>
              <a:t>07.04.15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8E9B1-82BB-479A-9A71-196B14FB4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112D3-3C4E-47DA-84F2-B7E67104B437}" type="datetime1">
              <a:rPr lang="en-US"/>
              <a:pPr>
                <a:defRPr/>
              </a:pPr>
              <a:t>07.04.15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01942-CE85-4D46-9A25-CD30977CE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5F31B-0D3F-4D96-9447-946972BE50E8}" type="datetime1">
              <a:rPr lang="en-US"/>
              <a:pPr>
                <a:defRPr/>
              </a:pPr>
              <a:t>07.04.15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50EC8-7C3F-4965-B898-F4C5C8758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9E74BCF-93CB-4ECD-8EF6-7E8E4C962F6B}" type="datetime1">
              <a:rPr lang="en-US"/>
              <a:pPr>
                <a:defRPr/>
              </a:pPr>
              <a:t>07.04.15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9D7C4A8-E89C-412E-92AB-7577AF2FF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A9FF3CED-50A1-4560-9442-9616EDB26F8E}" type="datetime1">
              <a:rPr lang="en-US" smtClean="0">
                <a:ea typeface="ＭＳ Ｐゴシック" charset="-128"/>
                <a:cs typeface="+mn-cs"/>
              </a:rPr>
              <a:pPr/>
              <a:t>07.04.15</a:t>
            </a:fld>
            <a:endParaRPr lang="en-US">
              <a:ea typeface="ＭＳ Ｐゴシック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4D4F18A-7A2D-43F1-9024-7228A0B826DD}" type="slidenum">
              <a:rPr lang="en-US">
                <a:ea typeface="ＭＳ Ｐゴシック" charset="-128"/>
                <a:cs typeface="+mn-cs"/>
              </a:rPr>
              <a:pPr/>
              <a:t>‹#›</a:t>
            </a:fld>
            <a:endParaRPr lang="en-US"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861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0C7E8E5-EF0A-4914-AAFB-5B97C08D20AF}" type="datetime1">
              <a:rPr lang="en-US"/>
              <a:pPr>
                <a:defRPr/>
              </a:pPr>
              <a:t>07.04.15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D43690A-DD68-4397-96C3-D7BD69AB7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5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chart" Target="../charts/chart3.xml"/><Relationship Id="rId5" Type="http://schemas.openxmlformats.org/officeDocument/2006/relationships/chart" Target="../charts/chart4.xml"/><Relationship Id="rId6" Type="http://schemas.openxmlformats.org/officeDocument/2006/relationships/chart" Target="../charts/chart5.xml"/><Relationship Id="rId7" Type="http://schemas.openxmlformats.org/officeDocument/2006/relationships/chart" Target="../charts/chart6.xml"/><Relationship Id="rId8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Relationship Id="rId3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Relationship Id="rId3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4" Type="http://schemas.openxmlformats.org/officeDocument/2006/relationships/chart" Target="../charts/chart11.xml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956391"/>
            <a:ext cx="7772400" cy="2232837"/>
          </a:xfrm>
        </p:spPr>
        <p:txBody>
          <a:bodyPr/>
          <a:lstStyle/>
          <a:p>
            <a:pPr eaLnBrk="1" hangingPunct="1"/>
            <a:r>
              <a:rPr lang="ru-RU" sz="2800" b="1" dirty="0">
                <a:solidFill>
                  <a:srgbClr val="21386F"/>
                </a:solidFill>
                <a:latin typeface="+mn-lt"/>
              </a:rPr>
              <a:t>Гражданское общество как среда производства и распространения социальных инноваций в России</a:t>
            </a:r>
            <a:br>
              <a:rPr lang="ru-RU" sz="2800" b="1" dirty="0">
                <a:solidFill>
                  <a:srgbClr val="21386F"/>
                </a:solidFill>
                <a:latin typeface="+mn-lt"/>
              </a:rPr>
            </a:br>
            <a:endParaRPr lang="en-US" sz="2800" b="1" dirty="0">
              <a:solidFill>
                <a:srgbClr val="21386F"/>
              </a:solidFill>
              <a:latin typeface="+mn-lt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475013" y="3559794"/>
            <a:ext cx="8170223" cy="1956769"/>
          </a:xfrm>
        </p:spPr>
        <p:txBody>
          <a:bodyPr/>
          <a:lstStyle/>
          <a:p>
            <a:endParaRPr lang="ru-RU" sz="1800" dirty="0" smtClean="0">
              <a:solidFill>
                <a:srgbClr val="21386F"/>
              </a:solidFill>
            </a:endParaRPr>
          </a:p>
          <a:p>
            <a:r>
              <a:rPr lang="ru-RU" sz="1800" dirty="0" smtClean="0">
                <a:solidFill>
                  <a:srgbClr val="21386F"/>
                </a:solidFill>
              </a:rPr>
              <a:t>Краснопольская И.И. </a:t>
            </a:r>
            <a:r>
              <a:rPr lang="en-US" sz="1800" dirty="0" smtClean="0">
                <a:solidFill>
                  <a:srgbClr val="21386F"/>
                </a:solidFill>
              </a:rPr>
              <a:t>|   </a:t>
            </a:r>
            <a:r>
              <a:rPr lang="ru-RU" sz="1800" dirty="0" err="1" smtClean="0">
                <a:solidFill>
                  <a:srgbClr val="21386F"/>
                </a:solidFill>
              </a:rPr>
              <a:t>Мерсиянова</a:t>
            </a:r>
            <a:r>
              <a:rPr lang="ru-RU" sz="1800" dirty="0" smtClean="0">
                <a:solidFill>
                  <a:srgbClr val="21386F"/>
                </a:solidFill>
              </a:rPr>
              <a:t> И.В. </a:t>
            </a:r>
          </a:p>
          <a:p>
            <a:r>
              <a:rPr lang="ru-RU" sz="1800" dirty="0" smtClean="0">
                <a:solidFill>
                  <a:srgbClr val="21386F"/>
                </a:solidFill>
              </a:rPr>
              <a:t>Центр исследований гражданского общества и</a:t>
            </a:r>
          </a:p>
          <a:p>
            <a:r>
              <a:rPr lang="ru-RU" sz="1800" dirty="0" smtClean="0">
                <a:solidFill>
                  <a:srgbClr val="21386F"/>
                </a:solidFill>
              </a:rPr>
              <a:t>некоммерческого сектора НИУ ВШЭ</a:t>
            </a:r>
            <a:endParaRPr lang="en-US" sz="1800" dirty="0" smtClean="0">
              <a:solidFill>
                <a:srgbClr val="21386F"/>
              </a:solidFill>
            </a:endParaRPr>
          </a:p>
          <a:p>
            <a:endParaRPr lang="en-US" sz="1800" dirty="0"/>
          </a:p>
          <a:p>
            <a:r>
              <a:rPr lang="ru-RU" sz="1800" dirty="0"/>
              <a:t> </a:t>
            </a:r>
            <a:endParaRPr lang="en-US" sz="1800" dirty="0"/>
          </a:p>
          <a:p>
            <a:endParaRPr lang="en-US" sz="1800" dirty="0" smtClean="0"/>
          </a:p>
          <a:p>
            <a:endParaRPr lang="ru-RU" sz="18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2015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>
                <a:solidFill>
                  <a:schemeClr val="bg1"/>
                </a:solidFill>
                <a:latin typeface="+mn-lt"/>
              </a:rPr>
              <a:t>Higher School of Economics , </a:t>
            </a:r>
            <a:r>
              <a:rPr lang="en-US" sz="800">
                <a:solidFill>
                  <a:schemeClr val="bg1"/>
                </a:solidFill>
                <a:latin typeface="+mn-lt"/>
              </a:rPr>
              <a:t>Moscow</a:t>
            </a:r>
            <a:r>
              <a:rPr lang="ru-RU" sz="800">
                <a:solidFill>
                  <a:schemeClr val="bg1"/>
                </a:solidFill>
                <a:latin typeface="+mn-lt"/>
              </a:rPr>
              <a:t>, 201</a:t>
            </a:r>
            <a:r>
              <a:rPr lang="en-US" sz="800">
                <a:solidFill>
                  <a:schemeClr val="bg1"/>
                </a:solidFill>
                <a:latin typeface="+mn-lt"/>
              </a:rPr>
              <a:t>2</a:t>
            </a:r>
            <a:endParaRPr lang="ru-RU" sz="8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+mn-lt"/>
              </a:rPr>
              <a:t>photo</a:t>
            </a: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+mn-lt"/>
              </a:rPr>
              <a:t>photo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D954-E923-4DA7-AA08-2D1384A833C0}" type="slidenum">
              <a:rPr lang="en-US" smtClean="0">
                <a:latin typeface="+mn-lt"/>
              </a:rPr>
              <a:pPr/>
              <a:t>10</a:t>
            </a:fld>
            <a:endParaRPr lang="en-US">
              <a:latin typeface="+mn-lt"/>
            </a:endParaRPr>
          </a:p>
        </p:txBody>
      </p:sp>
      <p:pic>
        <p:nvPicPr>
          <p:cNvPr id="9" name="Picture 2" descr="d: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1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1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16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55588" y="1683657"/>
            <a:ext cx="8386761" cy="4170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SzPct val="110000"/>
              <a:buFont typeface="Arial" pitchFamily="34" charset="0"/>
              <a:buChar char="■"/>
            </a:pPr>
            <a:r>
              <a:rPr lang="ru-RU" altLang="ja-JP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По Вашему мнению, общественные, некоммерческие организации и инициативы оказывают или не оказывают заметное влияние на развитие социальных конфликтов? И если да, то чему они больше способствуют – разжиганию или смягчению социальных конфликтов? </a:t>
            </a:r>
            <a:endParaRPr lang="en-US" sz="2000" dirty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не оказывают 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влияния 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– 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14%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больше способствуют разжиганию социальных конфликтов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– 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8%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больше способствуют смягчению социальных конфликтов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– 21%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в равной мере способствуют и разжиганию, и смягчению социальных конфликтов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– 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31%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з/о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– 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27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%</a:t>
            </a:r>
            <a:endParaRPr lang="ru-RU" sz="2000" dirty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endParaRPr lang="ru-RU" sz="1600" dirty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endParaRPr lang="ru-RU" sz="1600" dirty="0" smtClean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Номер слайда 7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59D954-E923-4DA7-AA08-2D1384A833C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 bwMode="auto">
          <a:xfrm>
            <a:off x="407988" y="6386063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  <a:latin typeface="+mn-lt"/>
              </a:rPr>
              <a:t>Higher</a:t>
            </a:r>
            <a:r>
              <a:rPr lang="ru-RU" sz="8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800" dirty="0" err="1">
                <a:solidFill>
                  <a:schemeClr val="bg1"/>
                </a:solidFill>
                <a:latin typeface="+mn-lt"/>
              </a:rPr>
              <a:t>School</a:t>
            </a:r>
            <a:r>
              <a:rPr lang="ru-RU" sz="8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800" dirty="0" err="1">
                <a:solidFill>
                  <a:schemeClr val="bg1"/>
                </a:solidFill>
                <a:latin typeface="+mn-lt"/>
              </a:rPr>
              <a:t>of</a:t>
            </a:r>
            <a:r>
              <a:rPr lang="ru-RU" sz="8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800" dirty="0" err="1">
                <a:solidFill>
                  <a:schemeClr val="bg1"/>
                </a:solidFill>
                <a:latin typeface="+mn-lt"/>
              </a:rPr>
              <a:t>Economics</a:t>
            </a:r>
            <a:r>
              <a:rPr lang="ru-RU" sz="800" dirty="0">
                <a:solidFill>
                  <a:schemeClr val="bg1"/>
                </a:solidFill>
                <a:latin typeface="+mn-lt"/>
              </a:rPr>
              <a:t> , </a:t>
            </a:r>
            <a:r>
              <a:rPr lang="en-US" sz="800" dirty="0">
                <a:solidFill>
                  <a:schemeClr val="bg1"/>
                </a:solidFill>
                <a:latin typeface="+mn-lt"/>
              </a:rPr>
              <a:t>Moscow</a:t>
            </a:r>
            <a:r>
              <a:rPr lang="ru-RU" sz="800" dirty="0">
                <a:solidFill>
                  <a:schemeClr val="bg1"/>
                </a:solidFill>
                <a:latin typeface="+mn-lt"/>
              </a:rPr>
              <a:t>, </a:t>
            </a:r>
            <a:r>
              <a:rPr lang="ru-RU" sz="800" dirty="0" smtClean="0">
                <a:solidFill>
                  <a:schemeClr val="bg1"/>
                </a:solidFill>
                <a:latin typeface="+mn-lt"/>
              </a:rPr>
              <a:t>201</a:t>
            </a:r>
            <a:r>
              <a:rPr lang="ru-RU" sz="800" dirty="0">
                <a:solidFill>
                  <a:schemeClr val="bg1"/>
                </a:solidFill>
                <a:latin typeface="+mn-lt"/>
              </a:rPr>
              <a:t>5</a:t>
            </a:r>
            <a:endParaRPr lang="ru-RU" sz="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1428749" y="386730"/>
            <a:ext cx="66452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prstClr val="white"/>
                </a:solidFill>
                <a:latin typeface="Myriad Pro"/>
              </a:rPr>
              <a:t>Общественный </a:t>
            </a:r>
            <a:r>
              <a:rPr lang="ru-RU" sz="2400" dirty="0" smtClean="0">
                <a:solidFill>
                  <a:prstClr val="white"/>
                </a:solidFill>
                <a:latin typeface="Myriad Pro"/>
              </a:rPr>
              <a:t>запрос</a:t>
            </a:r>
            <a:endParaRPr lang="ru-RU" sz="2400" dirty="0" smtClean="0">
              <a:solidFill>
                <a:prstClr val="white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168857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>
                <a:solidFill>
                  <a:schemeClr val="bg1"/>
                </a:solidFill>
                <a:latin typeface="+mn-lt"/>
              </a:rPr>
              <a:t>Higher School of Economics , </a:t>
            </a:r>
            <a:r>
              <a:rPr lang="en-US" sz="800">
                <a:solidFill>
                  <a:schemeClr val="bg1"/>
                </a:solidFill>
                <a:latin typeface="+mn-lt"/>
              </a:rPr>
              <a:t>Moscow</a:t>
            </a:r>
            <a:r>
              <a:rPr lang="ru-RU" sz="800">
                <a:solidFill>
                  <a:schemeClr val="bg1"/>
                </a:solidFill>
                <a:latin typeface="+mn-lt"/>
              </a:rPr>
              <a:t>, 201</a:t>
            </a:r>
            <a:r>
              <a:rPr lang="en-US" sz="800">
                <a:solidFill>
                  <a:schemeClr val="bg1"/>
                </a:solidFill>
                <a:latin typeface="+mn-lt"/>
              </a:rPr>
              <a:t>2</a:t>
            </a:r>
            <a:endParaRPr lang="ru-RU" sz="8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+mn-lt"/>
              </a:rPr>
              <a:t>photo</a:t>
            </a: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+mn-lt"/>
              </a:rPr>
              <a:t>photo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D954-E923-4DA7-AA08-2D1384A833C0}" type="slidenum">
              <a:rPr lang="en-US" smtClean="0">
                <a:latin typeface="+mn-lt"/>
              </a:rPr>
              <a:pPr/>
              <a:t>11</a:t>
            </a:fld>
            <a:endParaRPr lang="en-US">
              <a:latin typeface="+mn-lt"/>
            </a:endParaRPr>
          </a:p>
        </p:txBody>
      </p:sp>
      <p:pic>
        <p:nvPicPr>
          <p:cNvPr id="9" name="Picture 2" descr="d: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1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644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" name="Номер слайда 4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8E1ADF-DD9B-433D-9C9F-EB98E7E4E9A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pic>
        <p:nvPicPr>
          <p:cNvPr id="16" name="Рисунок 15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158" y="-136525"/>
            <a:ext cx="9144000" cy="6858000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23826" y="1181101"/>
            <a:ext cx="43521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u="sng" dirty="0" smtClean="0">
                <a:solidFill>
                  <a:srgbClr val="C00000"/>
                </a:solidFill>
              </a:rPr>
              <a:t>Привлекать в отрасль денежные пожертвования</a:t>
            </a:r>
            <a:endParaRPr lang="ru-RU" sz="1200" b="1" u="sng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1349375" y="-66674"/>
            <a:ext cx="7727950" cy="1171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solidFill>
                  <a:prstClr val="white"/>
                </a:solidFill>
                <a:latin typeface="Myriad Pro"/>
              </a:rPr>
              <a:t>«Чем </a:t>
            </a:r>
            <a:r>
              <a:rPr lang="ru-RU" dirty="0">
                <a:solidFill>
                  <a:prstClr val="white"/>
                </a:solidFill>
                <a:latin typeface="Myriad Pro"/>
              </a:rPr>
              <a:t>общественные, некоммерческие организации и инициативы могут в наибольшей степени помочь улучшению ситуации в </a:t>
            </a:r>
            <a:r>
              <a:rPr lang="ru-RU" dirty="0" smtClean="0">
                <a:solidFill>
                  <a:prstClr val="white"/>
                </a:solidFill>
                <a:latin typeface="Myriad Pro"/>
              </a:rPr>
              <a:t>социальной сфере?</a:t>
            </a:r>
            <a:r>
              <a:rPr lang="ru-RU" dirty="0">
                <a:solidFill>
                  <a:prstClr val="white"/>
                </a:solidFill>
                <a:latin typeface="Myriad Pro"/>
              </a:rPr>
              <a:t>» (в % к числу </a:t>
            </a:r>
            <a:r>
              <a:rPr lang="ru-RU" dirty="0" smtClean="0">
                <a:solidFill>
                  <a:prstClr val="white"/>
                </a:solidFill>
                <a:latin typeface="Myriad Pro"/>
              </a:rPr>
              <a:t>опрошенных)</a:t>
            </a:r>
            <a:endParaRPr lang="ru-RU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38129" y="2524125"/>
            <a:ext cx="38306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u="sng" dirty="0" smtClean="0">
                <a:solidFill>
                  <a:srgbClr val="C00000"/>
                </a:solidFill>
              </a:rPr>
              <a:t>Привлекать труд волонтеров</a:t>
            </a:r>
            <a:endParaRPr lang="ru-RU" sz="1200" b="1" u="sng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38725" y="1152525"/>
            <a:ext cx="37957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u="sng" dirty="0" smtClean="0">
                <a:solidFill>
                  <a:srgbClr val="C00000"/>
                </a:solidFill>
              </a:rPr>
              <a:t>Информировать граждан о качестве услуг</a:t>
            </a:r>
            <a:endParaRPr lang="ru-RU" sz="1200" u="sng" dirty="0">
              <a:solidFill>
                <a:srgbClr val="C0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67325" y="2524125"/>
            <a:ext cx="34194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u="sng" dirty="0" smtClean="0">
                <a:solidFill>
                  <a:srgbClr val="C00000"/>
                </a:solidFill>
              </a:rPr>
              <a:t>Контролировать работу учреждений</a:t>
            </a:r>
            <a:endParaRPr lang="ru-RU" sz="1200" u="sng" dirty="0">
              <a:solidFill>
                <a:srgbClr val="C0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12812" y="4356913"/>
            <a:ext cx="77739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u="sng" dirty="0" smtClean="0">
                <a:solidFill>
                  <a:srgbClr val="C00000"/>
                </a:solidFill>
              </a:rPr>
              <a:t>Активно работать в социальной сфере</a:t>
            </a:r>
            <a:endParaRPr lang="ru-RU" sz="1200" u="sng" dirty="0">
              <a:solidFill>
                <a:srgbClr val="C00000"/>
              </a:solidFill>
            </a:endParaRPr>
          </a:p>
        </p:txBody>
      </p:sp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val="564311039"/>
              </p:ext>
            </p:extLst>
          </p:nvPr>
        </p:nvGraphicFramePr>
        <p:xfrm>
          <a:off x="6107759" y="1457325"/>
          <a:ext cx="2474266" cy="1142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2224191124"/>
              </p:ext>
            </p:extLst>
          </p:nvPr>
        </p:nvGraphicFramePr>
        <p:xfrm>
          <a:off x="1531979" y="2700337"/>
          <a:ext cx="2411371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6" name="Диаграмма 25"/>
          <p:cNvGraphicFramePr/>
          <p:nvPr>
            <p:extLst>
              <p:ext uri="{D42A27DB-BD31-4B8C-83A1-F6EECF244321}">
                <p14:modId xmlns:p14="http://schemas.microsoft.com/office/powerpoint/2010/main" val="2838909176"/>
              </p:ext>
            </p:extLst>
          </p:nvPr>
        </p:nvGraphicFramePr>
        <p:xfrm>
          <a:off x="6250077" y="2695575"/>
          <a:ext cx="2341472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9" name="Диаграмма 28"/>
          <p:cNvGraphicFramePr/>
          <p:nvPr>
            <p:extLst>
              <p:ext uri="{D42A27DB-BD31-4B8C-83A1-F6EECF244321}">
                <p14:modId xmlns:p14="http://schemas.microsoft.com/office/powerpoint/2010/main" val="1679225043"/>
              </p:ext>
            </p:extLst>
          </p:nvPr>
        </p:nvGraphicFramePr>
        <p:xfrm>
          <a:off x="1254243" y="1457325"/>
          <a:ext cx="2874996" cy="119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8" name="Диаграмма 27"/>
          <p:cNvGraphicFramePr/>
          <p:nvPr>
            <p:extLst>
              <p:ext uri="{D42A27DB-BD31-4B8C-83A1-F6EECF244321}">
                <p14:modId xmlns:p14="http://schemas.microsoft.com/office/powerpoint/2010/main" val="782559554"/>
              </p:ext>
            </p:extLst>
          </p:nvPr>
        </p:nvGraphicFramePr>
        <p:xfrm>
          <a:off x="3687620" y="4689351"/>
          <a:ext cx="5731159" cy="1547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0" name="Номер слайда 7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59D954-E923-4DA7-AA08-2D1384A833C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 bwMode="auto">
          <a:xfrm>
            <a:off x="407988" y="627720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  <a:latin typeface="+mn-lt"/>
              </a:rPr>
              <a:t>Higher</a:t>
            </a:r>
            <a:r>
              <a:rPr lang="ru-RU" sz="8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800" dirty="0" err="1">
                <a:solidFill>
                  <a:schemeClr val="bg1"/>
                </a:solidFill>
                <a:latin typeface="+mn-lt"/>
              </a:rPr>
              <a:t>School</a:t>
            </a:r>
            <a:r>
              <a:rPr lang="ru-RU" sz="8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800" dirty="0" err="1">
                <a:solidFill>
                  <a:schemeClr val="bg1"/>
                </a:solidFill>
                <a:latin typeface="+mn-lt"/>
              </a:rPr>
              <a:t>of</a:t>
            </a:r>
            <a:r>
              <a:rPr lang="ru-RU" sz="8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800" dirty="0" err="1">
                <a:solidFill>
                  <a:schemeClr val="bg1"/>
                </a:solidFill>
                <a:latin typeface="+mn-lt"/>
              </a:rPr>
              <a:t>Economics</a:t>
            </a:r>
            <a:r>
              <a:rPr lang="ru-RU" sz="800" dirty="0">
                <a:solidFill>
                  <a:schemeClr val="bg1"/>
                </a:solidFill>
                <a:latin typeface="+mn-lt"/>
              </a:rPr>
              <a:t> , </a:t>
            </a:r>
            <a:r>
              <a:rPr lang="en-US" sz="800" dirty="0">
                <a:solidFill>
                  <a:schemeClr val="bg1"/>
                </a:solidFill>
                <a:latin typeface="+mn-lt"/>
              </a:rPr>
              <a:t>Moscow</a:t>
            </a:r>
            <a:r>
              <a:rPr lang="ru-RU" sz="800" dirty="0">
                <a:solidFill>
                  <a:schemeClr val="bg1"/>
                </a:solidFill>
                <a:latin typeface="+mn-lt"/>
              </a:rPr>
              <a:t>, </a:t>
            </a:r>
            <a:r>
              <a:rPr lang="ru-RU" sz="800" dirty="0" smtClean="0">
                <a:solidFill>
                  <a:schemeClr val="bg1"/>
                </a:solidFill>
                <a:latin typeface="+mn-lt"/>
              </a:rPr>
              <a:t>201</a:t>
            </a:r>
            <a:r>
              <a:rPr lang="ru-RU" sz="800" dirty="0">
                <a:solidFill>
                  <a:schemeClr val="bg1"/>
                </a:solidFill>
                <a:latin typeface="+mn-lt"/>
              </a:rPr>
              <a:t>4</a:t>
            </a:r>
            <a:endParaRPr lang="ru-RU" sz="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9" y="1565246"/>
            <a:ext cx="14407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>
                <a:solidFill>
                  <a:srgbClr val="002060"/>
                </a:solidFill>
                <a:latin typeface="+mn-lt"/>
                <a:cs typeface="Arial" pitchFamily="34" charset="0"/>
              </a:rPr>
              <a:t>Здравоохранение</a:t>
            </a:r>
          </a:p>
          <a:p>
            <a:pPr algn="r"/>
            <a:r>
              <a:rPr lang="ru-RU" sz="1000" dirty="0">
                <a:solidFill>
                  <a:srgbClr val="002060"/>
                </a:solidFill>
                <a:latin typeface="+mn-lt"/>
                <a:cs typeface="Arial" pitchFamily="34" charset="0"/>
              </a:rPr>
              <a:t>Образование</a:t>
            </a:r>
          </a:p>
          <a:p>
            <a:pPr algn="r"/>
            <a:r>
              <a:rPr lang="ru-RU" sz="1000" dirty="0">
                <a:solidFill>
                  <a:srgbClr val="002060"/>
                </a:solidFill>
                <a:latin typeface="+mn-lt"/>
                <a:cs typeface="Arial" pitchFamily="34" charset="0"/>
              </a:rPr>
              <a:t>Культура</a:t>
            </a:r>
          </a:p>
          <a:p>
            <a:pPr algn="r"/>
            <a:r>
              <a:rPr lang="ru-RU" sz="1000" dirty="0">
                <a:solidFill>
                  <a:srgbClr val="002060"/>
                </a:solidFill>
                <a:latin typeface="+mn-lt"/>
                <a:cs typeface="Arial" pitchFamily="34" charset="0"/>
              </a:rPr>
              <a:t>Социальное обеспечение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89991" y="1484606"/>
            <a:ext cx="14407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>
                <a:solidFill>
                  <a:srgbClr val="002060"/>
                </a:solidFill>
                <a:latin typeface="+mn-lt"/>
                <a:cs typeface="Arial" pitchFamily="34" charset="0"/>
              </a:rPr>
              <a:t>Здравоохранение</a:t>
            </a:r>
          </a:p>
          <a:p>
            <a:pPr algn="r"/>
            <a:r>
              <a:rPr lang="ru-RU" sz="1000" dirty="0">
                <a:solidFill>
                  <a:srgbClr val="002060"/>
                </a:solidFill>
                <a:latin typeface="+mn-lt"/>
                <a:cs typeface="Arial" pitchFamily="34" charset="0"/>
              </a:rPr>
              <a:t>Образование</a:t>
            </a:r>
          </a:p>
          <a:p>
            <a:pPr algn="r"/>
            <a:r>
              <a:rPr lang="ru-RU" sz="1000" dirty="0">
                <a:solidFill>
                  <a:srgbClr val="002060"/>
                </a:solidFill>
                <a:latin typeface="+mn-lt"/>
                <a:cs typeface="Arial" pitchFamily="34" charset="0"/>
              </a:rPr>
              <a:t>Культура</a:t>
            </a:r>
          </a:p>
          <a:p>
            <a:pPr algn="r"/>
            <a:r>
              <a:rPr lang="ru-RU" sz="1000" dirty="0">
                <a:solidFill>
                  <a:srgbClr val="002060"/>
                </a:solidFill>
                <a:latin typeface="+mn-lt"/>
                <a:cs typeface="Arial" pitchFamily="34" charset="0"/>
              </a:rPr>
              <a:t>Социальное обеспечение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29087" y="2783526"/>
            <a:ext cx="14407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>
                <a:solidFill>
                  <a:srgbClr val="002060"/>
                </a:solidFill>
                <a:latin typeface="+mn-lt"/>
                <a:cs typeface="Arial" pitchFamily="34" charset="0"/>
              </a:rPr>
              <a:t>Здравоохранение</a:t>
            </a:r>
          </a:p>
          <a:p>
            <a:pPr algn="r"/>
            <a:r>
              <a:rPr lang="ru-RU" sz="1000" dirty="0">
                <a:solidFill>
                  <a:srgbClr val="002060"/>
                </a:solidFill>
                <a:latin typeface="+mn-lt"/>
                <a:cs typeface="Arial" pitchFamily="34" charset="0"/>
              </a:rPr>
              <a:t>Образование</a:t>
            </a:r>
          </a:p>
          <a:p>
            <a:pPr algn="r"/>
            <a:r>
              <a:rPr lang="ru-RU" sz="1000" dirty="0">
                <a:solidFill>
                  <a:srgbClr val="002060"/>
                </a:solidFill>
                <a:latin typeface="+mn-lt"/>
                <a:cs typeface="Arial" pitchFamily="34" charset="0"/>
              </a:rPr>
              <a:t>Культура</a:t>
            </a:r>
          </a:p>
          <a:p>
            <a:pPr algn="r"/>
            <a:r>
              <a:rPr lang="ru-RU" sz="1000" dirty="0">
                <a:solidFill>
                  <a:srgbClr val="002060"/>
                </a:solidFill>
                <a:latin typeface="+mn-lt"/>
                <a:cs typeface="Arial" pitchFamily="34" charset="0"/>
              </a:rPr>
              <a:t>Социальное обеспечение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950465" y="2763366"/>
            <a:ext cx="14407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>
                <a:solidFill>
                  <a:srgbClr val="002060"/>
                </a:solidFill>
                <a:latin typeface="+mn-lt"/>
                <a:cs typeface="Arial" pitchFamily="34" charset="0"/>
              </a:rPr>
              <a:t>Здравоохранение</a:t>
            </a:r>
          </a:p>
          <a:p>
            <a:pPr algn="r"/>
            <a:r>
              <a:rPr lang="ru-RU" sz="1000" dirty="0">
                <a:solidFill>
                  <a:srgbClr val="002060"/>
                </a:solidFill>
                <a:latin typeface="+mn-lt"/>
                <a:cs typeface="Arial" pitchFamily="34" charset="0"/>
              </a:rPr>
              <a:t>Образование</a:t>
            </a:r>
          </a:p>
          <a:p>
            <a:pPr algn="r"/>
            <a:r>
              <a:rPr lang="ru-RU" sz="1000" dirty="0">
                <a:solidFill>
                  <a:srgbClr val="002060"/>
                </a:solidFill>
                <a:latin typeface="+mn-lt"/>
                <a:cs typeface="Arial" pitchFamily="34" charset="0"/>
              </a:rPr>
              <a:t>Культура</a:t>
            </a:r>
          </a:p>
          <a:p>
            <a:pPr algn="r"/>
            <a:r>
              <a:rPr lang="ru-RU" sz="1000" dirty="0">
                <a:solidFill>
                  <a:srgbClr val="002060"/>
                </a:solidFill>
                <a:latin typeface="+mn-lt"/>
                <a:cs typeface="Arial" pitchFamily="34" charset="0"/>
              </a:rPr>
              <a:t>Социальное обеспечение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9" y="4797408"/>
            <a:ext cx="4128690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tabLst>
                <a:tab pos="1974850" algn="l"/>
              </a:tabLst>
            </a:pPr>
            <a:r>
              <a:rPr lang="ru-RU" sz="1000" dirty="0">
                <a:solidFill>
                  <a:srgbClr val="002060"/>
                </a:solidFill>
                <a:latin typeface="+mn-lt"/>
                <a:cs typeface="Arial" pitchFamily="34" charset="0"/>
              </a:rPr>
              <a:t>выявлять реальные нужды </a:t>
            </a:r>
            <a:r>
              <a:rPr lang="ru-RU" sz="1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социально </a:t>
            </a:r>
            <a:r>
              <a:rPr lang="ru-RU" sz="1000" dirty="0">
                <a:solidFill>
                  <a:srgbClr val="002060"/>
                </a:solidFill>
                <a:latin typeface="+mn-lt"/>
                <a:cs typeface="Arial" pitchFamily="34" charset="0"/>
              </a:rPr>
              <a:t>незащищенных слоев населения и </a:t>
            </a:r>
            <a:r>
              <a:rPr lang="ru-RU" sz="1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доводить их </a:t>
            </a:r>
            <a:r>
              <a:rPr lang="ru-RU" sz="1000" dirty="0">
                <a:solidFill>
                  <a:srgbClr val="002060"/>
                </a:solidFill>
                <a:latin typeface="+mn-lt"/>
                <a:cs typeface="Arial" pitchFamily="34" charset="0"/>
              </a:rPr>
              <a:t>до властей </a:t>
            </a:r>
          </a:p>
          <a:p>
            <a:pPr algn="r">
              <a:lnSpc>
                <a:spcPct val="130000"/>
              </a:lnSpc>
              <a:tabLst>
                <a:tab pos="1974850" algn="l"/>
              </a:tabLst>
            </a:pPr>
            <a:r>
              <a:rPr lang="ru-RU" sz="1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в </a:t>
            </a:r>
            <a:r>
              <a:rPr lang="ru-RU" sz="1000" dirty="0">
                <a:solidFill>
                  <a:srgbClr val="002060"/>
                </a:solidFill>
                <a:latin typeface="+mn-lt"/>
                <a:cs typeface="Arial" pitchFamily="34" charset="0"/>
              </a:rPr>
              <a:t>сфере культуры</a:t>
            </a:r>
            <a:r>
              <a:rPr lang="ru-RU" sz="1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, оказывать </a:t>
            </a:r>
            <a:r>
              <a:rPr lang="ru-RU" sz="1000" dirty="0">
                <a:solidFill>
                  <a:srgbClr val="002060"/>
                </a:solidFill>
                <a:latin typeface="+mn-lt"/>
                <a:cs typeface="Arial" pitchFamily="34" charset="0"/>
              </a:rPr>
              <a:t>услуги населению </a:t>
            </a:r>
            <a:endParaRPr lang="ru-RU" sz="1000" dirty="0" smtClean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algn="r">
              <a:lnSpc>
                <a:spcPct val="130000"/>
              </a:lnSpc>
              <a:tabLst>
                <a:tab pos="1974850" algn="l"/>
              </a:tabLst>
            </a:pPr>
            <a:r>
              <a:rPr lang="ru-RU" sz="1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в </a:t>
            </a:r>
            <a:r>
              <a:rPr lang="ru-RU" sz="1000" dirty="0">
                <a:solidFill>
                  <a:srgbClr val="002060"/>
                </a:solidFill>
                <a:latin typeface="+mn-lt"/>
                <a:cs typeface="Arial" pitchFamily="34" charset="0"/>
              </a:rPr>
              <a:t>сфере образования, </a:t>
            </a:r>
            <a:r>
              <a:rPr lang="ru-RU" sz="1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оказывать </a:t>
            </a:r>
            <a:r>
              <a:rPr lang="ru-RU" sz="1000" dirty="0">
                <a:solidFill>
                  <a:srgbClr val="002060"/>
                </a:solidFill>
                <a:latin typeface="+mn-lt"/>
                <a:cs typeface="Arial" pitchFamily="34" charset="0"/>
              </a:rPr>
              <a:t>образовательные услуги </a:t>
            </a:r>
            <a:r>
              <a:rPr lang="ru-RU" sz="1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населению</a:t>
            </a:r>
          </a:p>
          <a:p>
            <a:pPr algn="r">
              <a:lnSpc>
                <a:spcPct val="130000"/>
              </a:lnSpc>
              <a:tabLst>
                <a:tab pos="1974850" algn="l"/>
              </a:tabLst>
            </a:pPr>
            <a:r>
              <a:rPr lang="ru-RU" sz="1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в </a:t>
            </a:r>
            <a:r>
              <a:rPr lang="ru-RU" sz="1000" dirty="0">
                <a:solidFill>
                  <a:srgbClr val="002060"/>
                </a:solidFill>
                <a:latin typeface="+mn-lt"/>
                <a:cs typeface="Arial" pitchFamily="34" charset="0"/>
              </a:rPr>
              <a:t>сфере здравоохранения</a:t>
            </a:r>
            <a:r>
              <a:rPr lang="ru-RU" sz="1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,</a:t>
            </a:r>
            <a:r>
              <a:rPr lang="ru-RU" sz="1000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оказывать </a:t>
            </a:r>
            <a:r>
              <a:rPr lang="ru-RU" sz="1000" dirty="0">
                <a:solidFill>
                  <a:srgbClr val="002060"/>
                </a:solidFill>
                <a:latin typeface="+mn-lt"/>
                <a:cs typeface="Arial" pitchFamily="34" charset="0"/>
              </a:rPr>
              <a:t>медицинские услуги населению </a:t>
            </a:r>
          </a:p>
        </p:txBody>
      </p:sp>
    </p:spTree>
    <p:extLst>
      <p:ext uri="{BB962C8B-B14F-4D97-AF65-F5344CB8AC3E}">
        <p14:creationId xmlns:p14="http://schemas.microsoft.com/office/powerpoint/2010/main" val="4265366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prstClr val="white"/>
                </a:solidFill>
              </a:rPr>
              <a:t>Higher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School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of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Economics</a:t>
            </a:r>
            <a:r>
              <a:rPr lang="ru-RU" sz="800" dirty="0">
                <a:solidFill>
                  <a:prstClr val="white"/>
                </a:solidFill>
              </a:rPr>
              <a:t> , </a:t>
            </a:r>
            <a:r>
              <a:rPr lang="en-US" sz="800" dirty="0">
                <a:solidFill>
                  <a:prstClr val="white"/>
                </a:solidFill>
              </a:rPr>
              <a:t>Moscow</a:t>
            </a:r>
            <a:r>
              <a:rPr lang="ru-RU" sz="800" dirty="0">
                <a:solidFill>
                  <a:prstClr val="white"/>
                </a:solidFill>
              </a:rPr>
              <a:t>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ru-RU" sz="8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644650"/>
            <a:ext cx="774609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3F82"/>
                </a:solidFill>
              </a:rPr>
              <a:t>Социальные инновации. Основные характеристики	</a:t>
            </a:r>
            <a:endParaRPr lang="en-US" sz="2000" b="1" dirty="0" smtClean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3F82"/>
                </a:solidFill>
              </a:rPr>
              <a:t>Третий сектор как благоприятная среда СИ</a:t>
            </a:r>
            <a:endParaRPr lang="en-US" sz="2000" b="1" dirty="0" smtClean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3F82"/>
                </a:solidFill>
              </a:rPr>
              <a:t>Востребованность участия НКО в социальной сфере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b="1" dirty="0" smtClean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3F82"/>
                </a:solidFill>
              </a:rPr>
              <a:t>Потенциал НКО для производства СИ</a:t>
            </a:r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b="1" dirty="0" smtClean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F8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449673"/>
            <a:ext cx="9144000" cy="439387"/>
          </a:xfrm>
          <a:prstGeom prst="rect">
            <a:avLst/>
          </a:prstGeom>
          <a:solidFill>
            <a:srgbClr val="0070C0">
              <a:alpha val="6000"/>
            </a:srgbClr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9018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716"/>
            <a:ext cx="9144000" cy="68580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1407431" y="194915"/>
            <a:ext cx="4955269" cy="859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 sz="2400" dirty="0">
                <a:solidFill>
                  <a:prstClr val="white"/>
                </a:solidFill>
                <a:latin typeface="Myriad Pro"/>
              </a:rPr>
              <a:t>Экономическое положение</a:t>
            </a:r>
            <a:endParaRPr lang="en-US" sz="24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35" y="1340768"/>
            <a:ext cx="9027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1" i="0" u="none" strike="noStrike" kern="1200" baseline="0">
                <a:solidFill>
                  <a:srgbClr val="1F497D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Распределение ответов на вопрос: </a:t>
            </a:r>
            <a:r>
              <a:rPr lang="ru-RU" sz="1600" b="1" u="sng" dirty="0">
                <a:solidFill>
                  <a:schemeClr val="tx2">
                    <a:lumMod val="50000"/>
                  </a:schemeClr>
                </a:solidFill>
              </a:rPr>
              <a:t>«Как бы Вы оценили экономическое положение Вашей организации на сегодняшний день?»  </a:t>
            </a:r>
            <a:r>
              <a:rPr lang="ru-RU" sz="1600" b="1" u="sng" dirty="0" smtClean="0">
                <a:solidFill>
                  <a:schemeClr val="tx2">
                    <a:lumMod val="50000"/>
                  </a:schemeClr>
                </a:solidFill>
              </a:rPr>
              <a:t>(в % от опрошенных)</a:t>
            </a:r>
            <a:endParaRPr lang="ru-RU" sz="1600" u="sng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272651534"/>
              </p:ext>
            </p:extLst>
          </p:nvPr>
        </p:nvGraphicFramePr>
        <p:xfrm>
          <a:off x="116113" y="1916832"/>
          <a:ext cx="8911317" cy="447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13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 bwMode="auto">
          <a:xfrm>
            <a:off x="179388" y="63896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prstClr val="white"/>
                </a:solidFill>
              </a:rPr>
              <a:t>Higher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School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of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Economics</a:t>
            </a:r>
            <a:r>
              <a:rPr lang="ru-RU" sz="800" dirty="0">
                <a:solidFill>
                  <a:prstClr val="white"/>
                </a:solidFill>
              </a:rPr>
              <a:t> , </a:t>
            </a:r>
            <a:r>
              <a:rPr lang="en-US" sz="800" dirty="0">
                <a:solidFill>
                  <a:prstClr val="white"/>
                </a:solidFill>
              </a:rPr>
              <a:t>Moscow</a:t>
            </a:r>
            <a:r>
              <a:rPr lang="ru-RU" sz="800" dirty="0">
                <a:solidFill>
                  <a:prstClr val="white"/>
                </a:solidFill>
              </a:rPr>
              <a:t>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ru-RU" sz="800" dirty="0">
                <a:solidFill>
                  <a:prstClr val="white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325604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14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88" y="-4604"/>
            <a:ext cx="9144000" cy="68580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1443719" y="188640"/>
            <a:ext cx="74676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prstClr val="white"/>
                </a:solidFill>
                <a:latin typeface="Myriad Pro"/>
              </a:rPr>
              <a:t>Информированность, доверие, участие</a:t>
            </a:r>
            <a:endParaRPr lang="en-US" sz="2400" dirty="0">
              <a:solidFill>
                <a:prstClr val="white"/>
              </a:solidFill>
              <a:latin typeface="Myriad Pro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796346537"/>
              </p:ext>
            </p:extLst>
          </p:nvPr>
        </p:nvGraphicFramePr>
        <p:xfrm>
          <a:off x="255589" y="1340769"/>
          <a:ext cx="8655730" cy="2996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14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 bwMode="auto">
          <a:xfrm>
            <a:off x="217488" y="63896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prstClr val="white"/>
                </a:solidFill>
              </a:rPr>
              <a:t>Higher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School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of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Economics</a:t>
            </a:r>
            <a:r>
              <a:rPr lang="ru-RU" sz="800" dirty="0">
                <a:solidFill>
                  <a:prstClr val="white"/>
                </a:solidFill>
              </a:rPr>
              <a:t> , </a:t>
            </a:r>
            <a:r>
              <a:rPr lang="en-US" sz="800" dirty="0">
                <a:solidFill>
                  <a:prstClr val="white"/>
                </a:solidFill>
              </a:rPr>
              <a:t>Moscow</a:t>
            </a:r>
            <a:r>
              <a:rPr lang="ru-RU" sz="800" dirty="0">
                <a:solidFill>
                  <a:prstClr val="white"/>
                </a:solidFill>
              </a:rPr>
              <a:t>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ru-RU" sz="800" dirty="0">
                <a:solidFill>
                  <a:prstClr val="white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236376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384"/>
            <a:ext cx="9144000" cy="68580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1329556" y="109538"/>
            <a:ext cx="4880744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 sz="2400" dirty="0">
                <a:solidFill>
                  <a:prstClr val="white"/>
                </a:solidFill>
                <a:latin typeface="Myriad Pro"/>
              </a:rPr>
              <a:t>Труд добровольцев</a:t>
            </a:r>
            <a:endParaRPr lang="en-US" sz="24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4" y="1359476"/>
            <a:ext cx="39966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1" i="0" u="none" strike="noStrike" kern="1200" baseline="0">
                <a:solidFill>
                  <a:srgbClr val="1F497D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u="sng" dirty="0" smtClean="0">
                <a:solidFill>
                  <a:schemeClr val="tx2">
                    <a:lumMod val="50000"/>
                  </a:schemeClr>
                </a:solidFill>
              </a:rPr>
              <a:t>«Количество </a:t>
            </a:r>
            <a:r>
              <a:rPr lang="ru-RU" sz="1600" b="1" u="sng" dirty="0">
                <a:solidFill>
                  <a:schemeClr val="tx2">
                    <a:lumMod val="50000"/>
                  </a:schemeClr>
                </a:solidFill>
              </a:rPr>
              <a:t>постоянных сотрудников в </a:t>
            </a:r>
            <a:r>
              <a:rPr lang="ru-RU" sz="1600" b="1" u="sng" dirty="0" smtClean="0">
                <a:solidFill>
                  <a:schemeClr val="tx2">
                    <a:lumMod val="50000"/>
                  </a:schemeClr>
                </a:solidFill>
              </a:rPr>
              <a:t>2012»  </a:t>
            </a:r>
            <a:r>
              <a:rPr lang="ru-RU" sz="1600" b="1" u="sng" dirty="0">
                <a:solidFill>
                  <a:schemeClr val="tx2">
                    <a:lumMod val="50000"/>
                  </a:schemeClr>
                </a:solidFill>
              </a:rPr>
              <a:t>(в % от опрошенных</a:t>
            </a:r>
            <a:r>
              <a:rPr lang="ru-RU" sz="1600" b="1" u="sng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ru-RU" sz="1600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32040" y="1340768"/>
            <a:ext cx="4018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1" i="0" u="none" strike="noStrike" kern="1200" baseline="0">
                <a:solidFill>
                  <a:srgbClr val="1F497D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u="sng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sz="1600" b="1" u="sng" dirty="0">
                <a:solidFill>
                  <a:schemeClr val="tx2">
                    <a:lumMod val="50000"/>
                  </a:schemeClr>
                </a:solidFill>
              </a:rPr>
              <a:t>Сколько в среднем добровольцев ежемесячно участвуют в работе Вашей организации? (все НКО)»  </a:t>
            </a:r>
            <a:r>
              <a:rPr lang="ru-RU" sz="1600" b="1" u="sng" dirty="0" smtClean="0">
                <a:solidFill>
                  <a:schemeClr val="tx2">
                    <a:lumMod val="50000"/>
                  </a:schemeClr>
                </a:solidFill>
              </a:rPr>
              <a:t>(в % от опрошенных)</a:t>
            </a:r>
            <a:endParaRPr lang="en-US" sz="1600" b="1" u="sng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sz="1600" u="sng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79315785"/>
              </p:ext>
            </p:extLst>
          </p:nvPr>
        </p:nvGraphicFramePr>
        <p:xfrm>
          <a:off x="4398962" y="2301530"/>
          <a:ext cx="4745037" cy="4007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15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542070450"/>
              </p:ext>
            </p:extLst>
          </p:nvPr>
        </p:nvGraphicFramePr>
        <p:xfrm>
          <a:off x="255588" y="2038162"/>
          <a:ext cx="4451796" cy="4376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Subtitle 2"/>
          <p:cNvSpPr txBox="1">
            <a:spLocks/>
          </p:cNvSpPr>
          <p:nvPr/>
        </p:nvSpPr>
        <p:spPr bwMode="auto">
          <a:xfrm>
            <a:off x="192088" y="64277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prstClr val="white"/>
                </a:solidFill>
              </a:rPr>
              <a:t>Higher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School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of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Economics</a:t>
            </a:r>
            <a:r>
              <a:rPr lang="ru-RU" sz="800" dirty="0">
                <a:solidFill>
                  <a:prstClr val="white"/>
                </a:solidFill>
              </a:rPr>
              <a:t> , </a:t>
            </a:r>
            <a:r>
              <a:rPr lang="en-US" sz="800" dirty="0">
                <a:solidFill>
                  <a:prstClr val="white"/>
                </a:solidFill>
              </a:rPr>
              <a:t>Moscow</a:t>
            </a:r>
            <a:r>
              <a:rPr lang="ru-RU" sz="800" dirty="0">
                <a:solidFill>
                  <a:prstClr val="white"/>
                </a:solidFill>
              </a:rPr>
              <a:t>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ru-RU" sz="800" dirty="0">
                <a:solidFill>
                  <a:prstClr val="white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84459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101000, Россия, Москва, Мясницкая ул., д. 20</a:t>
            </a:r>
          </a:p>
          <a:p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Тел.: (</a:t>
            </a:r>
            <a:r>
              <a:rPr lang="ru-RU" sz="120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495) </a:t>
            </a:r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628-04-21, </a:t>
            </a:r>
            <a:r>
              <a:rPr lang="en-US" sz="1200" dirty="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E-mail</a:t>
            </a:r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:</a:t>
            </a:r>
            <a:r>
              <a:rPr lang="en-US" sz="1200" dirty="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 </a:t>
            </a:r>
            <a:r>
              <a:rPr lang="en-US" sz="1200" dirty="0" err="1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ikrasnopolskaya@hse.ru</a:t>
            </a:r>
            <a:r>
              <a:rPr lang="en-US" sz="1200" dirty="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,</a:t>
            </a:r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 </a:t>
            </a:r>
            <a:r>
              <a:rPr lang="en-US" sz="1200" dirty="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imersianova@hse.ru</a:t>
            </a:r>
          </a:p>
          <a:p>
            <a:r>
              <a:rPr lang="en-US" sz="1200" dirty="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http:</a:t>
            </a:r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/</a:t>
            </a:r>
            <a:r>
              <a:rPr lang="en-US" sz="1200" dirty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/</a:t>
            </a:r>
            <a:r>
              <a:rPr lang="en-US" sz="1200" dirty="0" err="1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grans.hse.ru</a:t>
            </a:r>
            <a:endParaRPr lang="ru-RU" sz="1200" dirty="0" smtClean="0">
              <a:solidFill>
                <a:srgbClr val="003F82"/>
              </a:solidFill>
              <a:latin typeface="Myriad Pro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5125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prstClr val="white"/>
                </a:solidFill>
              </a:rPr>
              <a:t>Higher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School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of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Economics</a:t>
            </a:r>
            <a:r>
              <a:rPr lang="ru-RU" sz="800" dirty="0">
                <a:solidFill>
                  <a:prstClr val="white"/>
                </a:solidFill>
              </a:rPr>
              <a:t> , </a:t>
            </a:r>
            <a:r>
              <a:rPr lang="en-US" sz="800" dirty="0">
                <a:solidFill>
                  <a:prstClr val="white"/>
                </a:solidFill>
              </a:rPr>
              <a:t>Moscow</a:t>
            </a:r>
            <a:r>
              <a:rPr lang="ru-RU" sz="800" dirty="0">
                <a:solidFill>
                  <a:prstClr val="white"/>
                </a:solidFill>
              </a:rPr>
              <a:t>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ru-RU" sz="8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37383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prstClr val="white"/>
                </a:solidFill>
                <a:latin typeface="Myriad Pro"/>
              </a:rPr>
              <a:t>Основные темы</a:t>
            </a:r>
            <a:endParaRPr lang="en-US" sz="24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644650"/>
            <a:ext cx="774609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3F82"/>
                </a:solidFill>
              </a:rPr>
              <a:t>Социальные инновации. Основные характеристики	</a:t>
            </a:r>
            <a:endParaRPr lang="en-US" sz="2000" b="1" dirty="0" smtClean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3F82"/>
                </a:solidFill>
              </a:rPr>
              <a:t>Третий сектор как благоприятная среда СИ</a:t>
            </a:r>
            <a:endParaRPr lang="en-US" sz="2000" b="1" dirty="0" smtClean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3F82"/>
                </a:solidFill>
              </a:rPr>
              <a:t>Потенциал </a:t>
            </a:r>
            <a:r>
              <a:rPr lang="ru-RU" sz="2000" b="1" dirty="0">
                <a:solidFill>
                  <a:srgbClr val="003F82"/>
                </a:solidFill>
              </a:rPr>
              <a:t>НКО </a:t>
            </a:r>
            <a:r>
              <a:rPr lang="ru-RU" sz="2000" b="1" dirty="0" smtClean="0">
                <a:solidFill>
                  <a:srgbClr val="003F82"/>
                </a:solidFill>
              </a:rPr>
              <a:t>для производства СИ</a:t>
            </a:r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b="1" dirty="0" smtClean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3F82"/>
                </a:solidFill>
              </a:rPr>
              <a:t>Востребованность участия НКО в социальной сфере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b="1" dirty="0" smtClean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F8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638389"/>
            <a:ext cx="9144000" cy="439387"/>
          </a:xfrm>
          <a:prstGeom prst="rect">
            <a:avLst/>
          </a:prstGeom>
          <a:solidFill>
            <a:srgbClr val="0070C0">
              <a:alpha val="6000"/>
            </a:srgbClr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829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prstClr val="white"/>
                </a:solidFill>
              </a:rPr>
              <a:t>Higher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School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of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Economics</a:t>
            </a:r>
            <a:r>
              <a:rPr lang="ru-RU" sz="800" dirty="0">
                <a:solidFill>
                  <a:prstClr val="white"/>
                </a:solidFill>
              </a:rPr>
              <a:t> , </a:t>
            </a:r>
            <a:r>
              <a:rPr lang="en-US" sz="800" dirty="0">
                <a:solidFill>
                  <a:prstClr val="white"/>
                </a:solidFill>
              </a:rPr>
              <a:t>Moscow</a:t>
            </a:r>
            <a:r>
              <a:rPr lang="ru-RU" sz="800" dirty="0">
                <a:solidFill>
                  <a:prstClr val="white"/>
                </a:solidFill>
              </a:rPr>
              <a:t>, </a:t>
            </a:r>
            <a:r>
              <a:rPr lang="ru-RU" sz="800" dirty="0" smtClean="0">
                <a:solidFill>
                  <a:prstClr val="white"/>
                </a:solidFill>
              </a:rPr>
              <a:t>2015</a:t>
            </a:r>
            <a:endParaRPr lang="ru-RU" sz="800" dirty="0">
              <a:solidFill>
                <a:prstClr val="white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428625"/>
            <a:ext cx="66452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prstClr val="white"/>
                </a:solidFill>
                <a:latin typeface="Myriad Pro"/>
              </a:rPr>
              <a:t>Социальные инновации</a:t>
            </a:r>
            <a:endParaRPr lang="en-US" sz="24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166688" y="1389041"/>
            <a:ext cx="8728074" cy="4801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3F82"/>
                </a:solidFill>
              </a:rPr>
              <a:t>Новый </a:t>
            </a:r>
            <a:r>
              <a:rPr lang="ru-RU" dirty="0">
                <a:solidFill>
                  <a:srgbClr val="003F82"/>
                </a:solidFill>
              </a:rPr>
              <a:t>подход в решении задач предоставления услуг в социальной сфере, в образовании и </a:t>
            </a:r>
            <a:r>
              <a:rPr lang="ru-RU" dirty="0" smtClean="0">
                <a:solidFill>
                  <a:srgbClr val="003F82"/>
                </a:solidFill>
              </a:rPr>
              <a:t>здравоохранении.</a:t>
            </a:r>
          </a:p>
          <a:p>
            <a:endParaRPr lang="ru-RU" dirty="0" smtClean="0">
              <a:solidFill>
                <a:srgbClr val="003F82"/>
              </a:solidFill>
            </a:endParaRPr>
          </a:p>
          <a:p>
            <a:r>
              <a:rPr lang="ru-RU" dirty="0" smtClean="0">
                <a:solidFill>
                  <a:srgbClr val="003F82"/>
                </a:solidFill>
              </a:rPr>
              <a:t>Социальные </a:t>
            </a:r>
            <a:r>
              <a:rPr lang="ru-RU" dirty="0">
                <a:solidFill>
                  <a:srgbClr val="003F82"/>
                </a:solidFill>
              </a:rPr>
              <a:t>инновации </a:t>
            </a:r>
            <a:r>
              <a:rPr lang="ru-RU" dirty="0" smtClean="0">
                <a:solidFill>
                  <a:srgbClr val="003F82"/>
                </a:solidFill>
              </a:rPr>
              <a:t>- новые </a:t>
            </a:r>
            <a:r>
              <a:rPr lang="ru-RU" dirty="0">
                <a:solidFill>
                  <a:srgbClr val="003F82"/>
                </a:solidFill>
              </a:rPr>
              <a:t>решения, отвечающие социальным потребностям и одновременно создающие новые или улучшенные  системы взаимодействий, способствуют эффективному использованию ресурсов и </a:t>
            </a:r>
            <a:r>
              <a:rPr lang="ru-RU" dirty="0" smtClean="0">
                <a:solidFill>
                  <a:srgbClr val="003F82"/>
                </a:solidFill>
              </a:rPr>
              <a:t>расширению </a:t>
            </a:r>
            <a:r>
              <a:rPr lang="ru-RU" dirty="0">
                <a:solidFill>
                  <a:srgbClr val="003F82"/>
                </a:solidFill>
              </a:rPr>
              <a:t>социальных возможностей. </a:t>
            </a:r>
            <a:r>
              <a:rPr lang="ru-RU" dirty="0" smtClean="0">
                <a:solidFill>
                  <a:srgbClr val="003F82"/>
                </a:solidFill>
              </a:rPr>
              <a:t>Они </a:t>
            </a:r>
            <a:r>
              <a:rPr lang="ru-RU" dirty="0">
                <a:solidFill>
                  <a:srgbClr val="003F82"/>
                </a:solidFill>
              </a:rPr>
              <a:t>производят положительный эффект для общества и вместе с тем  повышают его потенциал к действиям [</a:t>
            </a:r>
            <a:r>
              <a:rPr lang="en-US" dirty="0">
                <a:solidFill>
                  <a:srgbClr val="003F82"/>
                </a:solidFill>
              </a:rPr>
              <a:t>Davies</a:t>
            </a:r>
            <a:r>
              <a:rPr lang="ru-RU" dirty="0">
                <a:solidFill>
                  <a:srgbClr val="003F82"/>
                </a:solidFill>
              </a:rPr>
              <a:t> </a:t>
            </a:r>
            <a:r>
              <a:rPr lang="ru-RU" dirty="0" err="1">
                <a:solidFill>
                  <a:srgbClr val="003F82"/>
                </a:solidFill>
              </a:rPr>
              <a:t>et</a:t>
            </a:r>
            <a:r>
              <a:rPr lang="ru-RU" dirty="0">
                <a:solidFill>
                  <a:srgbClr val="003F82"/>
                </a:solidFill>
              </a:rPr>
              <a:t> </a:t>
            </a:r>
            <a:r>
              <a:rPr lang="ru-RU" dirty="0" err="1">
                <a:solidFill>
                  <a:srgbClr val="003F82"/>
                </a:solidFill>
              </a:rPr>
              <a:t>al</a:t>
            </a:r>
            <a:r>
              <a:rPr lang="ru-RU" dirty="0">
                <a:solidFill>
                  <a:srgbClr val="003F82"/>
                </a:solidFill>
              </a:rPr>
              <a:t>.,  2012]. </a:t>
            </a:r>
            <a:endParaRPr lang="ru-RU" dirty="0" smtClean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3F82"/>
                </a:solidFill>
              </a:rPr>
              <a:t>в</a:t>
            </a:r>
            <a:r>
              <a:rPr lang="ru-RU" dirty="0" smtClean="0">
                <a:solidFill>
                  <a:srgbClr val="003F82"/>
                </a:solidFill>
              </a:rPr>
              <a:t>заимодействие государства </a:t>
            </a:r>
            <a:r>
              <a:rPr lang="ru-RU" dirty="0">
                <a:solidFill>
                  <a:srgbClr val="003F82"/>
                </a:solidFill>
              </a:rPr>
              <a:t>и гражданского </a:t>
            </a:r>
            <a:r>
              <a:rPr lang="ru-RU" dirty="0" smtClean="0">
                <a:solidFill>
                  <a:srgbClr val="003F82"/>
                </a:solidFill>
              </a:rPr>
              <a:t>общества;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3F82"/>
                </a:solidFill>
              </a:rPr>
              <a:t>вовлечение </a:t>
            </a:r>
            <a:r>
              <a:rPr lang="ru-RU" dirty="0" err="1">
                <a:solidFill>
                  <a:srgbClr val="003F82"/>
                </a:solidFill>
              </a:rPr>
              <a:t>стейкхолдеров</a:t>
            </a:r>
            <a:r>
              <a:rPr lang="ru-RU" dirty="0">
                <a:solidFill>
                  <a:srgbClr val="003F82"/>
                </a:solidFill>
              </a:rPr>
              <a:t> в совместную </a:t>
            </a:r>
            <a:r>
              <a:rPr lang="ru-RU" dirty="0" smtClean="0">
                <a:solidFill>
                  <a:srgbClr val="003F82"/>
                </a:solidFill>
              </a:rPr>
              <a:t>деятельность; </a:t>
            </a:r>
            <a:endParaRPr lang="ru-RU" dirty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3F82"/>
                </a:solidFill>
              </a:rPr>
              <a:t>частичная передача прав </a:t>
            </a:r>
            <a:r>
              <a:rPr lang="ru-RU" dirty="0">
                <a:solidFill>
                  <a:srgbClr val="003F82"/>
                </a:solidFill>
              </a:rPr>
              <a:t>предоставления и оценки качества социальных </a:t>
            </a:r>
            <a:r>
              <a:rPr lang="ru-RU" dirty="0" smtClean="0">
                <a:solidFill>
                  <a:srgbClr val="003F82"/>
                </a:solidFill>
              </a:rPr>
              <a:t>услуг</a:t>
            </a:r>
            <a:r>
              <a:rPr lang="en-US" dirty="0" smtClean="0">
                <a:solidFill>
                  <a:srgbClr val="003F82"/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3F82"/>
                </a:solidFill>
              </a:rPr>
              <a:t>с</a:t>
            </a:r>
            <a:r>
              <a:rPr lang="ru-RU" dirty="0" smtClean="0">
                <a:solidFill>
                  <a:srgbClr val="003F82"/>
                </a:solidFill>
              </a:rPr>
              <a:t>оциальная сфера;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3F82"/>
                </a:solidFill>
              </a:rPr>
              <a:t>а</a:t>
            </a:r>
            <a:r>
              <a:rPr lang="ru-RU" dirty="0" smtClean="0">
                <a:solidFill>
                  <a:srgbClr val="003F82"/>
                </a:solidFill>
              </a:rPr>
              <a:t>ктуальная, легитимная, срочная потребность.</a:t>
            </a:r>
            <a:endParaRPr lang="en-US" dirty="0">
              <a:solidFill>
                <a:srgbClr val="003F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607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prstClr val="white"/>
                </a:solidFill>
              </a:rPr>
              <a:t>Higher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School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of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Economics</a:t>
            </a:r>
            <a:r>
              <a:rPr lang="ru-RU" sz="800" dirty="0">
                <a:solidFill>
                  <a:prstClr val="white"/>
                </a:solidFill>
              </a:rPr>
              <a:t> , </a:t>
            </a:r>
            <a:r>
              <a:rPr lang="en-US" sz="800" dirty="0">
                <a:solidFill>
                  <a:prstClr val="white"/>
                </a:solidFill>
              </a:rPr>
              <a:t>Moscow</a:t>
            </a:r>
            <a:r>
              <a:rPr lang="ru-RU" sz="800" dirty="0">
                <a:solidFill>
                  <a:prstClr val="white"/>
                </a:solidFill>
              </a:rPr>
              <a:t>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ru-RU" sz="8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428625"/>
            <a:ext cx="66452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>
                <a:solidFill>
                  <a:prstClr val="white"/>
                </a:solidFill>
                <a:latin typeface="Myriad Pro"/>
              </a:rPr>
              <a:t>Социальные </a:t>
            </a:r>
            <a:r>
              <a:rPr lang="ru-RU" sz="2400" dirty="0" smtClean="0">
                <a:solidFill>
                  <a:prstClr val="white"/>
                </a:solidFill>
                <a:latin typeface="Myriad Pro"/>
              </a:rPr>
              <a:t>инновации</a:t>
            </a:r>
            <a:endParaRPr lang="en-US" sz="24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66850"/>
            <a:ext cx="85598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srgbClr val="003F82"/>
                </a:solidFill>
              </a:rPr>
              <a:t>Способствующая среда:</a:t>
            </a:r>
            <a:endParaRPr lang="ru-RU" dirty="0">
              <a:solidFill>
                <a:srgbClr val="003F82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ru-RU" dirty="0">
                <a:solidFill>
                  <a:srgbClr val="003F82"/>
                </a:solidFill>
              </a:rPr>
              <a:t>о</a:t>
            </a:r>
            <a:r>
              <a:rPr lang="ru-RU" dirty="0" smtClean="0">
                <a:solidFill>
                  <a:srgbClr val="003F82"/>
                </a:solidFill>
              </a:rPr>
              <a:t>рганизации третьего сектора</a:t>
            </a:r>
            <a:endParaRPr lang="ru-RU" dirty="0">
              <a:solidFill>
                <a:srgbClr val="003F82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ru-RU" dirty="0" smtClean="0">
                <a:solidFill>
                  <a:srgbClr val="003F82"/>
                </a:solidFill>
              </a:rPr>
              <a:t>граждане, готовые </a:t>
            </a:r>
            <a:r>
              <a:rPr lang="ru-RU" dirty="0">
                <a:solidFill>
                  <a:srgbClr val="003F82"/>
                </a:solidFill>
              </a:rPr>
              <a:t>и </a:t>
            </a:r>
            <a:r>
              <a:rPr lang="ru-RU" dirty="0" smtClean="0">
                <a:solidFill>
                  <a:srgbClr val="003F82"/>
                </a:solidFill>
              </a:rPr>
              <a:t>способные </a:t>
            </a:r>
            <a:r>
              <a:rPr lang="ru-RU" dirty="0">
                <a:solidFill>
                  <a:srgbClr val="003F82"/>
                </a:solidFill>
              </a:rPr>
              <a:t>к самоорганизации и инициативным </a:t>
            </a:r>
            <a:r>
              <a:rPr lang="ru-RU" dirty="0" smtClean="0">
                <a:solidFill>
                  <a:srgbClr val="003F82"/>
                </a:solidFill>
              </a:rPr>
              <a:t>действиям</a:t>
            </a:r>
            <a:endParaRPr lang="ru-RU" dirty="0">
              <a:solidFill>
                <a:srgbClr val="003F82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ru-RU" dirty="0">
                <a:solidFill>
                  <a:srgbClr val="003F82"/>
                </a:solidFill>
              </a:rPr>
              <a:t>государственное управление, </a:t>
            </a:r>
            <a:r>
              <a:rPr lang="ru-RU" dirty="0" smtClean="0">
                <a:solidFill>
                  <a:srgbClr val="003F82"/>
                </a:solidFill>
              </a:rPr>
              <a:t>создающее запрос </a:t>
            </a:r>
            <a:r>
              <a:rPr lang="ru-RU" dirty="0">
                <a:solidFill>
                  <a:srgbClr val="003F82"/>
                </a:solidFill>
              </a:rPr>
              <a:t>и законодательное пространство для формирования социальных </a:t>
            </a:r>
            <a:r>
              <a:rPr lang="ru-RU" dirty="0" smtClean="0">
                <a:solidFill>
                  <a:srgbClr val="003F82"/>
                </a:solidFill>
              </a:rPr>
              <a:t>инноваций</a:t>
            </a:r>
            <a:r>
              <a:rPr lang="ru-RU" dirty="0">
                <a:solidFill>
                  <a:srgbClr val="003F82"/>
                </a:solidFill>
              </a:rPr>
              <a:t> </a:t>
            </a:r>
            <a:r>
              <a:rPr lang="ru-RU" dirty="0" smtClean="0">
                <a:solidFill>
                  <a:srgbClr val="003F82"/>
                </a:solidFill>
              </a:rPr>
              <a:t>в третьем секторе и среди граждан.</a:t>
            </a:r>
            <a:endParaRPr lang="ru-RU" dirty="0">
              <a:solidFill>
                <a:srgbClr val="003F82"/>
              </a:solidFill>
            </a:endParaRPr>
          </a:p>
          <a:p>
            <a:endParaRPr lang="ru-RU" dirty="0" smtClean="0">
              <a:solidFill>
                <a:srgbClr val="003F82"/>
              </a:solidFill>
            </a:endParaRPr>
          </a:p>
          <a:p>
            <a:r>
              <a:rPr lang="ru-RU" dirty="0" smtClean="0">
                <a:solidFill>
                  <a:srgbClr val="003F82"/>
                </a:solidFill>
              </a:rPr>
              <a:t>Основные результаты - изменение </a:t>
            </a:r>
            <a:r>
              <a:rPr lang="ru-RU" dirty="0">
                <a:solidFill>
                  <a:srgbClr val="003F82"/>
                </a:solidFill>
              </a:rPr>
              <a:t>социальных практик</a:t>
            </a:r>
            <a:r>
              <a:rPr lang="ru-RU" dirty="0" smtClean="0">
                <a:solidFill>
                  <a:srgbClr val="003F82"/>
                </a:solidFill>
              </a:rPr>
              <a:t>, экономические эффекты.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3F82"/>
                </a:solidFill>
              </a:rPr>
              <a:t>производство, распределение </a:t>
            </a:r>
            <a:r>
              <a:rPr lang="ru-RU" dirty="0">
                <a:solidFill>
                  <a:srgbClr val="003F82"/>
                </a:solidFill>
              </a:rPr>
              <a:t>общественных благ и </a:t>
            </a:r>
            <a:r>
              <a:rPr lang="ru-RU" dirty="0" smtClean="0">
                <a:solidFill>
                  <a:srgbClr val="003F82"/>
                </a:solidFill>
              </a:rPr>
              <a:t>услуг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3F82"/>
                </a:solidFill>
              </a:rPr>
              <a:t>преобразование </a:t>
            </a:r>
            <a:r>
              <a:rPr lang="ru-RU" dirty="0">
                <a:solidFill>
                  <a:srgbClr val="003F82"/>
                </a:solidFill>
              </a:rPr>
              <a:t>способов финансирования и материального производства социально значимых товаров и </a:t>
            </a:r>
            <a:r>
              <a:rPr lang="ru-RU" dirty="0" smtClean="0">
                <a:solidFill>
                  <a:srgbClr val="003F82"/>
                </a:solidFill>
              </a:rPr>
              <a:t>услуг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3F82"/>
                </a:solidFill>
              </a:rPr>
              <a:t>институциональные </a:t>
            </a:r>
            <a:r>
              <a:rPr lang="ru-RU" dirty="0">
                <a:solidFill>
                  <a:srgbClr val="003F82"/>
                </a:solidFill>
              </a:rPr>
              <a:t>изменениях форм </a:t>
            </a:r>
            <a:r>
              <a:rPr lang="ru-RU" dirty="0" smtClean="0">
                <a:solidFill>
                  <a:srgbClr val="003F82"/>
                </a:solidFill>
              </a:rPr>
              <a:t>управления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3F82"/>
                </a:solidFill>
              </a:rPr>
              <a:t>новые способы </a:t>
            </a:r>
            <a:r>
              <a:rPr lang="ru-RU" dirty="0">
                <a:solidFill>
                  <a:srgbClr val="003F82"/>
                </a:solidFill>
              </a:rPr>
              <a:t>вовлечения потребителей услуг в </a:t>
            </a:r>
            <a:r>
              <a:rPr lang="ru-RU" dirty="0" smtClean="0">
                <a:solidFill>
                  <a:srgbClr val="003F82"/>
                </a:solidFill>
              </a:rPr>
              <a:t>их производство.</a:t>
            </a:r>
            <a:endParaRPr lang="ru-RU" dirty="0">
              <a:solidFill>
                <a:srgbClr val="003F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715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prstClr val="white"/>
                </a:solidFill>
              </a:rPr>
              <a:t>Higher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School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of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Economics</a:t>
            </a:r>
            <a:r>
              <a:rPr lang="ru-RU" sz="800" dirty="0">
                <a:solidFill>
                  <a:prstClr val="white"/>
                </a:solidFill>
              </a:rPr>
              <a:t> , </a:t>
            </a:r>
            <a:r>
              <a:rPr lang="en-US" sz="800" dirty="0">
                <a:solidFill>
                  <a:prstClr val="white"/>
                </a:solidFill>
              </a:rPr>
              <a:t>Moscow</a:t>
            </a:r>
            <a:r>
              <a:rPr lang="ru-RU" sz="800" dirty="0">
                <a:solidFill>
                  <a:prstClr val="white"/>
                </a:solidFill>
              </a:rPr>
              <a:t>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ru-RU" sz="8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644650"/>
            <a:ext cx="774609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3F82"/>
                </a:solidFill>
              </a:rPr>
              <a:t>Социальные инновации. Основные характеристики	</a:t>
            </a:r>
            <a:endParaRPr lang="en-US" sz="2000" b="1" dirty="0" smtClean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3F82"/>
                </a:solidFill>
              </a:rPr>
              <a:t>Третий сектор как благоприятная среда СИ</a:t>
            </a:r>
            <a:endParaRPr lang="en-US" sz="2000" b="1" dirty="0" smtClean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3F82"/>
                </a:solidFill>
              </a:rPr>
              <a:t>Потенциал </a:t>
            </a:r>
            <a:r>
              <a:rPr lang="ru-RU" sz="2000" b="1" dirty="0">
                <a:solidFill>
                  <a:srgbClr val="003F82"/>
                </a:solidFill>
              </a:rPr>
              <a:t>НКО </a:t>
            </a:r>
            <a:r>
              <a:rPr lang="ru-RU" sz="2000" b="1" dirty="0" smtClean="0">
                <a:solidFill>
                  <a:srgbClr val="003F82"/>
                </a:solidFill>
              </a:rPr>
              <a:t>для производства СИ</a:t>
            </a:r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b="1" dirty="0" smtClean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3F82"/>
                </a:solidFill>
              </a:rPr>
              <a:t>Востребованность участия НКО в социальной сфере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b="1" dirty="0" smtClean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F8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2247989"/>
            <a:ext cx="9144000" cy="439387"/>
          </a:xfrm>
          <a:prstGeom prst="rect">
            <a:avLst/>
          </a:prstGeom>
          <a:solidFill>
            <a:srgbClr val="0070C0">
              <a:alpha val="6000"/>
            </a:srgbClr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9018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prstClr val="white"/>
                </a:solidFill>
              </a:rPr>
              <a:t>Higher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School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of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Economics</a:t>
            </a:r>
            <a:r>
              <a:rPr lang="ru-RU" sz="800" dirty="0">
                <a:solidFill>
                  <a:prstClr val="white"/>
                </a:solidFill>
              </a:rPr>
              <a:t> , </a:t>
            </a:r>
            <a:r>
              <a:rPr lang="en-US" sz="800" dirty="0">
                <a:solidFill>
                  <a:prstClr val="white"/>
                </a:solidFill>
              </a:rPr>
              <a:t>Moscow</a:t>
            </a:r>
            <a:r>
              <a:rPr lang="ru-RU" sz="800" dirty="0">
                <a:solidFill>
                  <a:prstClr val="white"/>
                </a:solidFill>
              </a:rPr>
              <a:t>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ru-RU" sz="800" dirty="0">
                <a:solidFill>
                  <a:prstClr val="white"/>
                </a:solidFill>
              </a:rPr>
              <a:t>5</a:t>
            </a:r>
            <a:endParaRPr lang="ru-RU" sz="800" dirty="0">
              <a:solidFill>
                <a:prstClr val="white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428625"/>
            <a:ext cx="66452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prstClr val="white"/>
                </a:solidFill>
                <a:latin typeface="Myriad Pro"/>
              </a:rPr>
              <a:t>Характеристики НКО</a:t>
            </a:r>
            <a:endParaRPr lang="en-US" sz="24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644650"/>
            <a:ext cx="8702675" cy="3631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ru-RU" dirty="0" smtClean="0">
                <a:solidFill>
                  <a:srgbClr val="003F82"/>
                </a:solidFill>
              </a:rPr>
              <a:t>Разработка и использование экспериментальных, инновационных подходов; </a:t>
            </a:r>
          </a:p>
          <a:p>
            <a:pPr marL="285750" indent="-285750">
              <a:buFont typeface="Arial"/>
              <a:buChar char="•"/>
            </a:pPr>
            <a:endParaRPr lang="ru-RU" dirty="0" smtClean="0">
              <a:solidFill>
                <a:srgbClr val="003F82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ru-RU" dirty="0" smtClean="0">
                <a:solidFill>
                  <a:srgbClr val="003F82"/>
                </a:solidFill>
              </a:rPr>
              <a:t>Роль </a:t>
            </a:r>
            <a:r>
              <a:rPr lang="ru-RU" dirty="0">
                <a:solidFill>
                  <a:srgbClr val="003F82"/>
                </a:solidFill>
              </a:rPr>
              <a:t>«выразителя» </a:t>
            </a:r>
            <a:r>
              <a:rPr lang="ru-RU" dirty="0" smtClean="0">
                <a:solidFill>
                  <a:srgbClr val="003F82"/>
                </a:solidFill>
              </a:rPr>
              <a:t>интересов</a:t>
            </a:r>
            <a:r>
              <a:rPr lang="ru-RU" dirty="0">
                <a:solidFill>
                  <a:srgbClr val="003F82"/>
                </a:solidFill>
              </a:rPr>
              <a:t> </a:t>
            </a:r>
            <a:r>
              <a:rPr lang="ru-RU" dirty="0" smtClean="0">
                <a:solidFill>
                  <a:srgbClr val="003F82"/>
                </a:solidFill>
              </a:rPr>
              <a:t>социальных групп и сообществ. «</a:t>
            </a:r>
            <a:r>
              <a:rPr lang="ru-RU" dirty="0">
                <a:solidFill>
                  <a:srgbClr val="003F82"/>
                </a:solidFill>
              </a:rPr>
              <a:t>Б</a:t>
            </a:r>
            <a:r>
              <a:rPr lang="ru-RU" dirty="0" smtClean="0">
                <a:solidFill>
                  <a:srgbClr val="003F82"/>
                </a:solidFill>
              </a:rPr>
              <a:t>лизость </a:t>
            </a:r>
            <a:r>
              <a:rPr lang="ru-RU" dirty="0">
                <a:solidFill>
                  <a:srgbClr val="003F82"/>
                </a:solidFill>
              </a:rPr>
              <a:t>к клиенту</a:t>
            </a:r>
            <a:r>
              <a:rPr lang="ru-RU" dirty="0" smtClean="0">
                <a:solidFill>
                  <a:srgbClr val="003F82"/>
                </a:solidFill>
              </a:rPr>
              <a:t>», локальная </a:t>
            </a:r>
            <a:r>
              <a:rPr lang="ru-RU" dirty="0" err="1" smtClean="0">
                <a:solidFill>
                  <a:srgbClr val="003F82"/>
                </a:solidFill>
              </a:rPr>
              <a:t>укорененность</a:t>
            </a:r>
            <a:r>
              <a:rPr lang="ru-RU" dirty="0" smtClean="0">
                <a:solidFill>
                  <a:srgbClr val="003F82"/>
                </a:solidFill>
              </a:rPr>
              <a:t>;</a:t>
            </a:r>
          </a:p>
          <a:p>
            <a:pPr marL="285750" indent="-285750">
              <a:buFont typeface="Arial"/>
              <a:buChar char="•"/>
            </a:pPr>
            <a:endParaRPr lang="ru-RU" dirty="0" smtClean="0">
              <a:solidFill>
                <a:srgbClr val="003F82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ru-RU" dirty="0" smtClean="0">
                <a:solidFill>
                  <a:srgbClr val="003F82"/>
                </a:solidFill>
              </a:rPr>
              <a:t>Аккумуляция </a:t>
            </a:r>
            <a:r>
              <a:rPr lang="ru-RU" dirty="0">
                <a:solidFill>
                  <a:srgbClr val="003F82"/>
                </a:solidFill>
              </a:rPr>
              <a:t>разных </a:t>
            </a:r>
            <a:r>
              <a:rPr lang="ru-RU" dirty="0" err="1">
                <a:solidFill>
                  <a:srgbClr val="003F82"/>
                </a:solidFill>
              </a:rPr>
              <a:t>стейкхолдеров</a:t>
            </a:r>
            <a:r>
              <a:rPr lang="ru-RU" dirty="0">
                <a:solidFill>
                  <a:srgbClr val="003F82"/>
                </a:solidFill>
              </a:rPr>
              <a:t>. Горизонтальные </a:t>
            </a:r>
            <a:r>
              <a:rPr lang="ru-RU" dirty="0" smtClean="0">
                <a:solidFill>
                  <a:srgbClr val="003F82"/>
                </a:solidFill>
              </a:rPr>
              <a:t>сети; </a:t>
            </a:r>
            <a:endParaRPr lang="ru-RU" dirty="0">
              <a:solidFill>
                <a:srgbClr val="003F82"/>
              </a:solidFill>
            </a:endParaRPr>
          </a:p>
          <a:p>
            <a:pPr marL="285750" indent="-285750">
              <a:buFont typeface="Arial"/>
              <a:buChar char="•"/>
            </a:pPr>
            <a:endParaRPr lang="ru-RU" dirty="0" smtClean="0">
              <a:solidFill>
                <a:srgbClr val="003F82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ru-RU" dirty="0" smtClean="0">
                <a:solidFill>
                  <a:srgbClr val="003F82"/>
                </a:solidFill>
              </a:rPr>
              <a:t>Выявление и анализ общественных проблем; </a:t>
            </a:r>
          </a:p>
          <a:p>
            <a:pPr marL="285750" indent="-285750">
              <a:buFont typeface="Arial"/>
              <a:buChar char="•"/>
            </a:pPr>
            <a:endParaRPr lang="ru-RU" dirty="0" smtClean="0">
              <a:solidFill>
                <a:srgbClr val="003F82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ru-RU" dirty="0" smtClean="0">
                <a:solidFill>
                  <a:srgbClr val="003F82"/>
                </a:solidFill>
              </a:rPr>
              <a:t>Диверсифицированная </a:t>
            </a:r>
            <a:r>
              <a:rPr lang="ru-RU" dirty="0">
                <a:solidFill>
                  <a:srgbClr val="003F82"/>
                </a:solidFill>
              </a:rPr>
              <a:t>ресурсная база. Волонтеры </a:t>
            </a:r>
            <a:r>
              <a:rPr lang="ru-RU" dirty="0" smtClean="0">
                <a:solidFill>
                  <a:srgbClr val="003F82"/>
                </a:solidFill>
              </a:rPr>
              <a:t>– связующее </a:t>
            </a:r>
            <a:r>
              <a:rPr lang="ru-RU" dirty="0">
                <a:solidFill>
                  <a:srgbClr val="003F82"/>
                </a:solidFill>
              </a:rPr>
              <a:t>звено между НКО и </a:t>
            </a:r>
            <a:r>
              <a:rPr lang="ru-RU" dirty="0" smtClean="0">
                <a:solidFill>
                  <a:srgbClr val="003F82"/>
                </a:solidFill>
              </a:rPr>
              <a:t>сообществом.</a:t>
            </a:r>
          </a:p>
          <a:p>
            <a:pPr marL="285750" indent="-285750">
              <a:buFont typeface="Arial"/>
              <a:buChar char="•"/>
            </a:pPr>
            <a:endParaRPr lang="en-US" sz="1600" dirty="0">
              <a:solidFill>
                <a:srgbClr val="003F82"/>
              </a:solidFill>
            </a:endParaRPr>
          </a:p>
          <a:p>
            <a:pPr marL="285750" indent="-285750">
              <a:buFont typeface="Arial"/>
              <a:buChar char="•"/>
            </a:pPr>
            <a:endParaRPr lang="ru-RU" sz="1600" dirty="0">
              <a:solidFill>
                <a:srgbClr val="003F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665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prstClr val="white"/>
                </a:solidFill>
              </a:rPr>
              <a:t>Higher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School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of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Economics</a:t>
            </a:r>
            <a:r>
              <a:rPr lang="ru-RU" sz="800" dirty="0">
                <a:solidFill>
                  <a:prstClr val="white"/>
                </a:solidFill>
              </a:rPr>
              <a:t> , </a:t>
            </a:r>
            <a:r>
              <a:rPr lang="en-US" sz="800" dirty="0">
                <a:solidFill>
                  <a:prstClr val="white"/>
                </a:solidFill>
              </a:rPr>
              <a:t>Moscow</a:t>
            </a:r>
            <a:r>
              <a:rPr lang="ru-RU" sz="800" dirty="0">
                <a:solidFill>
                  <a:prstClr val="white"/>
                </a:solidFill>
              </a:rPr>
              <a:t>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ru-RU" sz="8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644650"/>
            <a:ext cx="774609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3F82"/>
                </a:solidFill>
              </a:rPr>
              <a:t>Социальные инновации. Основные характеристики	</a:t>
            </a:r>
            <a:endParaRPr lang="en-US" sz="2000" b="1" dirty="0" smtClean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3F82"/>
                </a:solidFill>
              </a:rPr>
              <a:t>Третий сектор как благоприятная среда СИ</a:t>
            </a:r>
            <a:endParaRPr lang="en-US" sz="2000" b="1" dirty="0" smtClean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3F82"/>
                </a:solidFill>
              </a:rPr>
              <a:t>Востребованность участия НКО в социальной сфере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b="1" dirty="0" smtClean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3F82"/>
                </a:solidFill>
              </a:rPr>
              <a:t>Потенциал НКО для производства СИ</a:t>
            </a:r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b="1" dirty="0" smtClean="0">
              <a:solidFill>
                <a:srgbClr val="003F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F8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2885193"/>
            <a:ext cx="9144000" cy="439387"/>
          </a:xfrm>
          <a:prstGeom prst="rect">
            <a:avLst/>
          </a:prstGeom>
          <a:solidFill>
            <a:srgbClr val="0070C0">
              <a:alpha val="6000"/>
            </a:srgbClr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0106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prstClr val="white"/>
                </a:solidFill>
              </a:rPr>
              <a:t>Higher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School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of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Economics</a:t>
            </a:r>
            <a:r>
              <a:rPr lang="ru-RU" sz="800" dirty="0">
                <a:solidFill>
                  <a:prstClr val="white"/>
                </a:solidFill>
              </a:rPr>
              <a:t> , </a:t>
            </a:r>
            <a:r>
              <a:rPr lang="en-US" sz="800" dirty="0">
                <a:solidFill>
                  <a:prstClr val="white"/>
                </a:solidFill>
              </a:rPr>
              <a:t>Moscow</a:t>
            </a:r>
            <a:r>
              <a:rPr lang="ru-RU" sz="800" dirty="0">
                <a:solidFill>
                  <a:prstClr val="white"/>
                </a:solidFill>
              </a:rPr>
              <a:t>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ru-RU" sz="8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428625"/>
            <a:ext cx="66452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prstClr val="white"/>
                </a:solidFill>
                <a:latin typeface="Myriad Pro"/>
              </a:rPr>
              <a:t>Общественный запрос </a:t>
            </a:r>
            <a:endParaRPr lang="en-US" sz="24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327150"/>
            <a:ext cx="879475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u="sng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Должны ли общественные, некоммерческие организации наряду с государственными учреждениями участвовать в решении социальных задач в сфере образования, здравоохранения, культуры и т.д.? </a:t>
            </a:r>
            <a:r>
              <a:rPr lang="ru-RU" sz="1600" b="1" u="sng" dirty="0">
                <a:solidFill>
                  <a:schemeClr val="tx2">
                    <a:lumMod val="50000"/>
                  </a:schemeClr>
                </a:solidFill>
              </a:rPr>
              <a:t>(в % от опрошенных</a:t>
            </a:r>
            <a:r>
              <a:rPr lang="ru-RU" sz="1600" b="1" u="sng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endParaRPr lang="ru-RU" sz="1600" b="1" u="sng" dirty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ru-RU" sz="1600" b="1" u="sng" dirty="0" smtClean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ru-RU" sz="1600" b="1" u="sng" dirty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ru-RU" sz="1600" b="1" u="sng" dirty="0" smtClean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ru-RU" sz="1600" b="1" u="sng" dirty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ru-RU" sz="1600" b="1" u="sng" dirty="0" smtClean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ru-RU" sz="1600" b="1" u="sng" dirty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ru-RU" sz="1600" b="1" u="sng" dirty="0" smtClean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ru-RU" sz="1600" b="1" u="sng" dirty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ru-RU" sz="1600" b="1" u="sng" dirty="0" smtClean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ru-RU" sz="1600" b="1" u="sng" dirty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285750" indent="-285750">
              <a:buFont typeface="Arial"/>
              <a:buChar char="•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82% опрошенных руководителей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НКО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считают, что они находятся гораздо ближе к потребностям населения, нежели органы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власти;</a:t>
            </a:r>
          </a:p>
          <a:p>
            <a:pPr marL="285750" indent="-285750">
              <a:buFont typeface="Arial"/>
              <a:buChar char="•"/>
            </a:pPr>
            <a:endParaRPr lang="ru-RU" sz="1600" dirty="0" smtClean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ru-RU" sz="1600" b="1" u="sng" dirty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ru-RU" sz="1600" b="1" u="sng" dirty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Объект 1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995769"/>
              </p:ext>
            </p:extLst>
          </p:nvPr>
        </p:nvGraphicFramePr>
        <p:xfrm>
          <a:off x="554186" y="2255839"/>
          <a:ext cx="6746728" cy="2552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1141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prstClr val="white"/>
                </a:solidFill>
              </a:rPr>
              <a:t>Higher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School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of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Economics</a:t>
            </a:r>
            <a:r>
              <a:rPr lang="ru-RU" sz="800" dirty="0">
                <a:solidFill>
                  <a:prstClr val="white"/>
                </a:solidFill>
              </a:rPr>
              <a:t> , </a:t>
            </a:r>
            <a:r>
              <a:rPr lang="en-US" sz="800" dirty="0">
                <a:solidFill>
                  <a:prstClr val="white"/>
                </a:solidFill>
              </a:rPr>
              <a:t>Moscow</a:t>
            </a:r>
            <a:r>
              <a:rPr lang="ru-RU" sz="800" dirty="0">
                <a:solidFill>
                  <a:prstClr val="white"/>
                </a:solidFill>
              </a:rPr>
              <a:t>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ru-RU" sz="8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428625"/>
            <a:ext cx="66452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prstClr val="white"/>
                </a:solidFill>
                <a:latin typeface="Myriad Pro"/>
              </a:rPr>
              <a:t>Общественный запрос </a:t>
            </a:r>
            <a:endParaRPr lang="en-US" sz="24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327150"/>
            <a:ext cx="8794750" cy="575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u="sng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Как в целом сегодня оцениваете вклад общественных, некоммерческих организаций в решение социальных задач в нашей стране?» (в % к числу опрошенных </a:t>
            </a:r>
            <a:r>
              <a:rPr lang="ru-RU" sz="1600" b="1" u="sng" dirty="0" smtClean="0">
                <a:solidFill>
                  <a:srgbClr val="1F497D">
                    <a:lumMod val="50000"/>
                  </a:srgbClr>
                </a:solidFill>
                <a:latin typeface="Calibri"/>
              </a:rPr>
              <a:t>лидеров)</a:t>
            </a:r>
            <a:endParaRPr lang="ru-RU" sz="1600" b="1" u="sng" dirty="0">
              <a:solidFill>
                <a:srgbClr val="1F497D">
                  <a:lumMod val="50000"/>
                </a:srgbClr>
              </a:solidFill>
              <a:latin typeface="Calibri"/>
            </a:endParaRPr>
          </a:p>
          <a:p>
            <a:endParaRPr lang="ru-RU" sz="1600" b="1" u="sng" dirty="0" smtClean="0">
              <a:solidFill>
                <a:srgbClr val="1F497D">
                  <a:lumMod val="50000"/>
                </a:srgbClr>
              </a:solidFill>
              <a:latin typeface="Calibri"/>
            </a:endParaRPr>
          </a:p>
          <a:p>
            <a:endParaRPr lang="ru-RU" sz="1600" b="1" u="sng" dirty="0">
              <a:solidFill>
                <a:srgbClr val="1F497D">
                  <a:lumMod val="50000"/>
                </a:srgbClr>
              </a:solidFill>
              <a:latin typeface="Calibri"/>
            </a:endParaRPr>
          </a:p>
          <a:p>
            <a:endParaRPr lang="ru-RU" sz="1600" b="1" u="sng" dirty="0" smtClean="0">
              <a:solidFill>
                <a:srgbClr val="1F497D">
                  <a:lumMod val="50000"/>
                </a:srgbClr>
              </a:solidFill>
              <a:latin typeface="Calibri"/>
            </a:endParaRPr>
          </a:p>
          <a:p>
            <a:endParaRPr lang="ru-RU" sz="1600" b="1" u="sng" dirty="0">
              <a:solidFill>
                <a:srgbClr val="1F497D">
                  <a:lumMod val="50000"/>
                </a:srgbClr>
              </a:solidFill>
              <a:latin typeface="Calibri"/>
            </a:endParaRPr>
          </a:p>
          <a:p>
            <a:endParaRPr lang="ru-RU" sz="1600" b="1" u="sng" dirty="0" smtClean="0">
              <a:solidFill>
                <a:srgbClr val="1F497D">
                  <a:lumMod val="50000"/>
                </a:srgbClr>
              </a:solidFill>
              <a:latin typeface="Calibri"/>
            </a:endParaRPr>
          </a:p>
          <a:p>
            <a:endParaRPr lang="ru-RU" sz="1600" b="1" u="sng" dirty="0">
              <a:solidFill>
                <a:srgbClr val="1F497D">
                  <a:lumMod val="50000"/>
                </a:srgbClr>
              </a:solidFill>
              <a:latin typeface="Calibri"/>
            </a:endParaRPr>
          </a:p>
          <a:p>
            <a:endParaRPr lang="ru-RU" sz="1600" b="1" u="sng" dirty="0" smtClean="0">
              <a:solidFill>
                <a:srgbClr val="1F497D">
                  <a:lumMod val="50000"/>
                </a:srgbClr>
              </a:solidFill>
              <a:latin typeface="Calibri"/>
            </a:endParaRPr>
          </a:p>
          <a:p>
            <a:endParaRPr lang="ru-RU" sz="1600" b="1" u="sng" dirty="0">
              <a:solidFill>
                <a:srgbClr val="1F497D">
                  <a:lumMod val="50000"/>
                </a:srgbClr>
              </a:solidFill>
              <a:latin typeface="Calibri"/>
            </a:endParaRPr>
          </a:p>
          <a:p>
            <a:endParaRPr lang="ru-RU" sz="1600" b="1" u="sng" dirty="0" smtClean="0">
              <a:solidFill>
                <a:srgbClr val="1F497D">
                  <a:lumMod val="50000"/>
                </a:srgbClr>
              </a:solidFill>
              <a:latin typeface="Calibri"/>
            </a:endParaRPr>
          </a:p>
          <a:p>
            <a:endParaRPr lang="ru-RU" sz="1600" b="1" u="sng" dirty="0">
              <a:solidFill>
                <a:srgbClr val="1F497D">
                  <a:lumMod val="50000"/>
                </a:srgbClr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endParaRPr lang="ru-RU" sz="1600" dirty="0" smtClean="0">
              <a:solidFill>
                <a:srgbClr val="1F497D">
                  <a:lumMod val="50000"/>
                </a:srgbClr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endParaRPr lang="ru-RU" sz="1600" dirty="0">
              <a:solidFill>
                <a:srgbClr val="1F497D">
                  <a:lumMod val="50000"/>
                </a:srgbClr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endParaRPr lang="ru-RU" sz="1600" dirty="0" smtClean="0">
              <a:solidFill>
                <a:srgbClr val="1F497D">
                  <a:lumMod val="50000"/>
                </a:srgbClr>
              </a:solidFill>
              <a:latin typeface="Calibri"/>
            </a:endParaRPr>
          </a:p>
          <a:p>
            <a:endParaRPr lang="ru-RU" sz="1600" dirty="0" smtClean="0">
              <a:solidFill>
                <a:srgbClr val="1F497D">
                  <a:lumMod val="50000"/>
                </a:srgbClr>
              </a:solidFill>
              <a:latin typeface="Calibri"/>
            </a:endParaRPr>
          </a:p>
          <a:p>
            <a:endParaRPr lang="ru-RU" sz="1600" dirty="0" smtClean="0">
              <a:solidFill>
                <a:srgbClr val="1F497D">
                  <a:lumMod val="50000"/>
                </a:srgbClr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ru-RU" sz="1600" dirty="0">
                <a:solidFill>
                  <a:srgbClr val="002060"/>
                </a:solidFill>
                <a:latin typeface="+mn-lt"/>
                <a:cs typeface="Arial" pitchFamily="34" charset="0"/>
              </a:rPr>
              <a:t>33% лидеров – плохо оценивают вклад НКО. Среди населения таких – 15%. </a:t>
            </a:r>
          </a:p>
          <a:p>
            <a:pPr marL="285750" indent="-285750">
              <a:buFont typeface="Arial"/>
              <a:buChar char="•"/>
            </a:pPr>
            <a:r>
              <a:rPr lang="ru-RU" sz="1600" dirty="0">
                <a:solidFill>
                  <a:srgbClr val="002060"/>
                </a:solidFill>
                <a:latin typeface="+mn-lt"/>
                <a:cs typeface="Arial" pitchFamily="34" charset="0"/>
              </a:rPr>
              <a:t>45% лидеров – дают удовлетворительные оценки (43% населения). </a:t>
            </a:r>
          </a:p>
          <a:p>
            <a:pPr marL="285750" indent="-285750">
              <a:buFont typeface="Arial"/>
              <a:buChar char="•"/>
            </a:pPr>
            <a:r>
              <a:rPr lang="ru-RU" sz="1600" dirty="0">
                <a:solidFill>
                  <a:srgbClr val="002060"/>
                </a:solidFill>
                <a:latin typeface="+mn-lt"/>
                <a:cs typeface="Arial" pitchFamily="34" charset="0"/>
              </a:rPr>
              <a:t>3% и6% - хорошо. </a:t>
            </a:r>
          </a:p>
          <a:p>
            <a:pPr marL="285750" indent="-285750">
              <a:buFont typeface="Arial"/>
              <a:buChar char="•"/>
            </a:pPr>
            <a:endParaRPr lang="ru-RU" sz="1600" dirty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endParaRPr lang="ru-RU" sz="1600" b="1" u="sng" dirty="0">
              <a:solidFill>
                <a:srgbClr val="1F497D">
                  <a:lumMod val="50000"/>
                </a:srgbClr>
              </a:solidFill>
              <a:latin typeface="Calibri"/>
            </a:endParaRPr>
          </a:p>
          <a:p>
            <a:endParaRPr lang="ru-RU" sz="1600" b="1" u="sng" dirty="0">
              <a:solidFill>
                <a:srgbClr val="1F497D">
                  <a:lumMod val="50000"/>
                </a:srgbClr>
              </a:solidFill>
              <a:latin typeface="Calibri"/>
            </a:endParaRP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901776"/>
              </p:ext>
            </p:extLst>
          </p:nvPr>
        </p:nvGraphicFramePr>
        <p:xfrm>
          <a:off x="549275" y="1960140"/>
          <a:ext cx="8138659" cy="3120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30868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3922</TotalTime>
  <Words>896</Words>
  <Application>Microsoft Macintosh PowerPoint</Application>
  <PresentationFormat>Экран (4:3)</PresentationFormat>
  <Paragraphs>228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Office Theme</vt:lpstr>
      <vt:lpstr>1_Office Theme</vt:lpstr>
      <vt:lpstr>2_Office Theme</vt:lpstr>
      <vt:lpstr>Гражданское общество как среда производства и распространения социальных инноваций в России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Характерные черты институциональной среды и устойчивости организаций третьего сектора Санкт-Петербурга </vt:lpstr>
      <vt:lpstr>Презентация PowerPoint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Irina Krasnopolskaya</cp:lastModifiedBy>
  <cp:revision>97</cp:revision>
  <cp:lastPrinted>2014-12-03T06:00:30Z</cp:lastPrinted>
  <dcterms:created xsi:type="dcterms:W3CDTF">2010-09-30T07:07:58Z</dcterms:created>
  <dcterms:modified xsi:type="dcterms:W3CDTF">2015-04-07T20:06:10Z</dcterms:modified>
</cp:coreProperties>
</file>