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устойчивых</a:t>
            </a:r>
            <a:r>
              <a:rPr lang="en-US" dirty="0" smtClean="0"/>
              <a:t> </a:t>
            </a:r>
            <a:r>
              <a:rPr lang="ru-RU" dirty="0" smtClean="0"/>
              <a:t>социальных и культурных волонтёрских организаций в России: основные факторы влияния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Ульданов</a:t>
            </a:r>
            <a:r>
              <a:rPr lang="ru-RU" dirty="0" smtClean="0"/>
              <a:t> А.А</a:t>
            </a:r>
          </a:p>
          <a:p>
            <a:r>
              <a:rPr lang="ru-RU" dirty="0" smtClean="0"/>
              <a:t>Аспирант </a:t>
            </a:r>
            <a:r>
              <a:rPr lang="ru-RU" dirty="0" smtClean="0"/>
              <a:t>кафедр</a:t>
            </a:r>
            <a:r>
              <a:rPr lang="ru-RU" dirty="0"/>
              <a:t>ы</a:t>
            </a:r>
            <a:r>
              <a:rPr lang="ru-RU" dirty="0" smtClean="0"/>
              <a:t> публичной политики </a:t>
            </a:r>
            <a:r>
              <a:rPr lang="ru-RU" dirty="0" smtClean="0"/>
              <a:t>НИУ ВШЭ</a:t>
            </a:r>
          </a:p>
          <a:p>
            <a:r>
              <a:rPr lang="en-US" dirty="0" smtClean="0"/>
              <a:t>Art.uldanov@gmail.com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 устойчивости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Внимание к организационной культуре</a:t>
            </a:r>
          </a:p>
          <a:p>
            <a:r>
              <a:rPr lang="ru-RU" dirty="0" smtClean="0"/>
              <a:t>Количество и качество неформальных связей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ru-RU" dirty="0" smtClean="0"/>
              <a:t>Гибридизация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Автономность</a:t>
            </a:r>
          </a:p>
          <a:p>
            <a:r>
              <a:rPr lang="ru-RU" dirty="0" err="1" smtClean="0"/>
              <a:t>Межорганизационное</a:t>
            </a:r>
            <a:r>
              <a:rPr lang="ru-RU" dirty="0" smtClean="0"/>
              <a:t> сотрудничество</a:t>
            </a:r>
          </a:p>
          <a:p>
            <a:r>
              <a:rPr lang="ru-RU" dirty="0" smtClean="0"/>
              <a:t>Лидеры и компетенции</a:t>
            </a:r>
          </a:p>
          <a:p>
            <a:r>
              <a:rPr lang="ru-RU" dirty="0" smtClean="0"/>
              <a:t>Способность привлекать новых волонтёров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Характерные черты волонтёрской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деятельность основана на неоплачиваемом, сознательном и добровольном участии граждан</a:t>
            </a:r>
          </a:p>
          <a:p>
            <a:r>
              <a:rPr lang="ru-RU" dirty="0" smtClean="0"/>
              <a:t>занимается решением актуальных проблем, которые не решаются государственными институтами или требуют общественного участия</a:t>
            </a:r>
          </a:p>
          <a:p>
            <a:r>
              <a:rPr lang="ru-RU" dirty="0" smtClean="0"/>
              <a:t>автономна от государства </a:t>
            </a:r>
          </a:p>
          <a:p>
            <a:r>
              <a:rPr lang="ru-RU" dirty="0" smtClean="0"/>
              <a:t>самоуправление</a:t>
            </a:r>
          </a:p>
          <a:p>
            <a:r>
              <a:rPr lang="ru-RU" dirty="0" smtClean="0"/>
              <a:t>свободное членство</a:t>
            </a:r>
          </a:p>
          <a:p>
            <a:r>
              <a:rPr lang="ru-RU" dirty="0" smtClean="0"/>
              <a:t>некоммерческая </a:t>
            </a:r>
            <a:r>
              <a:rPr lang="ru-RU" dirty="0" smtClean="0"/>
              <a:t>ориентация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мы подразумеваем под «устойчивостью» организации?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Способность организаций сохранять свою структуру, поддерживать вовлечённость граждан в процесс и ресурсную обеспеченность, при этом, не теряя своей изначальной добровольческой сути. При этом, характерная особенность устойчивой организации это наличие ядра активистов и/или лидера, которые имеют мотивацию для реализации проектов и получили первоначальный опыт организации волонтёрской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Внешние факторы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Уровень благосостояния граждан</a:t>
            </a:r>
          </a:p>
          <a:p>
            <a:r>
              <a:rPr lang="ru-RU" dirty="0" smtClean="0"/>
              <a:t>Степень контроля со стороны государства</a:t>
            </a:r>
          </a:p>
          <a:p>
            <a:r>
              <a:rPr lang="ru-RU" dirty="0" smtClean="0"/>
              <a:t>Политическая культура</a:t>
            </a:r>
          </a:p>
          <a:p>
            <a:r>
              <a:rPr lang="ru-RU" dirty="0" smtClean="0"/>
              <a:t>Опыт и традиции </a:t>
            </a:r>
            <a:r>
              <a:rPr lang="ru-RU" dirty="0" err="1" smtClean="0"/>
              <a:t>волонтёрства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Чем полезна устойчивость?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Создание благоприятной среды для гражданских инициатив</a:t>
            </a:r>
          </a:p>
          <a:p>
            <a:r>
              <a:rPr lang="ru-RU" sz="2400" dirty="0" smtClean="0"/>
              <a:t>Закрепление и развитие практик социальной помощи</a:t>
            </a:r>
          </a:p>
          <a:p>
            <a:r>
              <a:rPr lang="ru-RU" sz="2400" dirty="0" smtClean="0"/>
              <a:t>Планомерное решение существующих проблем </a:t>
            </a:r>
            <a:endParaRPr lang="ru-RU" sz="2400" dirty="0"/>
          </a:p>
        </p:txBody>
      </p:sp>
      <p:pic>
        <p:nvPicPr>
          <p:cNvPr id="4" name="Рисунок 3" descr="5cda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077072"/>
            <a:ext cx="5725294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229600" cy="170993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Организации</a:t>
            </a: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en-US" sz="2400" dirty="0" smtClean="0"/>
              <a:t>(</a:t>
            </a:r>
            <a:r>
              <a:rPr lang="ru-RU" sz="2400" dirty="0" smtClean="0"/>
              <a:t>работающие 2 или более года)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3100" dirty="0" smtClean="0"/>
              <a:t>Псков              Москва         Краснодар</a:t>
            </a:r>
            <a:endParaRPr lang="ru-RU" sz="3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77072"/>
            <a:ext cx="252028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ru-RU" dirty="0" smtClean="0"/>
              <a:t>-</a:t>
            </a:r>
            <a:r>
              <a:rPr lang="ru-RU" dirty="0" smtClean="0"/>
              <a:t>Псковская старина</a:t>
            </a:r>
          </a:p>
          <a:p>
            <a:pPr algn="ctr"/>
            <a:r>
              <a:rPr lang="ru-RU" dirty="0" smtClean="0"/>
              <a:t>-Центр лечебной педагогики</a:t>
            </a:r>
          </a:p>
          <a:p>
            <a:pPr algn="ctr"/>
            <a:r>
              <a:rPr lang="ru-RU" dirty="0" smtClean="0"/>
              <a:t>- Книги людям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4077072"/>
            <a:ext cx="25922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Седьмой лепесток</a:t>
            </a:r>
          </a:p>
          <a:p>
            <a:pPr algn="ctr"/>
            <a:r>
              <a:rPr lang="ru-RU" dirty="0" smtClean="0"/>
              <a:t>-Гараж</a:t>
            </a:r>
          </a:p>
          <a:p>
            <a:pPr algn="ctr"/>
            <a:r>
              <a:rPr lang="ru-RU" dirty="0" smtClean="0"/>
              <a:t>-Наш дом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4077072"/>
            <a:ext cx="28803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/>
              <a:t>Вторая мама</a:t>
            </a:r>
          </a:p>
          <a:p>
            <a:pPr algn="ctr">
              <a:buFontTx/>
              <a:buChar char="-"/>
            </a:pPr>
            <a:r>
              <a:rPr lang="ru-RU" dirty="0" smtClean="0"/>
              <a:t> Синяя птица</a:t>
            </a:r>
          </a:p>
          <a:p>
            <a:pPr algn="ctr">
              <a:buFontTx/>
              <a:buChar char="-"/>
            </a:pPr>
            <a:r>
              <a:rPr lang="ru-RU" dirty="0" err="1" smtClean="0"/>
              <a:t>Понтос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187624" y="2780928"/>
            <a:ext cx="2880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995936" y="2708920"/>
            <a:ext cx="2880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88224" y="2780928"/>
            <a:ext cx="2880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Сбор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Информация из открытых источников о деятельности волонтёрских организаций</a:t>
            </a:r>
          </a:p>
          <a:p>
            <a:r>
              <a:rPr lang="ru-RU" dirty="0" err="1" smtClean="0"/>
              <a:t>Полуструктурированные</a:t>
            </a:r>
            <a:r>
              <a:rPr lang="ru-RU" dirty="0" smtClean="0"/>
              <a:t> интервью с представителями организаций. Три основных блока:</a:t>
            </a:r>
          </a:p>
          <a:p>
            <a:pPr>
              <a:buFontTx/>
              <a:buChar char="-"/>
            </a:pPr>
            <a:r>
              <a:rPr lang="ru-RU" dirty="0" smtClean="0"/>
              <a:t>Расскажите о вашей организации.</a:t>
            </a:r>
          </a:p>
          <a:p>
            <a:pPr>
              <a:buNone/>
            </a:pPr>
            <a:r>
              <a:rPr lang="ru-RU" dirty="0" smtClean="0"/>
              <a:t>Деятельность, структура, особенности</a:t>
            </a:r>
          </a:p>
          <a:p>
            <a:pPr>
              <a:buFontTx/>
              <a:buChar char="-"/>
            </a:pPr>
            <a:r>
              <a:rPr lang="ru-RU" dirty="0" smtClean="0"/>
              <a:t>Каких результатов удалось добиться, что вы</a:t>
            </a:r>
          </a:p>
          <a:p>
            <a:pPr>
              <a:buNone/>
            </a:pPr>
            <a:r>
              <a:rPr lang="ru-RU" dirty="0" smtClean="0"/>
              <a:t>считаете достижениями вашей организации?</a:t>
            </a:r>
          </a:p>
          <a:p>
            <a:pPr>
              <a:buFontTx/>
              <a:buChar char="-"/>
            </a:pPr>
            <a:r>
              <a:rPr lang="ru-RU" dirty="0" smtClean="0"/>
              <a:t>Что бы вы могли назвать причинами того,</a:t>
            </a:r>
          </a:p>
          <a:p>
            <a:pPr>
              <a:buNone/>
            </a:pPr>
            <a:r>
              <a:rPr lang="ru-RU" dirty="0" smtClean="0"/>
              <a:t>что ваша организация продолжает свою</a:t>
            </a:r>
          </a:p>
          <a:p>
            <a:pPr>
              <a:buNone/>
            </a:pPr>
            <a:r>
              <a:rPr lang="ru-RU" dirty="0" smtClean="0"/>
              <a:t>деятельность (устойчива)?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сами волонтёры считают причиной устойчивости своей организации?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Востребованность</a:t>
            </a:r>
            <a:endParaRPr lang="ru-RU" dirty="0" smtClean="0"/>
          </a:p>
          <a:p>
            <a:r>
              <a:rPr lang="ru-RU" dirty="0" smtClean="0"/>
              <a:t>Способность действовать быстрее и эффективнее, чем государственные органы</a:t>
            </a:r>
          </a:p>
          <a:p>
            <a:r>
              <a:rPr lang="ru-RU" dirty="0" smtClean="0"/>
              <a:t>Наработанный опыт</a:t>
            </a:r>
          </a:p>
          <a:p>
            <a:r>
              <a:rPr lang="ru-RU" dirty="0" smtClean="0"/>
              <a:t>Источники финансирования, независимые от политической ситуации в регионе</a:t>
            </a:r>
          </a:p>
          <a:p>
            <a:r>
              <a:rPr lang="ru-RU" dirty="0" smtClean="0"/>
              <a:t>Гибкость и </a:t>
            </a:r>
            <a:r>
              <a:rPr lang="ru-RU" dirty="0" err="1" smtClean="0"/>
              <a:t>адаптируемость</a:t>
            </a:r>
            <a:r>
              <a:rPr lang="ru-RU" dirty="0" smtClean="0"/>
              <a:t> под меняющиеся реалии</a:t>
            </a:r>
          </a:p>
          <a:p>
            <a:r>
              <a:rPr lang="ru-RU" dirty="0" smtClean="0"/>
              <a:t>Настойчивость и упорство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Интерпретация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всего полученного набора данных и ответов классифицированы общие для всех организаций черты, воспринимающиеся как причины устойчивости</a:t>
            </a:r>
          </a:p>
          <a:p>
            <a:r>
              <a:rPr lang="ru-RU" dirty="0" smtClean="0"/>
              <a:t>На основе данных об истории и деятельности организаций  сформированы факторы, которые можно считать для них общими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340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Формирование устойчивых социальных и культурных волонтёрских организаций в России: основные факторы влияния</vt:lpstr>
      <vt:lpstr>Характерные черты волонтёрской организации</vt:lpstr>
      <vt:lpstr>Что мы подразумеваем под «устойчивостью» организации?</vt:lpstr>
      <vt:lpstr>Внешние факторы</vt:lpstr>
      <vt:lpstr>Чем полезна устойчивость?</vt:lpstr>
      <vt:lpstr>                Организации                    (работающие 2 или более года)   Псков              Москва         Краснодар</vt:lpstr>
      <vt:lpstr>Сбор данных</vt:lpstr>
      <vt:lpstr>Что сами волонтёры считают причиной устойчивости своей организации?</vt:lpstr>
      <vt:lpstr>Интерпретация результатов</vt:lpstr>
      <vt:lpstr>Факторы устойчивости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устойчивых социальных и культурных волонтёрских организаций в России: основные факторы влияния</dc:title>
  <dc:creator>Art</dc:creator>
  <cp:lastModifiedBy>user</cp:lastModifiedBy>
  <cp:revision>16</cp:revision>
  <dcterms:created xsi:type="dcterms:W3CDTF">2015-04-04T19:31:34Z</dcterms:created>
  <dcterms:modified xsi:type="dcterms:W3CDTF">2015-04-08T14:47:26Z</dcterms:modified>
</cp:coreProperties>
</file>