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71" r:id="rId5"/>
    <p:sldId id="267" r:id="rId6"/>
    <p:sldId id="268" r:id="rId7"/>
    <p:sldId id="275" r:id="rId8"/>
    <p:sldId id="269" r:id="rId9"/>
    <p:sldId id="270" r:id="rId10"/>
    <p:sldId id="272" r:id="rId11"/>
    <p:sldId id="273" r:id="rId12"/>
    <p:sldId id="260" r:id="rId13"/>
    <p:sldId id="258" r:id="rId14"/>
    <p:sldId id="259" r:id="rId15"/>
    <p:sldId id="261" r:id="rId16"/>
    <p:sldId id="263" r:id="rId17"/>
    <p:sldId id="262" r:id="rId18"/>
    <p:sldId id="264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4F81BD"/>
    <a:srgbClr val="FFC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62" autoAdjust="0"/>
  </p:normalViewPr>
  <p:slideViewPr>
    <p:cSldViewPr>
      <p:cViewPr varScale="1">
        <p:scale>
          <a:sx n="49" d="100"/>
          <a:sy n="4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T\NGO\&#1076;&#1088;&#1072;&#1092;&#1090;&#1099;\Co-production2\&#1087;&#1086;&#1087;&#1077;&#1095;&#1080;&#1090;&#1077;&#1083;&#1100;&#1089;&#1082;&#1080;&#1077;%20&#1089;&#1086;&#1074;&#1077;&#1090;&#1099;4\&#1096;&#1082;&#1086;&#1083;&#1100;&#1085;&#1099;&#1077;%20&#1085;&#1082;&#1086;%20&#1089;&#1074;&#1086;&#1076;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статистика!$B$86:$B$163</c:f>
              <c:strCache>
                <c:ptCount val="78"/>
                <c:pt idx="0">
                  <c:v>Пенза</c:v>
                </c:pt>
                <c:pt idx="1">
                  <c:v>Улан-Удэ</c:v>
                </c:pt>
                <c:pt idx="2">
                  <c:v>Киров</c:v>
                </c:pt>
                <c:pt idx="3">
                  <c:v>Омск</c:v>
                </c:pt>
                <c:pt idx="4">
                  <c:v>Новосибирск</c:v>
                </c:pt>
                <c:pt idx="5">
                  <c:v>Оренбург</c:v>
                </c:pt>
                <c:pt idx="6">
                  <c:v>Саратов</c:v>
                </c:pt>
                <c:pt idx="7">
                  <c:v>Нижний Новгород</c:v>
                </c:pt>
                <c:pt idx="8">
                  <c:v>Ижевск</c:v>
                </c:pt>
                <c:pt idx="9">
                  <c:v>Якутск</c:v>
                </c:pt>
                <c:pt idx="10">
                  <c:v>Казань</c:v>
                </c:pt>
                <c:pt idx="11">
                  <c:v>Красноярск</c:v>
                </c:pt>
                <c:pt idx="12">
                  <c:v>Абакан</c:v>
                </c:pt>
                <c:pt idx="13">
                  <c:v>Ульяновск</c:v>
                </c:pt>
                <c:pt idx="14">
                  <c:v>Южно-Сахалинск</c:v>
                </c:pt>
                <c:pt idx="15">
                  <c:v>Курск</c:v>
                </c:pt>
                <c:pt idx="16">
                  <c:v>Пермь</c:v>
                </c:pt>
                <c:pt idx="17">
                  <c:v>Магадан</c:v>
                </c:pt>
                <c:pt idx="18">
                  <c:v>Тверь</c:v>
                </c:pt>
                <c:pt idx="19">
                  <c:v>Екатеринбург</c:v>
                </c:pt>
                <c:pt idx="20">
                  <c:v>Уфа</c:v>
                </c:pt>
                <c:pt idx="21">
                  <c:v>Липецк</c:v>
                </c:pt>
                <c:pt idx="22">
                  <c:v>Чита</c:v>
                </c:pt>
                <c:pt idx="23">
                  <c:v>Астрахань</c:v>
                </c:pt>
                <c:pt idx="24">
                  <c:v>Вологда</c:v>
                </c:pt>
                <c:pt idx="25">
                  <c:v>Барнаул</c:v>
                </c:pt>
                <c:pt idx="26">
                  <c:v>Владивосток</c:v>
                </c:pt>
                <c:pt idx="27">
                  <c:v>Кострома</c:v>
                </c:pt>
                <c:pt idx="28">
                  <c:v>Челябинск</c:v>
                </c:pt>
                <c:pt idx="29">
                  <c:v>Иркутск</c:v>
                </c:pt>
                <c:pt idx="30">
                  <c:v>Чебоксары</c:v>
                </c:pt>
                <c:pt idx="31">
                  <c:v>Кемерово</c:v>
                </c:pt>
                <c:pt idx="32">
                  <c:v>Москва</c:v>
                </c:pt>
                <c:pt idx="33">
                  <c:v>Краснодар</c:v>
                </c:pt>
                <c:pt idx="34">
                  <c:v>Ставрополь</c:v>
                </c:pt>
                <c:pt idx="35">
                  <c:v>Ростов-н/Д</c:v>
                </c:pt>
                <c:pt idx="36">
                  <c:v>Самара</c:v>
                </c:pt>
                <c:pt idx="37">
                  <c:v>СПб</c:v>
                </c:pt>
                <c:pt idx="38">
                  <c:v>Калуга</c:v>
                </c:pt>
                <c:pt idx="39">
                  <c:v>Калининград</c:v>
                </c:pt>
                <c:pt idx="40">
                  <c:v>Ярославль</c:v>
                </c:pt>
                <c:pt idx="41">
                  <c:v>Тюмень</c:v>
                </c:pt>
                <c:pt idx="42">
                  <c:v>Воронеж</c:v>
                </c:pt>
                <c:pt idx="43">
                  <c:v>Йошкар-Ола</c:v>
                </c:pt>
                <c:pt idx="44">
                  <c:v>Хабаровск</c:v>
                </c:pt>
                <c:pt idx="45">
                  <c:v>Петрозаводск</c:v>
                </c:pt>
                <c:pt idx="46">
                  <c:v>Белгород</c:v>
                </c:pt>
                <c:pt idx="47">
                  <c:v>Владикавказ</c:v>
                </c:pt>
                <c:pt idx="48">
                  <c:v>Иваново</c:v>
                </c:pt>
                <c:pt idx="49">
                  <c:v>Махачкала</c:v>
                </c:pt>
                <c:pt idx="50">
                  <c:v>Томск</c:v>
                </c:pt>
                <c:pt idx="51">
                  <c:v>Брянск</c:v>
                </c:pt>
                <c:pt idx="52">
                  <c:v>Волгоград</c:v>
                </c:pt>
                <c:pt idx="53">
                  <c:v>Саранск</c:v>
                </c:pt>
                <c:pt idx="54">
                  <c:v>Владимир</c:v>
                </c:pt>
                <c:pt idx="55">
                  <c:v>Орел</c:v>
                </c:pt>
                <c:pt idx="56">
                  <c:v>Рязань</c:v>
                </c:pt>
                <c:pt idx="57">
                  <c:v>Смоленск</c:v>
                </c:pt>
                <c:pt idx="58">
                  <c:v>Тамбов</c:v>
                </c:pt>
                <c:pt idx="59">
                  <c:v>Тула</c:v>
                </c:pt>
                <c:pt idx="60">
                  <c:v>Архангельск</c:v>
                </c:pt>
                <c:pt idx="61">
                  <c:v>Мурманск</c:v>
                </c:pt>
                <c:pt idx="62">
                  <c:v>Новгород</c:v>
                </c:pt>
                <c:pt idx="63">
                  <c:v>Псков</c:v>
                </c:pt>
                <c:pt idx="64">
                  <c:v>Сыктывкар</c:v>
                </c:pt>
                <c:pt idx="65">
                  <c:v>Майкоп</c:v>
                </c:pt>
                <c:pt idx="66">
                  <c:v>Элиста</c:v>
                </c:pt>
                <c:pt idx="67">
                  <c:v>Курган</c:v>
                </c:pt>
                <c:pt idx="68">
                  <c:v>Горно-Алтайск</c:v>
                </c:pt>
                <c:pt idx="69">
                  <c:v>Кызыл</c:v>
                </c:pt>
                <c:pt idx="70">
                  <c:v>Анадырь</c:v>
                </c:pt>
                <c:pt idx="71">
                  <c:v>Биробиджан</c:v>
                </c:pt>
                <c:pt idx="72">
                  <c:v>Благовещенск</c:v>
                </c:pt>
                <c:pt idx="73">
                  <c:v>Петропавловск-Камчатский</c:v>
                </c:pt>
                <c:pt idx="74">
                  <c:v>Грозный</c:v>
                </c:pt>
                <c:pt idx="75">
                  <c:v>Назрань</c:v>
                </c:pt>
                <c:pt idx="76">
                  <c:v>Нальчик</c:v>
                </c:pt>
                <c:pt idx="77">
                  <c:v>Черкесск</c:v>
                </c:pt>
              </c:strCache>
            </c:strRef>
          </c:cat>
          <c:val>
            <c:numRef>
              <c:f>статистика!$C$86:$C$163</c:f>
              <c:numCache>
                <c:formatCode>General</c:formatCode>
                <c:ptCount val="78"/>
                <c:pt idx="0" formatCode="0.0">
                  <c:v>76.190476190475877</c:v>
                </c:pt>
                <c:pt idx="1">
                  <c:v>59.615384615384514</c:v>
                </c:pt>
                <c:pt idx="2" formatCode="0.0">
                  <c:v>56.862745098039213</c:v>
                </c:pt>
                <c:pt idx="3">
                  <c:v>53.691275167785236</c:v>
                </c:pt>
                <c:pt idx="4">
                  <c:v>53.333333333333336</c:v>
                </c:pt>
                <c:pt idx="5" formatCode="0.0">
                  <c:v>46.666666666666494</c:v>
                </c:pt>
                <c:pt idx="6" formatCode="0.0">
                  <c:v>38.888888888888893</c:v>
                </c:pt>
                <c:pt idx="7" formatCode="0.0">
                  <c:v>33.793103448276021</c:v>
                </c:pt>
                <c:pt idx="8" formatCode="0.0">
                  <c:v>30</c:v>
                </c:pt>
                <c:pt idx="9">
                  <c:v>26.315789473684209</c:v>
                </c:pt>
                <c:pt idx="10" formatCode="0.0">
                  <c:v>25</c:v>
                </c:pt>
                <c:pt idx="11">
                  <c:v>24.778761061946902</c:v>
                </c:pt>
                <c:pt idx="12">
                  <c:v>23.809523809523721</c:v>
                </c:pt>
                <c:pt idx="13" formatCode="0.0">
                  <c:v>21.621621621621621</c:v>
                </c:pt>
                <c:pt idx="14">
                  <c:v>20.833333333333261</c:v>
                </c:pt>
                <c:pt idx="15">
                  <c:v>20</c:v>
                </c:pt>
                <c:pt idx="16" formatCode="0.0">
                  <c:v>19.298245614035089</c:v>
                </c:pt>
                <c:pt idx="17">
                  <c:v>18.75</c:v>
                </c:pt>
                <c:pt idx="18">
                  <c:v>15.686274509803924</c:v>
                </c:pt>
                <c:pt idx="19">
                  <c:v>15.337423312883436</c:v>
                </c:pt>
                <c:pt idx="20" formatCode="0.0">
                  <c:v>14.85148514851485</c:v>
                </c:pt>
                <c:pt idx="21">
                  <c:v>12.280701754385964</c:v>
                </c:pt>
                <c:pt idx="22">
                  <c:v>11.111111111111079</c:v>
                </c:pt>
                <c:pt idx="23">
                  <c:v>10.869565217391342</c:v>
                </c:pt>
                <c:pt idx="24">
                  <c:v>10.810810810810812</c:v>
                </c:pt>
                <c:pt idx="25">
                  <c:v>9.8765432098765658</c:v>
                </c:pt>
                <c:pt idx="26">
                  <c:v>9.2105263157894726</c:v>
                </c:pt>
                <c:pt idx="27">
                  <c:v>8.5714285714285712</c:v>
                </c:pt>
                <c:pt idx="28">
                  <c:v>8.5470085470085451</c:v>
                </c:pt>
                <c:pt idx="29">
                  <c:v>7.4626865671641776</c:v>
                </c:pt>
                <c:pt idx="30" formatCode="0.0">
                  <c:v>7.1428571428571415</c:v>
                </c:pt>
                <c:pt idx="31">
                  <c:v>6.666666666666667</c:v>
                </c:pt>
                <c:pt idx="32">
                  <c:v>6.6153846153846159</c:v>
                </c:pt>
                <c:pt idx="33">
                  <c:v>5.9523809523809446</c:v>
                </c:pt>
                <c:pt idx="34">
                  <c:v>5.1282051282051277</c:v>
                </c:pt>
                <c:pt idx="35">
                  <c:v>4.8543689320388363</c:v>
                </c:pt>
                <c:pt idx="36" formatCode="0.0">
                  <c:v>4.7297297297297334</c:v>
                </c:pt>
                <c:pt idx="37">
                  <c:v>4.6312178387650045</c:v>
                </c:pt>
                <c:pt idx="38">
                  <c:v>4.3478260869565215</c:v>
                </c:pt>
                <c:pt idx="39">
                  <c:v>4.2553191489361701</c:v>
                </c:pt>
                <c:pt idx="40">
                  <c:v>4.0540540540540455</c:v>
                </c:pt>
                <c:pt idx="41">
                  <c:v>4.0540540540540455</c:v>
                </c:pt>
                <c:pt idx="42">
                  <c:v>3.7037037037037042</c:v>
                </c:pt>
                <c:pt idx="43" formatCode="0.0">
                  <c:v>3.5714285714285707</c:v>
                </c:pt>
                <c:pt idx="44">
                  <c:v>2.8169014084507027</c:v>
                </c:pt>
                <c:pt idx="45">
                  <c:v>2.702702702702708</c:v>
                </c:pt>
                <c:pt idx="46">
                  <c:v>2.5</c:v>
                </c:pt>
                <c:pt idx="47">
                  <c:v>2.5</c:v>
                </c:pt>
                <c:pt idx="48">
                  <c:v>1.9230769230769251</c:v>
                </c:pt>
                <c:pt idx="49">
                  <c:v>1.7857142857142834</c:v>
                </c:pt>
                <c:pt idx="50">
                  <c:v>1.754385964912287</c:v>
                </c:pt>
                <c:pt idx="51">
                  <c:v>1.6393442622950818</c:v>
                </c:pt>
                <c:pt idx="52">
                  <c:v>1.550387596899228</c:v>
                </c:pt>
                <c:pt idx="53" formatCode="0.0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</c:numCache>
            </c:numRef>
          </c:val>
        </c:ser>
        <c:gapWidth val="54"/>
        <c:axId val="72852608"/>
        <c:axId val="72854144"/>
      </c:barChart>
      <c:catAx>
        <c:axId val="72852608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>
                <a:latin typeface="+mn-lt"/>
                <a:cs typeface="Times New Roman" pitchFamily="18" charset="0"/>
              </a:defRPr>
            </a:pPr>
            <a:endParaRPr lang="ru-RU"/>
          </a:p>
        </c:txPr>
        <c:crossAx val="72854144"/>
        <c:crosses val="autoZero"/>
        <c:auto val="1"/>
        <c:lblAlgn val="ctr"/>
        <c:lblOffset val="100"/>
        <c:tickLblSkip val="1"/>
      </c:catAx>
      <c:valAx>
        <c:axId val="72854144"/>
        <c:scaling>
          <c:orientation val="minMax"/>
          <c:max val="80"/>
        </c:scaling>
        <c:axPos val="l"/>
        <c:majorGridlines/>
        <c:numFmt formatCode="0.0" sourceLinked="1"/>
        <c:tickLblPos val="nextTo"/>
        <c:crossAx val="72852608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FF5F4-506F-4A41-8C26-8FC7AAF199CE}" type="doc">
      <dgm:prSet loTypeId="urn:microsoft.com/office/officeart/2005/8/layout/hierarchy1" loCatId="hierarchy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458F1697-77DD-4E26-BA1A-2FA3C15E38CD}">
      <dgm:prSet phldrT="[Текст]" custT="1"/>
      <dgm:spPr/>
      <dgm:t>
        <a:bodyPr/>
        <a:lstStyle/>
        <a:p>
          <a:r>
            <a:rPr lang="ru-RU" sz="2400" b="1" dirty="0" err="1" smtClean="0"/>
            <a:t>Сопроизводство</a:t>
          </a:r>
          <a:endParaRPr lang="ru-RU" sz="2400" b="1" dirty="0"/>
        </a:p>
      </dgm:t>
    </dgm:pt>
    <dgm:pt modelId="{EEFF2FC6-B957-4062-8292-FF130E85BCE6}" type="parTrans" cxnId="{B686B59C-A548-490C-AB1C-DAEFC3812DE7}">
      <dgm:prSet/>
      <dgm:spPr/>
      <dgm:t>
        <a:bodyPr/>
        <a:lstStyle/>
        <a:p>
          <a:endParaRPr lang="ru-RU" sz="2400" b="1"/>
        </a:p>
      </dgm:t>
    </dgm:pt>
    <dgm:pt modelId="{078802D8-E61A-484C-B078-80FFAF21B0C6}" type="sibTrans" cxnId="{B686B59C-A548-490C-AB1C-DAEFC3812DE7}">
      <dgm:prSet/>
      <dgm:spPr/>
      <dgm:t>
        <a:bodyPr/>
        <a:lstStyle/>
        <a:p>
          <a:endParaRPr lang="ru-RU" sz="2400" b="1"/>
        </a:p>
      </dgm:t>
    </dgm:pt>
    <dgm:pt modelId="{1020F462-8A96-4EE6-A0D2-185BBA20B539}">
      <dgm:prSet phldrT="[Текст]" custT="1"/>
      <dgm:spPr/>
      <dgm:t>
        <a:bodyPr/>
        <a:lstStyle/>
        <a:p>
          <a:r>
            <a:rPr lang="ru-RU" sz="2400" b="1" dirty="0" smtClean="0"/>
            <a:t>Коллективное</a:t>
          </a:r>
          <a:endParaRPr lang="ru-RU" sz="2400" b="1" dirty="0"/>
        </a:p>
      </dgm:t>
    </dgm:pt>
    <dgm:pt modelId="{A40DD2C7-A8D5-4344-A487-7F7C88A3BA6B}" type="parTrans" cxnId="{9FD39BEF-43A5-44FA-946E-DA95B549D6BE}">
      <dgm:prSet/>
      <dgm:spPr/>
      <dgm:t>
        <a:bodyPr/>
        <a:lstStyle/>
        <a:p>
          <a:endParaRPr lang="ru-RU" sz="2400" b="1"/>
        </a:p>
      </dgm:t>
    </dgm:pt>
    <dgm:pt modelId="{1A021C70-4BF1-46FD-84CD-3F7FEEE115C0}" type="sibTrans" cxnId="{9FD39BEF-43A5-44FA-946E-DA95B549D6BE}">
      <dgm:prSet/>
      <dgm:spPr/>
      <dgm:t>
        <a:bodyPr/>
        <a:lstStyle/>
        <a:p>
          <a:endParaRPr lang="ru-RU" sz="2400" b="1"/>
        </a:p>
      </dgm:t>
    </dgm:pt>
    <dgm:pt modelId="{C8789F40-1AC6-48C6-A482-C340E9684FDC}">
      <dgm:prSet phldrT="[Текст]" custT="1"/>
      <dgm:spPr/>
      <dgm:t>
        <a:bodyPr/>
        <a:lstStyle/>
        <a:p>
          <a:r>
            <a:rPr lang="ru-RU" sz="2400" b="1" dirty="0" smtClean="0"/>
            <a:t>Неформальные группы</a:t>
          </a:r>
          <a:endParaRPr lang="ru-RU" sz="2400" b="1" dirty="0"/>
        </a:p>
      </dgm:t>
    </dgm:pt>
    <dgm:pt modelId="{69ED84CB-581C-4266-A57B-570000063069}" type="parTrans" cxnId="{53C9DC1E-A614-497C-A8BB-AF4FAFD5BB5D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 sz="2400" b="1"/>
        </a:p>
      </dgm:t>
    </dgm:pt>
    <dgm:pt modelId="{E1A59E52-F01E-469C-9E4A-05E8E067299C}" type="sibTrans" cxnId="{53C9DC1E-A614-497C-A8BB-AF4FAFD5BB5D}">
      <dgm:prSet/>
      <dgm:spPr/>
      <dgm:t>
        <a:bodyPr/>
        <a:lstStyle/>
        <a:p>
          <a:endParaRPr lang="ru-RU" sz="2400" b="1"/>
        </a:p>
      </dgm:t>
    </dgm:pt>
    <dgm:pt modelId="{E5E270C5-54E7-474D-B86A-F75621CEAA43}">
      <dgm:prSet phldrT="[Текст]" custT="1"/>
      <dgm:spPr/>
      <dgm:t>
        <a:bodyPr/>
        <a:lstStyle/>
        <a:p>
          <a:r>
            <a:rPr lang="ru-RU" sz="2400" b="1" dirty="0" smtClean="0"/>
            <a:t>Некоммерческие организации</a:t>
          </a:r>
          <a:endParaRPr lang="ru-RU" sz="2400" b="1" dirty="0"/>
        </a:p>
      </dgm:t>
    </dgm:pt>
    <dgm:pt modelId="{821D7BC1-6619-43CC-96CF-6FEAB10958E9}" type="parTrans" cxnId="{DEF48863-F137-4D48-BF4B-1FDA4A2D13D7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 sz="2400" b="1"/>
        </a:p>
      </dgm:t>
    </dgm:pt>
    <dgm:pt modelId="{1BB978BF-FA6B-4AE6-9261-E4C9BB6FFE56}" type="sibTrans" cxnId="{DEF48863-F137-4D48-BF4B-1FDA4A2D13D7}">
      <dgm:prSet/>
      <dgm:spPr/>
      <dgm:t>
        <a:bodyPr/>
        <a:lstStyle/>
        <a:p>
          <a:endParaRPr lang="ru-RU" sz="2400" b="1"/>
        </a:p>
      </dgm:t>
    </dgm:pt>
    <dgm:pt modelId="{5419ACB8-5F01-4F0A-A9DD-415BF8EDA805}">
      <dgm:prSet phldrT="[Текст]" custT="1"/>
      <dgm:spPr/>
      <dgm:t>
        <a:bodyPr/>
        <a:lstStyle/>
        <a:p>
          <a:r>
            <a:rPr lang="ru-RU" sz="2400" b="1" dirty="0" smtClean="0"/>
            <a:t>Индивидуальное</a:t>
          </a:r>
          <a:endParaRPr lang="ru-RU" sz="2400" b="1" dirty="0"/>
        </a:p>
      </dgm:t>
    </dgm:pt>
    <dgm:pt modelId="{12D52B09-14CE-4A64-B320-D6ACBADE19D6}" type="parTrans" cxnId="{BEBD13DB-A23C-42FA-8AB6-C45BBC75E2E1}">
      <dgm:prSet/>
      <dgm:spPr/>
      <dgm:t>
        <a:bodyPr/>
        <a:lstStyle/>
        <a:p>
          <a:endParaRPr lang="ru-RU" sz="2400" b="1"/>
        </a:p>
      </dgm:t>
    </dgm:pt>
    <dgm:pt modelId="{65BF931E-8100-4696-8418-C6A4D51C127F}" type="sibTrans" cxnId="{BEBD13DB-A23C-42FA-8AB6-C45BBC75E2E1}">
      <dgm:prSet/>
      <dgm:spPr/>
      <dgm:t>
        <a:bodyPr/>
        <a:lstStyle/>
        <a:p>
          <a:endParaRPr lang="ru-RU" sz="2400" b="1"/>
        </a:p>
      </dgm:t>
    </dgm:pt>
    <dgm:pt modelId="{1A42B39B-FC39-43E2-AB81-72F150929D70}" type="pres">
      <dgm:prSet presAssocID="{6C5FF5F4-506F-4A41-8C26-8FC7AAF199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3B9BF5-2954-4556-B938-FB0918EAC4EF}" type="pres">
      <dgm:prSet presAssocID="{458F1697-77DD-4E26-BA1A-2FA3C15E38CD}" presName="hierRoot1" presStyleCnt="0"/>
      <dgm:spPr/>
    </dgm:pt>
    <dgm:pt modelId="{DF9EEFC7-37F4-4DAC-BDF7-43D2767F569D}" type="pres">
      <dgm:prSet presAssocID="{458F1697-77DD-4E26-BA1A-2FA3C15E38CD}" presName="composite" presStyleCnt="0"/>
      <dgm:spPr/>
    </dgm:pt>
    <dgm:pt modelId="{B45242A8-F88D-414C-8EC7-E0A43E79078D}" type="pres">
      <dgm:prSet presAssocID="{458F1697-77DD-4E26-BA1A-2FA3C15E38CD}" presName="background" presStyleLbl="node0" presStyleIdx="0" presStyleCnt="1"/>
      <dgm:spPr/>
    </dgm:pt>
    <dgm:pt modelId="{8E7D1DA0-84A1-41A0-AA57-9F12CD29D700}" type="pres">
      <dgm:prSet presAssocID="{458F1697-77DD-4E26-BA1A-2FA3C15E38CD}" presName="text" presStyleLbl="fgAcc0" presStyleIdx="0" presStyleCnt="1" custScaleX="139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821103-91EE-48ED-AC26-7905F044A86E}" type="pres">
      <dgm:prSet presAssocID="{458F1697-77DD-4E26-BA1A-2FA3C15E38CD}" presName="hierChild2" presStyleCnt="0"/>
      <dgm:spPr/>
    </dgm:pt>
    <dgm:pt modelId="{691F9E84-619A-419F-B61D-1B767D82EC09}" type="pres">
      <dgm:prSet presAssocID="{A40DD2C7-A8D5-4344-A487-7F7C88A3BA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8DF5DB0-A84D-4F3E-A6A9-E8C457EFF862}" type="pres">
      <dgm:prSet presAssocID="{1020F462-8A96-4EE6-A0D2-185BBA20B539}" presName="hierRoot2" presStyleCnt="0"/>
      <dgm:spPr/>
    </dgm:pt>
    <dgm:pt modelId="{8CEB40A9-1114-4BD8-9DFE-57C0A4DCDF1C}" type="pres">
      <dgm:prSet presAssocID="{1020F462-8A96-4EE6-A0D2-185BBA20B539}" presName="composite2" presStyleCnt="0"/>
      <dgm:spPr/>
    </dgm:pt>
    <dgm:pt modelId="{0CF962E4-83A6-4042-8328-DD18C9B99E61}" type="pres">
      <dgm:prSet presAssocID="{1020F462-8A96-4EE6-A0D2-185BBA20B539}" presName="background2" presStyleLbl="node2" presStyleIdx="0" presStyleCnt="2"/>
      <dgm:spPr/>
    </dgm:pt>
    <dgm:pt modelId="{8926BF4D-DEC5-447A-B731-78AD8BB3F779}" type="pres">
      <dgm:prSet presAssocID="{1020F462-8A96-4EE6-A0D2-185BBA20B539}" presName="text2" presStyleLbl="fgAcc2" presStyleIdx="0" presStyleCnt="2" custScaleX="129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7AD1C1-0EF2-4376-8CBF-0EED7BE4FD56}" type="pres">
      <dgm:prSet presAssocID="{1020F462-8A96-4EE6-A0D2-185BBA20B539}" presName="hierChild3" presStyleCnt="0"/>
      <dgm:spPr/>
    </dgm:pt>
    <dgm:pt modelId="{E97D0A19-7FCC-45BD-80E6-F0FBF2BA4AE8}" type="pres">
      <dgm:prSet presAssocID="{69ED84CB-581C-4266-A57B-57000006306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11C4BF33-C3E2-4303-80CE-313012980319}" type="pres">
      <dgm:prSet presAssocID="{C8789F40-1AC6-48C6-A482-C340E9684FDC}" presName="hierRoot3" presStyleCnt="0"/>
      <dgm:spPr/>
    </dgm:pt>
    <dgm:pt modelId="{FF3D8998-BEE0-4A4F-89DA-AE8A07D0EFCA}" type="pres">
      <dgm:prSet presAssocID="{C8789F40-1AC6-48C6-A482-C340E9684FDC}" presName="composite3" presStyleCnt="0"/>
      <dgm:spPr/>
    </dgm:pt>
    <dgm:pt modelId="{6F1FD3A1-A0FE-4F46-8B51-AFE27F30571A}" type="pres">
      <dgm:prSet presAssocID="{C8789F40-1AC6-48C6-A482-C340E9684FDC}" presName="background3" presStyleLbl="node3" presStyleIdx="0" presStyleCnt="2"/>
      <dgm:spPr/>
    </dgm:pt>
    <dgm:pt modelId="{B056BFE5-8714-4A79-9DA8-A1A79F2FAC84}" type="pres">
      <dgm:prSet presAssocID="{C8789F40-1AC6-48C6-A482-C340E9684FDC}" presName="text3" presStyleLbl="fgAcc3" presStyleIdx="0" presStyleCnt="2" custScaleX="123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93DD94-BB8D-4AF3-998F-2D198A073707}" type="pres">
      <dgm:prSet presAssocID="{C8789F40-1AC6-48C6-A482-C340E9684FDC}" presName="hierChild4" presStyleCnt="0"/>
      <dgm:spPr/>
    </dgm:pt>
    <dgm:pt modelId="{F11462CE-E965-418B-952E-37CDCF5E13A1}" type="pres">
      <dgm:prSet presAssocID="{821D7BC1-6619-43CC-96CF-6FEAB10958E9}" presName="Name17" presStyleLbl="parChTrans1D3" presStyleIdx="1" presStyleCnt="2"/>
      <dgm:spPr/>
      <dgm:t>
        <a:bodyPr/>
        <a:lstStyle/>
        <a:p>
          <a:endParaRPr lang="ru-RU"/>
        </a:p>
      </dgm:t>
    </dgm:pt>
    <dgm:pt modelId="{D5B2923C-8563-4267-8C73-5CA0E892CF1C}" type="pres">
      <dgm:prSet presAssocID="{E5E270C5-54E7-474D-B86A-F75621CEAA43}" presName="hierRoot3" presStyleCnt="0"/>
      <dgm:spPr/>
    </dgm:pt>
    <dgm:pt modelId="{781859B7-9426-4025-801A-00C497D0CA98}" type="pres">
      <dgm:prSet presAssocID="{E5E270C5-54E7-474D-B86A-F75621CEAA43}" presName="composite3" presStyleCnt="0"/>
      <dgm:spPr/>
    </dgm:pt>
    <dgm:pt modelId="{E32E748C-1C44-4AAE-8474-1632939AF2CF}" type="pres">
      <dgm:prSet presAssocID="{E5E270C5-54E7-474D-B86A-F75621CEAA43}" presName="background3" presStyleLbl="node3" presStyleIdx="1" presStyleCnt="2"/>
      <dgm:spPr/>
    </dgm:pt>
    <dgm:pt modelId="{1CDF93BD-9AD1-48DA-A370-82C6A86A4ACA}" type="pres">
      <dgm:prSet presAssocID="{E5E270C5-54E7-474D-B86A-F75621CEAA43}" presName="text3" presStyleLbl="fgAcc3" presStyleIdx="1" presStyleCnt="2" custScaleX="154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D1A49D-481B-426B-A529-CE8C69FB111B}" type="pres">
      <dgm:prSet presAssocID="{E5E270C5-54E7-474D-B86A-F75621CEAA43}" presName="hierChild4" presStyleCnt="0"/>
      <dgm:spPr/>
    </dgm:pt>
    <dgm:pt modelId="{3EC7C2F5-0121-4BB8-AADF-52924537FD57}" type="pres">
      <dgm:prSet presAssocID="{12D52B09-14CE-4A64-B320-D6ACBADE19D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8BA76EC-6E65-45DE-B777-3E92A4A6E5E3}" type="pres">
      <dgm:prSet presAssocID="{5419ACB8-5F01-4F0A-A9DD-415BF8EDA805}" presName="hierRoot2" presStyleCnt="0"/>
      <dgm:spPr/>
    </dgm:pt>
    <dgm:pt modelId="{2C760D27-0B1E-4531-8B90-838A084B00F1}" type="pres">
      <dgm:prSet presAssocID="{5419ACB8-5F01-4F0A-A9DD-415BF8EDA805}" presName="composite2" presStyleCnt="0"/>
      <dgm:spPr/>
    </dgm:pt>
    <dgm:pt modelId="{30C94E79-63F6-4F50-80AE-CBE26F8BF221}" type="pres">
      <dgm:prSet presAssocID="{5419ACB8-5F01-4F0A-A9DD-415BF8EDA805}" presName="background2" presStyleLbl="node2" presStyleIdx="1" presStyleCnt="2"/>
      <dgm:spPr/>
    </dgm:pt>
    <dgm:pt modelId="{B5B1BE0E-0637-4D8B-946B-A2E8DEA2DBEA}" type="pres">
      <dgm:prSet presAssocID="{5419ACB8-5F01-4F0A-A9DD-415BF8EDA805}" presName="text2" presStyleLbl="fgAcc2" presStyleIdx="1" presStyleCnt="2" custScaleX="126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7EAE7D-4C9F-486E-B192-289A7CAD0522}" type="pres">
      <dgm:prSet presAssocID="{5419ACB8-5F01-4F0A-A9DD-415BF8EDA805}" presName="hierChild3" presStyleCnt="0"/>
      <dgm:spPr/>
    </dgm:pt>
  </dgm:ptLst>
  <dgm:cxnLst>
    <dgm:cxn modelId="{53C9DC1E-A614-497C-A8BB-AF4FAFD5BB5D}" srcId="{1020F462-8A96-4EE6-A0D2-185BBA20B539}" destId="{C8789F40-1AC6-48C6-A482-C340E9684FDC}" srcOrd="0" destOrd="0" parTransId="{69ED84CB-581C-4266-A57B-570000063069}" sibTransId="{E1A59E52-F01E-469C-9E4A-05E8E067299C}"/>
    <dgm:cxn modelId="{A08E0768-D7C9-43D3-AF27-F2D99A3669BF}" type="presOf" srcId="{821D7BC1-6619-43CC-96CF-6FEAB10958E9}" destId="{F11462CE-E965-418B-952E-37CDCF5E13A1}" srcOrd="0" destOrd="0" presId="urn:microsoft.com/office/officeart/2005/8/layout/hierarchy1"/>
    <dgm:cxn modelId="{BEBD13DB-A23C-42FA-8AB6-C45BBC75E2E1}" srcId="{458F1697-77DD-4E26-BA1A-2FA3C15E38CD}" destId="{5419ACB8-5F01-4F0A-A9DD-415BF8EDA805}" srcOrd="1" destOrd="0" parTransId="{12D52B09-14CE-4A64-B320-D6ACBADE19D6}" sibTransId="{65BF931E-8100-4696-8418-C6A4D51C127F}"/>
    <dgm:cxn modelId="{4BF88ADB-7BA0-44AC-A348-95344D212315}" type="presOf" srcId="{5419ACB8-5F01-4F0A-A9DD-415BF8EDA805}" destId="{B5B1BE0E-0637-4D8B-946B-A2E8DEA2DBEA}" srcOrd="0" destOrd="0" presId="urn:microsoft.com/office/officeart/2005/8/layout/hierarchy1"/>
    <dgm:cxn modelId="{4E3077C4-6A6E-4AAC-B8EB-1705159D7886}" type="presOf" srcId="{458F1697-77DD-4E26-BA1A-2FA3C15E38CD}" destId="{8E7D1DA0-84A1-41A0-AA57-9F12CD29D700}" srcOrd="0" destOrd="0" presId="urn:microsoft.com/office/officeart/2005/8/layout/hierarchy1"/>
    <dgm:cxn modelId="{9FD39BEF-43A5-44FA-946E-DA95B549D6BE}" srcId="{458F1697-77DD-4E26-BA1A-2FA3C15E38CD}" destId="{1020F462-8A96-4EE6-A0D2-185BBA20B539}" srcOrd="0" destOrd="0" parTransId="{A40DD2C7-A8D5-4344-A487-7F7C88A3BA6B}" sibTransId="{1A021C70-4BF1-46FD-84CD-3F7FEEE115C0}"/>
    <dgm:cxn modelId="{DEF48863-F137-4D48-BF4B-1FDA4A2D13D7}" srcId="{1020F462-8A96-4EE6-A0D2-185BBA20B539}" destId="{E5E270C5-54E7-474D-B86A-F75621CEAA43}" srcOrd="1" destOrd="0" parTransId="{821D7BC1-6619-43CC-96CF-6FEAB10958E9}" sibTransId="{1BB978BF-FA6B-4AE6-9261-E4C9BB6FFE56}"/>
    <dgm:cxn modelId="{2C3C1F89-D895-485B-B3CA-9400C659549B}" type="presOf" srcId="{12D52B09-14CE-4A64-B320-D6ACBADE19D6}" destId="{3EC7C2F5-0121-4BB8-AADF-52924537FD57}" srcOrd="0" destOrd="0" presId="urn:microsoft.com/office/officeart/2005/8/layout/hierarchy1"/>
    <dgm:cxn modelId="{8BCB283D-C6FB-4EDF-A86E-9B75E7FBB443}" type="presOf" srcId="{69ED84CB-581C-4266-A57B-570000063069}" destId="{E97D0A19-7FCC-45BD-80E6-F0FBF2BA4AE8}" srcOrd="0" destOrd="0" presId="urn:microsoft.com/office/officeart/2005/8/layout/hierarchy1"/>
    <dgm:cxn modelId="{484194CC-0845-4CD3-A551-B119BFDBEFAD}" type="presOf" srcId="{1020F462-8A96-4EE6-A0D2-185BBA20B539}" destId="{8926BF4D-DEC5-447A-B731-78AD8BB3F779}" srcOrd="0" destOrd="0" presId="urn:microsoft.com/office/officeart/2005/8/layout/hierarchy1"/>
    <dgm:cxn modelId="{6BE5B7EF-9319-4F05-B207-EF75AAEB5686}" type="presOf" srcId="{E5E270C5-54E7-474D-B86A-F75621CEAA43}" destId="{1CDF93BD-9AD1-48DA-A370-82C6A86A4ACA}" srcOrd="0" destOrd="0" presId="urn:microsoft.com/office/officeart/2005/8/layout/hierarchy1"/>
    <dgm:cxn modelId="{53F3359B-868E-48CC-9DF9-9AE97756E20E}" type="presOf" srcId="{6C5FF5F4-506F-4A41-8C26-8FC7AAF199CE}" destId="{1A42B39B-FC39-43E2-AB81-72F150929D70}" srcOrd="0" destOrd="0" presId="urn:microsoft.com/office/officeart/2005/8/layout/hierarchy1"/>
    <dgm:cxn modelId="{1F9ACF94-AEFE-4FF6-85EF-C85AB622C68A}" type="presOf" srcId="{A40DD2C7-A8D5-4344-A487-7F7C88A3BA6B}" destId="{691F9E84-619A-419F-B61D-1B767D82EC09}" srcOrd="0" destOrd="0" presId="urn:microsoft.com/office/officeart/2005/8/layout/hierarchy1"/>
    <dgm:cxn modelId="{B686B59C-A548-490C-AB1C-DAEFC3812DE7}" srcId="{6C5FF5F4-506F-4A41-8C26-8FC7AAF199CE}" destId="{458F1697-77DD-4E26-BA1A-2FA3C15E38CD}" srcOrd="0" destOrd="0" parTransId="{EEFF2FC6-B957-4062-8292-FF130E85BCE6}" sibTransId="{078802D8-E61A-484C-B078-80FFAF21B0C6}"/>
    <dgm:cxn modelId="{E4749994-010B-413D-BDBC-26E1CEEFC7B7}" type="presOf" srcId="{C8789F40-1AC6-48C6-A482-C340E9684FDC}" destId="{B056BFE5-8714-4A79-9DA8-A1A79F2FAC84}" srcOrd="0" destOrd="0" presId="urn:microsoft.com/office/officeart/2005/8/layout/hierarchy1"/>
    <dgm:cxn modelId="{C8666F1B-BF49-48F9-B2EA-83C119540650}" type="presParOf" srcId="{1A42B39B-FC39-43E2-AB81-72F150929D70}" destId="{8B3B9BF5-2954-4556-B938-FB0918EAC4EF}" srcOrd="0" destOrd="0" presId="urn:microsoft.com/office/officeart/2005/8/layout/hierarchy1"/>
    <dgm:cxn modelId="{D6B05CDA-4450-4BD8-A6E5-7F06D7E96B4B}" type="presParOf" srcId="{8B3B9BF5-2954-4556-B938-FB0918EAC4EF}" destId="{DF9EEFC7-37F4-4DAC-BDF7-43D2767F569D}" srcOrd="0" destOrd="0" presId="urn:microsoft.com/office/officeart/2005/8/layout/hierarchy1"/>
    <dgm:cxn modelId="{D2C2CE20-DA3E-4EC2-8AEB-94700BD6C6B7}" type="presParOf" srcId="{DF9EEFC7-37F4-4DAC-BDF7-43D2767F569D}" destId="{B45242A8-F88D-414C-8EC7-E0A43E79078D}" srcOrd="0" destOrd="0" presId="urn:microsoft.com/office/officeart/2005/8/layout/hierarchy1"/>
    <dgm:cxn modelId="{C9091D1D-1725-495A-B0A2-972B26E7D078}" type="presParOf" srcId="{DF9EEFC7-37F4-4DAC-BDF7-43D2767F569D}" destId="{8E7D1DA0-84A1-41A0-AA57-9F12CD29D700}" srcOrd="1" destOrd="0" presId="urn:microsoft.com/office/officeart/2005/8/layout/hierarchy1"/>
    <dgm:cxn modelId="{106872AB-C906-4A93-8042-EEEDF7C15DA5}" type="presParOf" srcId="{8B3B9BF5-2954-4556-B938-FB0918EAC4EF}" destId="{5B821103-91EE-48ED-AC26-7905F044A86E}" srcOrd="1" destOrd="0" presId="urn:microsoft.com/office/officeart/2005/8/layout/hierarchy1"/>
    <dgm:cxn modelId="{05B23F5A-A94A-47E9-B3AB-FB023A672BC7}" type="presParOf" srcId="{5B821103-91EE-48ED-AC26-7905F044A86E}" destId="{691F9E84-619A-419F-B61D-1B767D82EC09}" srcOrd="0" destOrd="0" presId="urn:microsoft.com/office/officeart/2005/8/layout/hierarchy1"/>
    <dgm:cxn modelId="{BCA8D263-78EF-420C-A0BF-BED53964CB22}" type="presParOf" srcId="{5B821103-91EE-48ED-AC26-7905F044A86E}" destId="{C8DF5DB0-A84D-4F3E-A6A9-E8C457EFF862}" srcOrd="1" destOrd="0" presId="urn:microsoft.com/office/officeart/2005/8/layout/hierarchy1"/>
    <dgm:cxn modelId="{07032BCC-2F88-43C6-9617-6F41685B36E1}" type="presParOf" srcId="{C8DF5DB0-A84D-4F3E-A6A9-E8C457EFF862}" destId="{8CEB40A9-1114-4BD8-9DFE-57C0A4DCDF1C}" srcOrd="0" destOrd="0" presId="urn:microsoft.com/office/officeart/2005/8/layout/hierarchy1"/>
    <dgm:cxn modelId="{3A726E43-60E9-48AC-B165-715B2C87D785}" type="presParOf" srcId="{8CEB40A9-1114-4BD8-9DFE-57C0A4DCDF1C}" destId="{0CF962E4-83A6-4042-8328-DD18C9B99E61}" srcOrd="0" destOrd="0" presId="urn:microsoft.com/office/officeart/2005/8/layout/hierarchy1"/>
    <dgm:cxn modelId="{F69FB4A1-B013-4ED1-8DA9-608E09BC4D3B}" type="presParOf" srcId="{8CEB40A9-1114-4BD8-9DFE-57C0A4DCDF1C}" destId="{8926BF4D-DEC5-447A-B731-78AD8BB3F779}" srcOrd="1" destOrd="0" presId="urn:microsoft.com/office/officeart/2005/8/layout/hierarchy1"/>
    <dgm:cxn modelId="{F48A722E-F0E2-410E-B8E5-8F00971A24B8}" type="presParOf" srcId="{C8DF5DB0-A84D-4F3E-A6A9-E8C457EFF862}" destId="{3F7AD1C1-0EF2-4376-8CBF-0EED7BE4FD56}" srcOrd="1" destOrd="0" presId="urn:microsoft.com/office/officeart/2005/8/layout/hierarchy1"/>
    <dgm:cxn modelId="{4A79E0D7-C7C3-48ED-B0D6-81A29CBB3874}" type="presParOf" srcId="{3F7AD1C1-0EF2-4376-8CBF-0EED7BE4FD56}" destId="{E97D0A19-7FCC-45BD-80E6-F0FBF2BA4AE8}" srcOrd="0" destOrd="0" presId="urn:microsoft.com/office/officeart/2005/8/layout/hierarchy1"/>
    <dgm:cxn modelId="{0D89625D-E5E7-44C2-9E3C-AA0A728AFA1A}" type="presParOf" srcId="{3F7AD1C1-0EF2-4376-8CBF-0EED7BE4FD56}" destId="{11C4BF33-C3E2-4303-80CE-313012980319}" srcOrd="1" destOrd="0" presId="urn:microsoft.com/office/officeart/2005/8/layout/hierarchy1"/>
    <dgm:cxn modelId="{0CFAD796-8455-4E0D-A422-2CFE71F619BB}" type="presParOf" srcId="{11C4BF33-C3E2-4303-80CE-313012980319}" destId="{FF3D8998-BEE0-4A4F-89DA-AE8A07D0EFCA}" srcOrd="0" destOrd="0" presId="urn:microsoft.com/office/officeart/2005/8/layout/hierarchy1"/>
    <dgm:cxn modelId="{60ED5AF3-8A68-4263-A856-6F2008944DD1}" type="presParOf" srcId="{FF3D8998-BEE0-4A4F-89DA-AE8A07D0EFCA}" destId="{6F1FD3A1-A0FE-4F46-8B51-AFE27F30571A}" srcOrd="0" destOrd="0" presId="urn:microsoft.com/office/officeart/2005/8/layout/hierarchy1"/>
    <dgm:cxn modelId="{D12958B9-CA3E-4C2D-9034-32892A34F55B}" type="presParOf" srcId="{FF3D8998-BEE0-4A4F-89DA-AE8A07D0EFCA}" destId="{B056BFE5-8714-4A79-9DA8-A1A79F2FAC84}" srcOrd="1" destOrd="0" presId="urn:microsoft.com/office/officeart/2005/8/layout/hierarchy1"/>
    <dgm:cxn modelId="{CB0F3F4F-8BD9-4FFA-B0D2-A8FEA69729D2}" type="presParOf" srcId="{11C4BF33-C3E2-4303-80CE-313012980319}" destId="{3F93DD94-BB8D-4AF3-998F-2D198A073707}" srcOrd="1" destOrd="0" presId="urn:microsoft.com/office/officeart/2005/8/layout/hierarchy1"/>
    <dgm:cxn modelId="{C7768C06-AF1B-4E5B-9F6D-F6532C1D44AF}" type="presParOf" srcId="{3F7AD1C1-0EF2-4376-8CBF-0EED7BE4FD56}" destId="{F11462CE-E965-418B-952E-37CDCF5E13A1}" srcOrd="2" destOrd="0" presId="urn:microsoft.com/office/officeart/2005/8/layout/hierarchy1"/>
    <dgm:cxn modelId="{3880A5F5-7CB1-4DA1-8CCA-55EFDFB8C08B}" type="presParOf" srcId="{3F7AD1C1-0EF2-4376-8CBF-0EED7BE4FD56}" destId="{D5B2923C-8563-4267-8C73-5CA0E892CF1C}" srcOrd="3" destOrd="0" presId="urn:microsoft.com/office/officeart/2005/8/layout/hierarchy1"/>
    <dgm:cxn modelId="{B11E7708-CAF2-4D00-AC89-C5ACE1E26B0E}" type="presParOf" srcId="{D5B2923C-8563-4267-8C73-5CA0E892CF1C}" destId="{781859B7-9426-4025-801A-00C497D0CA98}" srcOrd="0" destOrd="0" presId="urn:microsoft.com/office/officeart/2005/8/layout/hierarchy1"/>
    <dgm:cxn modelId="{64EAF81B-8873-439F-AB28-70B563E73104}" type="presParOf" srcId="{781859B7-9426-4025-801A-00C497D0CA98}" destId="{E32E748C-1C44-4AAE-8474-1632939AF2CF}" srcOrd="0" destOrd="0" presId="urn:microsoft.com/office/officeart/2005/8/layout/hierarchy1"/>
    <dgm:cxn modelId="{0B25BCD1-8525-4B68-B47E-022A716ED3D2}" type="presParOf" srcId="{781859B7-9426-4025-801A-00C497D0CA98}" destId="{1CDF93BD-9AD1-48DA-A370-82C6A86A4ACA}" srcOrd="1" destOrd="0" presId="urn:microsoft.com/office/officeart/2005/8/layout/hierarchy1"/>
    <dgm:cxn modelId="{5B2764E6-F0E0-491C-A534-284DB45DD317}" type="presParOf" srcId="{D5B2923C-8563-4267-8C73-5CA0E892CF1C}" destId="{BDD1A49D-481B-426B-A529-CE8C69FB111B}" srcOrd="1" destOrd="0" presId="urn:microsoft.com/office/officeart/2005/8/layout/hierarchy1"/>
    <dgm:cxn modelId="{E5DC63CB-699E-43DE-8C87-C0A48B5CB624}" type="presParOf" srcId="{5B821103-91EE-48ED-AC26-7905F044A86E}" destId="{3EC7C2F5-0121-4BB8-AADF-52924537FD57}" srcOrd="2" destOrd="0" presId="urn:microsoft.com/office/officeart/2005/8/layout/hierarchy1"/>
    <dgm:cxn modelId="{5F8BFF69-9B6C-4525-B5A7-BADF144D76A5}" type="presParOf" srcId="{5B821103-91EE-48ED-AC26-7905F044A86E}" destId="{A8BA76EC-6E65-45DE-B777-3E92A4A6E5E3}" srcOrd="3" destOrd="0" presId="urn:microsoft.com/office/officeart/2005/8/layout/hierarchy1"/>
    <dgm:cxn modelId="{E0FE6BAA-F0F9-4764-96E7-07E9B01F4873}" type="presParOf" srcId="{A8BA76EC-6E65-45DE-B777-3E92A4A6E5E3}" destId="{2C760D27-0B1E-4531-8B90-838A084B00F1}" srcOrd="0" destOrd="0" presId="urn:microsoft.com/office/officeart/2005/8/layout/hierarchy1"/>
    <dgm:cxn modelId="{4245A74C-2A0F-4276-89C0-336A724049CA}" type="presParOf" srcId="{2C760D27-0B1E-4531-8B90-838A084B00F1}" destId="{30C94E79-63F6-4F50-80AE-CBE26F8BF221}" srcOrd="0" destOrd="0" presId="urn:microsoft.com/office/officeart/2005/8/layout/hierarchy1"/>
    <dgm:cxn modelId="{D3357BFC-2BE2-4F41-B40A-52E9C8F3E925}" type="presParOf" srcId="{2C760D27-0B1E-4531-8B90-838A084B00F1}" destId="{B5B1BE0E-0637-4D8B-946B-A2E8DEA2DBEA}" srcOrd="1" destOrd="0" presId="urn:microsoft.com/office/officeart/2005/8/layout/hierarchy1"/>
    <dgm:cxn modelId="{7CFC15F2-A2B4-4C07-8C69-D095C3274856}" type="presParOf" srcId="{A8BA76EC-6E65-45DE-B777-3E92A4A6E5E3}" destId="{FD7EAE7D-4C9F-486E-B192-289A7CAD05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9A821-7B1E-4739-945A-E148A840915B}" type="doc">
      <dgm:prSet loTypeId="urn:microsoft.com/office/officeart/2005/8/layout/vList2" loCatId="list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F7D84367-530E-4E61-B2E3-28BAFC820959}">
      <dgm:prSet phldrT="[Текст]" custT="1"/>
      <dgm:spPr/>
      <dgm:t>
        <a:bodyPr/>
        <a:lstStyle/>
        <a:p>
          <a:r>
            <a:rPr lang="ru-RU" sz="4000" b="1" dirty="0" smtClean="0"/>
            <a:t>Теории предложения</a:t>
          </a:r>
          <a:endParaRPr lang="ru-RU" sz="4000" b="1" dirty="0"/>
        </a:p>
      </dgm:t>
    </dgm:pt>
    <dgm:pt modelId="{412C2D31-B94E-4EB4-8985-6A56C59672FD}" type="parTrans" cxnId="{E8DC314B-AE14-414E-B0BF-3E1F2934C077}">
      <dgm:prSet/>
      <dgm:spPr/>
      <dgm:t>
        <a:bodyPr/>
        <a:lstStyle/>
        <a:p>
          <a:endParaRPr lang="ru-RU"/>
        </a:p>
      </dgm:t>
    </dgm:pt>
    <dgm:pt modelId="{033F96BB-B396-442B-982C-4842CA8BE87B}" type="sibTrans" cxnId="{E8DC314B-AE14-414E-B0BF-3E1F2934C077}">
      <dgm:prSet/>
      <dgm:spPr/>
      <dgm:t>
        <a:bodyPr/>
        <a:lstStyle/>
        <a:p>
          <a:endParaRPr lang="ru-RU"/>
        </a:p>
      </dgm:t>
    </dgm:pt>
    <dgm:pt modelId="{EB3C5BB8-E193-4160-B9D2-9EBD6BBDE903}">
      <dgm:prSet phldrT="[Текст]"/>
      <dgm:spPr/>
      <dgm:t>
        <a:bodyPr/>
        <a:lstStyle/>
        <a:p>
          <a:r>
            <a:rPr lang="ru-RU" dirty="0" smtClean="0"/>
            <a:t>Среднемесячная начисленная номинальная заработная плата (+)</a:t>
          </a:r>
          <a:endParaRPr lang="ru-RU" dirty="0"/>
        </a:p>
      </dgm:t>
    </dgm:pt>
    <dgm:pt modelId="{D3CEF531-4BA7-4CC5-ACC0-88ED912BF03D}" type="parTrans" cxnId="{4996BEEE-D6E1-4F2C-B935-EC2E955E2B11}">
      <dgm:prSet/>
      <dgm:spPr/>
      <dgm:t>
        <a:bodyPr/>
        <a:lstStyle/>
        <a:p>
          <a:endParaRPr lang="ru-RU"/>
        </a:p>
      </dgm:t>
    </dgm:pt>
    <dgm:pt modelId="{0B1528A9-FA85-4D40-864E-7DE08E5F9FB3}" type="sibTrans" cxnId="{4996BEEE-D6E1-4F2C-B935-EC2E955E2B11}">
      <dgm:prSet/>
      <dgm:spPr/>
      <dgm:t>
        <a:bodyPr/>
        <a:lstStyle/>
        <a:p>
          <a:endParaRPr lang="ru-RU"/>
        </a:p>
      </dgm:t>
    </dgm:pt>
    <dgm:pt modelId="{56F1177D-9861-483F-BEB9-B8D36D55CF8F}">
      <dgm:prSet phldrT="[Текст]"/>
      <dgm:spPr/>
      <dgm:t>
        <a:bodyPr/>
        <a:lstStyle/>
        <a:p>
          <a:r>
            <a:rPr lang="ru-RU" dirty="0" smtClean="0"/>
            <a:t>Теории спроса</a:t>
          </a:r>
          <a:endParaRPr lang="ru-RU" dirty="0"/>
        </a:p>
      </dgm:t>
    </dgm:pt>
    <dgm:pt modelId="{11CDAD66-2036-450E-BCEC-414694549782}" type="parTrans" cxnId="{D1FC9B6A-A842-4527-A2CF-7E940B613CBC}">
      <dgm:prSet/>
      <dgm:spPr/>
      <dgm:t>
        <a:bodyPr/>
        <a:lstStyle/>
        <a:p>
          <a:endParaRPr lang="ru-RU"/>
        </a:p>
      </dgm:t>
    </dgm:pt>
    <dgm:pt modelId="{D235B6A6-85C4-4104-9958-06702061316C}" type="sibTrans" cxnId="{D1FC9B6A-A842-4527-A2CF-7E940B613CBC}">
      <dgm:prSet/>
      <dgm:spPr/>
      <dgm:t>
        <a:bodyPr/>
        <a:lstStyle/>
        <a:p>
          <a:endParaRPr lang="ru-RU"/>
        </a:p>
      </dgm:t>
    </dgm:pt>
    <dgm:pt modelId="{79B37826-A0C8-4906-9B55-EEB0EC0AC768}">
      <dgm:prSet phldrT="[Текст]"/>
      <dgm:spPr/>
      <dgm:t>
        <a:bodyPr/>
        <a:lstStyle/>
        <a:p>
          <a:r>
            <a:rPr lang="ru-RU" dirty="0" smtClean="0"/>
            <a:t>Статус и организационная форма образовательного учреждения (+)</a:t>
          </a:r>
          <a:endParaRPr lang="ru-RU" dirty="0"/>
        </a:p>
      </dgm:t>
    </dgm:pt>
    <dgm:pt modelId="{56F68B4B-9F85-4406-9C32-45B2E5B9A18C}" type="parTrans" cxnId="{9F16C350-0D16-4108-8466-1DB27297501F}">
      <dgm:prSet/>
      <dgm:spPr/>
      <dgm:t>
        <a:bodyPr/>
        <a:lstStyle/>
        <a:p>
          <a:endParaRPr lang="ru-RU"/>
        </a:p>
      </dgm:t>
    </dgm:pt>
    <dgm:pt modelId="{C2CBD1BD-34F4-49D7-821B-D660AB0A926F}" type="sibTrans" cxnId="{9F16C350-0D16-4108-8466-1DB27297501F}">
      <dgm:prSet/>
      <dgm:spPr/>
      <dgm:t>
        <a:bodyPr/>
        <a:lstStyle/>
        <a:p>
          <a:endParaRPr lang="ru-RU"/>
        </a:p>
      </dgm:t>
    </dgm:pt>
    <dgm:pt modelId="{DF7DDD87-6260-4751-A412-94B2318629B4}">
      <dgm:prSet/>
      <dgm:spPr/>
      <dgm:t>
        <a:bodyPr/>
        <a:lstStyle/>
        <a:p>
          <a:r>
            <a:rPr lang="ru-RU" dirty="0" smtClean="0"/>
            <a:t>Численность населения с денежными доходами ниже прожиточного уровня (-)</a:t>
          </a:r>
        </a:p>
      </dgm:t>
    </dgm:pt>
    <dgm:pt modelId="{A77BB54D-F2C2-4E12-A8C3-0A3E747F58E9}" type="parTrans" cxnId="{6E1707E7-1213-4766-AC20-5331D725D5E9}">
      <dgm:prSet/>
      <dgm:spPr/>
      <dgm:t>
        <a:bodyPr/>
        <a:lstStyle/>
        <a:p>
          <a:endParaRPr lang="ru-RU"/>
        </a:p>
      </dgm:t>
    </dgm:pt>
    <dgm:pt modelId="{C40A3E40-5105-4372-A974-58975E767085}" type="sibTrans" cxnId="{6E1707E7-1213-4766-AC20-5331D725D5E9}">
      <dgm:prSet/>
      <dgm:spPr/>
      <dgm:t>
        <a:bodyPr/>
        <a:lstStyle/>
        <a:p>
          <a:endParaRPr lang="ru-RU"/>
        </a:p>
      </dgm:t>
    </dgm:pt>
    <dgm:pt modelId="{C3BAD222-9425-4B9A-9E2F-BEE35C69487F}">
      <dgm:prSet/>
      <dgm:spPr/>
      <dgm:t>
        <a:bodyPr/>
        <a:lstStyle/>
        <a:p>
          <a:r>
            <a:rPr lang="ru-RU" dirty="0" smtClean="0">
              <a:ea typeface="Calibri"/>
              <a:cs typeface="Times New Roman"/>
            </a:rPr>
            <a:t>Уровень экономической активности населения (+)</a:t>
          </a:r>
        </a:p>
      </dgm:t>
    </dgm:pt>
    <dgm:pt modelId="{F44D3A2A-F8E7-4C6B-9494-864EBF866A5E}" type="parTrans" cxnId="{72DFBA0B-FCB2-4577-9925-02AD10E89105}">
      <dgm:prSet/>
      <dgm:spPr/>
      <dgm:t>
        <a:bodyPr/>
        <a:lstStyle/>
        <a:p>
          <a:endParaRPr lang="ru-RU"/>
        </a:p>
      </dgm:t>
    </dgm:pt>
    <dgm:pt modelId="{D20486BA-FBDC-4D9F-9EDB-125FAF4932DD}" type="sibTrans" cxnId="{72DFBA0B-FCB2-4577-9925-02AD10E89105}">
      <dgm:prSet/>
      <dgm:spPr/>
      <dgm:t>
        <a:bodyPr/>
        <a:lstStyle/>
        <a:p>
          <a:endParaRPr lang="ru-RU"/>
        </a:p>
      </dgm:t>
    </dgm:pt>
    <dgm:pt modelId="{08711D7C-BA6D-4696-815C-B4CB6965B1BD}" type="pres">
      <dgm:prSet presAssocID="{1F09A821-7B1E-4739-945A-E148A84091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0F1519-20C0-4C6A-A37D-5ED349357532}" type="pres">
      <dgm:prSet presAssocID="{F7D84367-530E-4E61-B2E3-28BAFC820959}" presName="parentText" presStyleLbl="node1" presStyleIdx="0" presStyleCnt="2" custScaleY="684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6B353-4C55-48AD-9C66-68A38F2FE144}" type="pres">
      <dgm:prSet presAssocID="{F7D84367-530E-4E61-B2E3-28BAFC82095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515CC-C39D-4FB6-B553-DA5051ADB4C2}" type="pres">
      <dgm:prSet presAssocID="{56F1177D-9861-483F-BEB9-B8D36D55CF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E5-6F6A-4FBE-A737-0F375A964FEA}" type="pres">
      <dgm:prSet presAssocID="{56F1177D-9861-483F-BEB9-B8D36D55CF8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1707E7-1213-4766-AC20-5331D725D5E9}" srcId="{F7D84367-530E-4E61-B2E3-28BAFC820959}" destId="{DF7DDD87-6260-4751-A412-94B2318629B4}" srcOrd="1" destOrd="0" parTransId="{A77BB54D-F2C2-4E12-A8C3-0A3E747F58E9}" sibTransId="{C40A3E40-5105-4372-A974-58975E767085}"/>
    <dgm:cxn modelId="{E8DC314B-AE14-414E-B0BF-3E1F2934C077}" srcId="{1F09A821-7B1E-4739-945A-E148A840915B}" destId="{F7D84367-530E-4E61-B2E3-28BAFC820959}" srcOrd="0" destOrd="0" parTransId="{412C2D31-B94E-4EB4-8985-6A56C59672FD}" sibTransId="{033F96BB-B396-442B-982C-4842CA8BE87B}"/>
    <dgm:cxn modelId="{CC1AF5F3-FC19-4CC8-A524-1719511888D3}" type="presOf" srcId="{56F1177D-9861-483F-BEB9-B8D36D55CF8F}" destId="{59A515CC-C39D-4FB6-B553-DA5051ADB4C2}" srcOrd="0" destOrd="0" presId="urn:microsoft.com/office/officeart/2005/8/layout/vList2"/>
    <dgm:cxn modelId="{9F16C350-0D16-4108-8466-1DB27297501F}" srcId="{56F1177D-9861-483F-BEB9-B8D36D55CF8F}" destId="{79B37826-A0C8-4906-9B55-EEB0EC0AC768}" srcOrd="0" destOrd="0" parTransId="{56F68B4B-9F85-4406-9C32-45B2E5B9A18C}" sibTransId="{C2CBD1BD-34F4-49D7-821B-D660AB0A926F}"/>
    <dgm:cxn modelId="{AEBFCE08-E63F-4A7F-91E3-A69C9AC3E26A}" type="presOf" srcId="{79B37826-A0C8-4906-9B55-EEB0EC0AC768}" destId="{F0FF6AE5-6F6A-4FBE-A737-0F375A964FEA}" srcOrd="0" destOrd="0" presId="urn:microsoft.com/office/officeart/2005/8/layout/vList2"/>
    <dgm:cxn modelId="{05C42C8A-AFCB-41F2-8513-FB28812F7A57}" type="presOf" srcId="{1F09A821-7B1E-4739-945A-E148A840915B}" destId="{08711D7C-BA6D-4696-815C-B4CB6965B1BD}" srcOrd="0" destOrd="0" presId="urn:microsoft.com/office/officeart/2005/8/layout/vList2"/>
    <dgm:cxn modelId="{BDCDCAE8-5729-4ADB-A999-9A5BFB4297A0}" type="presOf" srcId="{F7D84367-530E-4E61-B2E3-28BAFC820959}" destId="{990F1519-20C0-4C6A-A37D-5ED349357532}" srcOrd="0" destOrd="0" presId="urn:microsoft.com/office/officeart/2005/8/layout/vList2"/>
    <dgm:cxn modelId="{3AAD18C6-1B1D-4EFA-9A89-18BDC76FCF1D}" type="presOf" srcId="{C3BAD222-9425-4B9A-9E2F-BEE35C69487F}" destId="{2D86B353-4C55-48AD-9C66-68A38F2FE144}" srcOrd="0" destOrd="2" presId="urn:microsoft.com/office/officeart/2005/8/layout/vList2"/>
    <dgm:cxn modelId="{4996BEEE-D6E1-4F2C-B935-EC2E955E2B11}" srcId="{F7D84367-530E-4E61-B2E3-28BAFC820959}" destId="{EB3C5BB8-E193-4160-B9D2-9EBD6BBDE903}" srcOrd="0" destOrd="0" parTransId="{D3CEF531-4BA7-4CC5-ACC0-88ED912BF03D}" sibTransId="{0B1528A9-FA85-4D40-864E-7DE08E5F9FB3}"/>
    <dgm:cxn modelId="{6F7CFE54-5D8E-489D-879C-15D0278B9A27}" type="presOf" srcId="{EB3C5BB8-E193-4160-B9D2-9EBD6BBDE903}" destId="{2D86B353-4C55-48AD-9C66-68A38F2FE144}" srcOrd="0" destOrd="0" presId="urn:microsoft.com/office/officeart/2005/8/layout/vList2"/>
    <dgm:cxn modelId="{D1FC9B6A-A842-4527-A2CF-7E940B613CBC}" srcId="{1F09A821-7B1E-4739-945A-E148A840915B}" destId="{56F1177D-9861-483F-BEB9-B8D36D55CF8F}" srcOrd="1" destOrd="0" parTransId="{11CDAD66-2036-450E-BCEC-414694549782}" sibTransId="{D235B6A6-85C4-4104-9958-06702061316C}"/>
    <dgm:cxn modelId="{A71C3473-2600-4FC6-9742-CE40143E6115}" type="presOf" srcId="{DF7DDD87-6260-4751-A412-94B2318629B4}" destId="{2D86B353-4C55-48AD-9C66-68A38F2FE144}" srcOrd="0" destOrd="1" presId="urn:microsoft.com/office/officeart/2005/8/layout/vList2"/>
    <dgm:cxn modelId="{72DFBA0B-FCB2-4577-9925-02AD10E89105}" srcId="{F7D84367-530E-4E61-B2E3-28BAFC820959}" destId="{C3BAD222-9425-4B9A-9E2F-BEE35C69487F}" srcOrd="2" destOrd="0" parTransId="{F44D3A2A-F8E7-4C6B-9494-864EBF866A5E}" sibTransId="{D20486BA-FBDC-4D9F-9EDB-125FAF4932DD}"/>
    <dgm:cxn modelId="{B71750CE-A950-4D6A-B3AB-90D5CC47EDAD}" type="presParOf" srcId="{08711D7C-BA6D-4696-815C-B4CB6965B1BD}" destId="{990F1519-20C0-4C6A-A37D-5ED349357532}" srcOrd="0" destOrd="0" presId="urn:microsoft.com/office/officeart/2005/8/layout/vList2"/>
    <dgm:cxn modelId="{52DEF070-957A-41FF-807A-366D285A2E36}" type="presParOf" srcId="{08711D7C-BA6D-4696-815C-B4CB6965B1BD}" destId="{2D86B353-4C55-48AD-9C66-68A38F2FE144}" srcOrd="1" destOrd="0" presId="urn:microsoft.com/office/officeart/2005/8/layout/vList2"/>
    <dgm:cxn modelId="{0E368B59-5C8A-4260-8C05-18374339D9A3}" type="presParOf" srcId="{08711D7C-BA6D-4696-815C-B4CB6965B1BD}" destId="{59A515CC-C39D-4FB6-B553-DA5051ADB4C2}" srcOrd="2" destOrd="0" presId="urn:microsoft.com/office/officeart/2005/8/layout/vList2"/>
    <dgm:cxn modelId="{FA123B21-E798-4CA2-B72C-3F407F7BF956}" type="presParOf" srcId="{08711D7C-BA6D-4696-815C-B4CB6965B1BD}" destId="{F0FF6AE5-6F6A-4FBE-A737-0F375A964F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7C2F5-0121-4BB8-AADF-52924537FD57}">
      <dsp:nvSpPr>
        <dsp:cNvPr id="0" name=""/>
        <dsp:cNvSpPr/>
      </dsp:nvSpPr>
      <dsp:spPr>
        <a:xfrm>
          <a:off x="4832663" y="1491735"/>
          <a:ext cx="1630127" cy="626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077"/>
              </a:lnTo>
              <a:lnTo>
                <a:pt x="1630127" y="427077"/>
              </a:lnTo>
              <a:lnTo>
                <a:pt x="1630127" y="626699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462CE-E965-418B-952E-37CDCF5E13A1}">
      <dsp:nvSpPr>
        <dsp:cNvPr id="0" name=""/>
        <dsp:cNvSpPr/>
      </dsp:nvSpPr>
      <dsp:spPr>
        <a:xfrm>
          <a:off x="3235472" y="3486757"/>
          <a:ext cx="1569113" cy="626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077"/>
              </a:lnTo>
              <a:lnTo>
                <a:pt x="1569113" y="427077"/>
              </a:lnTo>
              <a:lnTo>
                <a:pt x="1569113" y="626699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D0A19-7FCC-45BD-80E6-F0FBF2BA4AE8}">
      <dsp:nvSpPr>
        <dsp:cNvPr id="0" name=""/>
        <dsp:cNvSpPr/>
      </dsp:nvSpPr>
      <dsp:spPr>
        <a:xfrm>
          <a:off x="1334600" y="3486757"/>
          <a:ext cx="1900872" cy="626699"/>
        </a:xfrm>
        <a:custGeom>
          <a:avLst/>
          <a:gdLst/>
          <a:ahLst/>
          <a:cxnLst/>
          <a:rect l="0" t="0" r="0" b="0"/>
          <a:pathLst>
            <a:path>
              <a:moveTo>
                <a:pt x="1900872" y="0"/>
              </a:moveTo>
              <a:lnTo>
                <a:pt x="1900872" y="427077"/>
              </a:lnTo>
              <a:lnTo>
                <a:pt x="0" y="427077"/>
              </a:lnTo>
              <a:lnTo>
                <a:pt x="0" y="626699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F9E84-619A-419F-B61D-1B767D82EC09}">
      <dsp:nvSpPr>
        <dsp:cNvPr id="0" name=""/>
        <dsp:cNvSpPr/>
      </dsp:nvSpPr>
      <dsp:spPr>
        <a:xfrm>
          <a:off x="3235472" y="1491735"/>
          <a:ext cx="1597190" cy="626699"/>
        </a:xfrm>
        <a:custGeom>
          <a:avLst/>
          <a:gdLst/>
          <a:ahLst/>
          <a:cxnLst/>
          <a:rect l="0" t="0" r="0" b="0"/>
          <a:pathLst>
            <a:path>
              <a:moveTo>
                <a:pt x="1597190" y="0"/>
              </a:moveTo>
              <a:lnTo>
                <a:pt x="1597190" y="427077"/>
              </a:lnTo>
              <a:lnTo>
                <a:pt x="0" y="427077"/>
              </a:lnTo>
              <a:lnTo>
                <a:pt x="0" y="626699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242A8-F88D-414C-8EC7-E0A43E79078D}">
      <dsp:nvSpPr>
        <dsp:cNvPr id="0" name=""/>
        <dsp:cNvSpPr/>
      </dsp:nvSpPr>
      <dsp:spPr>
        <a:xfrm>
          <a:off x="3331979" y="123412"/>
          <a:ext cx="3001368" cy="1368323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7D1DA0-84A1-41A0-AA57-9F12CD29D700}">
      <dsp:nvSpPr>
        <dsp:cNvPr id="0" name=""/>
        <dsp:cNvSpPr/>
      </dsp:nvSpPr>
      <dsp:spPr>
        <a:xfrm>
          <a:off x="3571406" y="350867"/>
          <a:ext cx="3001368" cy="1368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Сопроизводство</a:t>
          </a:r>
          <a:endParaRPr lang="ru-RU" sz="2400" b="1" kern="1200" dirty="0"/>
        </a:p>
      </dsp:txBody>
      <dsp:txXfrm>
        <a:off x="3571406" y="350867"/>
        <a:ext cx="3001368" cy="1368323"/>
      </dsp:txXfrm>
    </dsp:sp>
    <dsp:sp modelId="{0CF962E4-83A6-4042-8328-DD18C9B99E61}">
      <dsp:nvSpPr>
        <dsp:cNvPr id="0" name=""/>
        <dsp:cNvSpPr/>
      </dsp:nvSpPr>
      <dsp:spPr>
        <a:xfrm>
          <a:off x="1844771" y="2118434"/>
          <a:ext cx="2781402" cy="1368323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26BF4D-DEC5-447A-B731-78AD8BB3F779}">
      <dsp:nvSpPr>
        <dsp:cNvPr id="0" name=""/>
        <dsp:cNvSpPr/>
      </dsp:nvSpPr>
      <dsp:spPr>
        <a:xfrm>
          <a:off x="2084198" y="2345890"/>
          <a:ext cx="2781402" cy="1368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Коллективное</a:t>
          </a:r>
          <a:endParaRPr lang="ru-RU" sz="2400" b="1" kern="1200" dirty="0"/>
        </a:p>
      </dsp:txBody>
      <dsp:txXfrm>
        <a:off x="2084198" y="2345890"/>
        <a:ext cx="2781402" cy="1368323"/>
      </dsp:txXfrm>
    </dsp:sp>
    <dsp:sp modelId="{6F1FD3A1-A0FE-4F46-8B51-AFE27F30571A}">
      <dsp:nvSpPr>
        <dsp:cNvPr id="0" name=""/>
        <dsp:cNvSpPr/>
      </dsp:nvSpPr>
      <dsp:spPr>
        <a:xfrm>
          <a:off x="4913" y="4113457"/>
          <a:ext cx="2659373" cy="1368323"/>
        </a:xfrm>
        <a:prstGeom prst="roundRect">
          <a:avLst>
            <a:gd name="adj" fmla="val 10000"/>
          </a:avLst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56BFE5-8714-4A79-9DA8-A1A79F2FAC84}">
      <dsp:nvSpPr>
        <dsp:cNvPr id="0" name=""/>
        <dsp:cNvSpPr/>
      </dsp:nvSpPr>
      <dsp:spPr>
        <a:xfrm>
          <a:off x="244340" y="4340912"/>
          <a:ext cx="2659373" cy="1368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Неформальные группы</a:t>
          </a:r>
          <a:endParaRPr lang="ru-RU" sz="2400" b="1" kern="1200" dirty="0"/>
        </a:p>
      </dsp:txBody>
      <dsp:txXfrm>
        <a:off x="244340" y="4340912"/>
        <a:ext cx="2659373" cy="1368323"/>
      </dsp:txXfrm>
    </dsp:sp>
    <dsp:sp modelId="{E32E748C-1C44-4AAE-8474-1632939AF2CF}">
      <dsp:nvSpPr>
        <dsp:cNvPr id="0" name=""/>
        <dsp:cNvSpPr/>
      </dsp:nvSpPr>
      <dsp:spPr>
        <a:xfrm>
          <a:off x="3143140" y="4113457"/>
          <a:ext cx="3322891" cy="1368323"/>
        </a:xfrm>
        <a:prstGeom prst="roundRect">
          <a:avLst>
            <a:gd name="adj" fmla="val 10000"/>
          </a:avLst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DF93BD-9AD1-48DA-A370-82C6A86A4ACA}">
      <dsp:nvSpPr>
        <dsp:cNvPr id="0" name=""/>
        <dsp:cNvSpPr/>
      </dsp:nvSpPr>
      <dsp:spPr>
        <a:xfrm>
          <a:off x="3382566" y="4340912"/>
          <a:ext cx="3322891" cy="1368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Некоммерческие организации</a:t>
          </a:r>
          <a:endParaRPr lang="ru-RU" sz="2400" b="1" kern="1200" dirty="0"/>
        </a:p>
      </dsp:txBody>
      <dsp:txXfrm>
        <a:off x="3382566" y="4340912"/>
        <a:ext cx="3322891" cy="1368323"/>
      </dsp:txXfrm>
    </dsp:sp>
    <dsp:sp modelId="{30C94E79-63F6-4F50-80AE-CBE26F8BF221}">
      <dsp:nvSpPr>
        <dsp:cNvPr id="0" name=""/>
        <dsp:cNvSpPr/>
      </dsp:nvSpPr>
      <dsp:spPr>
        <a:xfrm>
          <a:off x="5105027" y="2118434"/>
          <a:ext cx="2715528" cy="1368323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1BE0E-0637-4D8B-946B-A2E8DEA2DBEA}">
      <dsp:nvSpPr>
        <dsp:cNvPr id="0" name=""/>
        <dsp:cNvSpPr/>
      </dsp:nvSpPr>
      <dsp:spPr>
        <a:xfrm>
          <a:off x="5344453" y="2345890"/>
          <a:ext cx="2715528" cy="1368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Индивидуальное</a:t>
          </a:r>
          <a:endParaRPr lang="ru-RU" sz="2400" b="1" kern="1200" dirty="0"/>
        </a:p>
      </dsp:txBody>
      <dsp:txXfrm>
        <a:off x="5344453" y="2345890"/>
        <a:ext cx="2715528" cy="13683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0CC6-97C3-4BB4-BC69-B0EA698B21D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EC6A-43F2-47AF-AD13-46F825F9D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2276872"/>
            <a:ext cx="8712968" cy="2018655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Сопроизводство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образовательных услуг в средней школе: участие некоммерческих организаций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8280920" cy="2520280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Светлана Суслова,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Анастасия </a:t>
            </a:r>
            <a:r>
              <a:rPr lang="ru-RU" dirty="0" err="1" smtClean="0">
                <a:solidFill>
                  <a:schemeClr val="tx1"/>
                </a:solidFill>
              </a:rPr>
              <a:t>Божья-Воля</a:t>
            </a:r>
            <a:endParaRPr lang="ru-RU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НИУ ВШЭ - Пермь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8</a:t>
            </a:r>
            <a:r>
              <a:rPr lang="ru-RU" sz="2800" dirty="0" smtClean="0">
                <a:solidFill>
                  <a:schemeClr val="tx1"/>
                </a:solidFill>
              </a:rPr>
              <a:t>.04.201</a:t>
            </a:r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52534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Цель исследования </a:t>
            </a:r>
            <a:r>
              <a:rPr lang="ru-RU" sz="3600" dirty="0" smtClean="0"/>
              <a:t>– </a:t>
            </a:r>
            <a:endParaRPr lang="en-US" sz="3600" dirty="0" smtClean="0"/>
          </a:p>
          <a:p>
            <a:pPr algn="l">
              <a:buNone/>
            </a:pPr>
            <a:r>
              <a:rPr lang="ru-RU" sz="3600" dirty="0" smtClean="0"/>
              <a:t>    выявление </a:t>
            </a:r>
            <a:r>
              <a:rPr lang="ru-RU" sz="3600" dirty="0"/>
              <a:t>факторов создания и развития НКО, участвующих в </a:t>
            </a:r>
            <a:r>
              <a:rPr lang="ru-RU" sz="3600" dirty="0" err="1"/>
              <a:t>сопроизводстве</a:t>
            </a:r>
            <a:r>
              <a:rPr lang="ru-RU" sz="3600" dirty="0"/>
              <a:t> образовательных </a:t>
            </a:r>
            <a:r>
              <a:rPr lang="ru-RU" sz="3600" dirty="0" smtClean="0"/>
              <a:t>услуг</a:t>
            </a:r>
          </a:p>
          <a:p>
            <a:pPr algn="l">
              <a:buNone/>
            </a:pPr>
            <a:endParaRPr lang="ru-RU" sz="3600" dirty="0" smtClean="0"/>
          </a:p>
          <a:p>
            <a:pPr algn="l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Объект исследования </a:t>
            </a:r>
            <a:r>
              <a:rPr lang="ru-RU" sz="3600" dirty="0" smtClean="0"/>
              <a:t>–</a:t>
            </a:r>
          </a:p>
          <a:p>
            <a:pPr algn="l">
              <a:buNone/>
            </a:pPr>
            <a:r>
              <a:rPr lang="ru-RU" sz="3600" dirty="0" smtClean="0"/>
              <a:t>   благотворительные фонды, некоммерческие партнерства, общественные и другие некоммерческие организации, созданные с целью поддержки образовательного учреждения</a:t>
            </a:r>
          </a:p>
          <a:p>
            <a:pPr algn="l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764704"/>
          <a:ext cx="864096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Предполагаемые факторы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Выборка</a:t>
            </a:r>
          </a:p>
          <a:p>
            <a:pPr>
              <a:buNone/>
            </a:pPr>
            <a:endParaRPr lang="ru-RU" u="sng" dirty="0" smtClean="0"/>
          </a:p>
          <a:p>
            <a:r>
              <a:rPr lang="ru-RU" dirty="0" smtClean="0"/>
              <a:t>76 городов – региональных центров, 2 города – федеральных субъекта</a:t>
            </a:r>
          </a:p>
          <a:p>
            <a:r>
              <a:rPr lang="ru-RU" dirty="0"/>
              <a:t>6454 государственных и муниципальных </a:t>
            </a:r>
            <a:r>
              <a:rPr lang="ru-RU" dirty="0" smtClean="0"/>
              <a:t>образовательных учреждения (СОШ, гимназии, лицеи)</a:t>
            </a:r>
          </a:p>
          <a:p>
            <a:r>
              <a:rPr lang="ru-RU" dirty="0" smtClean="0"/>
              <a:t>841 НКО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Доля образовательных учреждений, участвующих в коллективном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сопроизводстве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268760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04664"/>
          <a:ext cx="8712968" cy="6192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80"/>
                <a:gridCol w="3513545"/>
                <a:gridCol w="3080432"/>
                <a:gridCol w="1719311"/>
              </a:tblGrid>
              <a:tr h="1158635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Количество ОУ, взаимодействующих с НКО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/>
                        <a:t>Новосибирск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96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53.3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Москва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78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10.0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Омск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80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53.7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Нижний Новгород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49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33.8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Пенза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48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76.2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Казань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39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Саратов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35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38.9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/>
                        <a:t>Оренбург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35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46.7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/>
                        <a:t>Улан-Удэ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31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59.6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/>
                        <a:t>Киров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29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56.9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11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/>
                        <a:t>Санкт-Петербург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/>
                        <a:t>28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4.8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9504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/>
                        <a:t>…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84784"/>
          <a:ext cx="8496943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018"/>
                <a:gridCol w="2832018"/>
                <a:gridCol w="2832907"/>
              </a:tblGrid>
              <a:tr h="56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Федеральный округ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/>
                        <a:t>Среднее значение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/>
                        <a:t>Коэффициент вариации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Центральный 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4,8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126,6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Северо-Западный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2,5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/>
                        <a:t>147,6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Приволжский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27,0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/>
                        <a:t>81,4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Уральский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7,0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/>
                        <a:t>94,1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Южный 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3,9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/>
                        <a:t>109,4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Северо-Кавказский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1,3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145,8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Сибирский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4245" algn="ctr"/>
                          <a:tab pos="1888490" algn="r"/>
                        </a:tabLst>
                      </a:pPr>
                      <a:r>
                        <a:rPr lang="ru-RU" sz="2800" b="1" dirty="0"/>
                        <a:t>	</a:t>
                      </a:r>
                      <a:r>
                        <a:rPr lang="ru-RU" sz="2800" b="1" dirty="0" smtClean="0"/>
                        <a:t>            21,0</a:t>
                      </a:r>
                      <a:r>
                        <a:rPr lang="ru-RU" sz="2800" b="1" dirty="0"/>
                        <a:t>	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0675" algn="l"/>
                        </a:tabLst>
                      </a:pPr>
                      <a:r>
                        <a:rPr lang="ru-RU" sz="2400" b="1" dirty="0"/>
                        <a:t>106,3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/>
                        <a:t>Дальневосточный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8,7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122,2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Региональные различия доли ОУ, участвующих в коллективном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сопроизводстве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484784"/>
          <a:ext cx="8280920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087"/>
                <a:gridCol w="4340833"/>
              </a:tblGrid>
              <a:tr h="552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/>
                        <a:t>Доля ООУ с поддержкой НКО</a:t>
                      </a:r>
                      <a:endParaRPr lang="ru-RU" sz="2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/>
                        <a:t>Количество НКО на 1 тыс. жителей региона</a:t>
                      </a:r>
                      <a:endParaRPr lang="ru-RU" sz="2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err="1"/>
                        <a:t>rho</a:t>
                      </a:r>
                      <a:r>
                        <a:rPr lang="ru-RU" sz="2200" dirty="0"/>
                        <a:t> = 0.1053016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p-value</a:t>
                      </a:r>
                      <a:r>
                        <a:rPr lang="ru-RU" sz="2000" dirty="0"/>
                        <a:t> = 0.3589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/>
                        <a:t>Среднемесячная начисленная номинальная заработная плата</a:t>
                      </a:r>
                      <a:endParaRPr lang="ru-RU" sz="2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err="1"/>
                        <a:t>rho</a:t>
                      </a:r>
                      <a:r>
                        <a:rPr lang="ru-RU" sz="2200" dirty="0"/>
                        <a:t> = 0.1965226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p-value</a:t>
                      </a:r>
                      <a:r>
                        <a:rPr lang="ru-RU" sz="2000" dirty="0"/>
                        <a:t> = 0.08462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/>
                        <a:t>Уровень экономической активности населения</a:t>
                      </a:r>
                      <a:endParaRPr lang="ru-RU" sz="2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err="1"/>
                        <a:t>rho</a:t>
                      </a:r>
                      <a:r>
                        <a:rPr lang="ru-RU" sz="2200" dirty="0"/>
                        <a:t> = 0.0905729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p-value</a:t>
                      </a:r>
                      <a:r>
                        <a:rPr lang="ru-RU" sz="2000" dirty="0"/>
                        <a:t> = 0.4303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/>
                        <a:t>Численность населения с денежными доходами ниже прожиточного уровня</a:t>
                      </a:r>
                      <a:endParaRPr lang="ru-RU" sz="2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err="1"/>
                        <a:t>rho</a:t>
                      </a:r>
                      <a:r>
                        <a:rPr lang="ru-RU" sz="2200" dirty="0"/>
                        <a:t> = -0.2469001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p-value</a:t>
                      </a:r>
                      <a:r>
                        <a:rPr lang="ru-RU" sz="2000" dirty="0"/>
                        <a:t> = 0.02932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6064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Корреляция между созданием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НКО в сфере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образовательных услуг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региональными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социо-экономическими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показателями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8492" y="545350"/>
          <a:ext cx="4451118" cy="5993720"/>
        </p:xfrm>
        <a:graphic>
          <a:graphicData uri="http://schemas.openxmlformats.org/drawingml/2006/table">
            <a:tbl>
              <a:tblPr/>
              <a:tblGrid>
                <a:gridCol w="957477"/>
                <a:gridCol w="1100627"/>
                <a:gridCol w="1196507"/>
                <a:gridCol w="1196507"/>
              </a:tblGrid>
              <a:tr h="102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Гимназии, лицеи, школы с углубленным изучением предметов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общеобразовательные учреждения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2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59.989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Центральный ФО*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96.771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30.138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Северо-Западный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7.969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19573" y="550310"/>
          <a:ext cx="4244915" cy="6002267"/>
        </p:xfrm>
        <a:graphic>
          <a:graphicData uri="http://schemas.openxmlformats.org/drawingml/2006/table">
            <a:tbl>
              <a:tblPr/>
              <a:tblGrid>
                <a:gridCol w="913120"/>
                <a:gridCol w="1049639"/>
                <a:gridCol w="1141078"/>
                <a:gridCol w="1141078"/>
              </a:tblGrid>
              <a:tr h="1034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Гимназии, лицеи, школы с углубленным изучением предметов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общеобразовательные учреждения</a:t>
                      </a:r>
                      <a:endParaRPr lang="ru-R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05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ФО*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40.530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05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28.325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05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Южный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6.570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05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Северо-Кавказский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Структура общеобразовательных учреждений (1)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548681"/>
          <a:ext cx="4315479" cy="6120676"/>
        </p:xfrm>
        <a:graphic>
          <a:graphicData uri="http://schemas.openxmlformats.org/drawingml/2006/table">
            <a:tbl>
              <a:tblPr/>
              <a:tblGrid>
                <a:gridCol w="928299"/>
                <a:gridCol w="1067088"/>
                <a:gridCol w="1160046"/>
                <a:gridCol w="1160046"/>
              </a:tblGrid>
              <a:tr h="103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Автономные образовательные учреждения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Бюджетные и казенные образовательные учреждения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8.193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8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Центральный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8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8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Северо-Западный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16016" y="548677"/>
          <a:ext cx="4248473" cy="6171478"/>
        </p:xfrm>
        <a:graphic>
          <a:graphicData uri="http://schemas.openxmlformats.org/drawingml/2006/table">
            <a:tbl>
              <a:tblPr/>
              <a:tblGrid>
                <a:gridCol w="913886"/>
                <a:gridCol w="1050519"/>
                <a:gridCol w="1142034"/>
                <a:gridCol w="1142034"/>
              </a:tblGrid>
              <a:tr h="1067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Автономные образовательные учреждения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Бюджетные и казенные образовательные учреждения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ФО*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0.678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Южный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Северо-Кавказский ФО*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ООУ с поддержкой НКО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ООУ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 хи2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i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Структура общеобразовательных учреждений (2)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955" y="2060848"/>
            <a:ext cx="8424101" cy="35394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</a:p>
          <a:p>
            <a:pPr algn="ctr"/>
            <a:endParaRPr lang="en-US" sz="6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ssuslova@hse.ru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Понятие коллективного </a:t>
            </a:r>
            <a:r>
              <a:rPr lang="ru-RU" sz="4000" dirty="0" err="1" smtClean="0"/>
              <a:t>сопроизводства</a:t>
            </a:r>
            <a:endParaRPr lang="ru-RU" sz="4000" dirty="0" smtClean="0"/>
          </a:p>
          <a:p>
            <a:r>
              <a:rPr lang="ru-RU" sz="4000" dirty="0" smtClean="0"/>
              <a:t>Цель и гипотезы исследования</a:t>
            </a:r>
          </a:p>
          <a:p>
            <a:r>
              <a:rPr lang="ru-RU" sz="4000" dirty="0" smtClean="0"/>
              <a:t>Региональные различия масштабов </a:t>
            </a:r>
            <a:r>
              <a:rPr lang="ru-RU" sz="4000" dirty="0" err="1" smtClean="0"/>
              <a:t>сопроизводства</a:t>
            </a:r>
            <a:r>
              <a:rPr lang="ru-RU" sz="4000" dirty="0" smtClean="0"/>
              <a:t> в сфере школьного образования</a:t>
            </a:r>
          </a:p>
          <a:p>
            <a:r>
              <a:rPr lang="ru-RU" sz="4000" dirty="0" smtClean="0"/>
              <a:t>Тестирование гипотез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Сопроизводство</a:t>
            </a:r>
            <a:r>
              <a:rPr lang="ru-RU" dirty="0" smtClean="0"/>
              <a:t> – участие потребителя в производстве блага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2204864"/>
            <a:ext cx="5400600" cy="3240360"/>
          </a:xfrm>
          <a:prstGeom prst="ellipse">
            <a:avLst/>
          </a:prstGeom>
          <a:solidFill>
            <a:srgbClr val="FFFF00">
              <a:alpha val="5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896" y="2204864"/>
            <a:ext cx="5256584" cy="3240360"/>
          </a:xfrm>
          <a:prstGeom prst="ellipse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5949280"/>
            <a:ext cx="53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Brudney</a:t>
            </a:r>
            <a:r>
              <a:rPr lang="en-US" dirty="0" smtClean="0"/>
              <a:t> Jeffrey L. and England, Robert E. (1983) Toward a Definition of the Coproduction Concept. P. 61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1" y="3140968"/>
            <a:ext cx="2926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Потребитель-производитель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14096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Традиционный производитель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Coproduction describes processes through which diverse inputs are contributed by individuals and </a:t>
            </a:r>
            <a:r>
              <a:rPr lang="en-US" sz="4000" dirty="0" err="1" smtClean="0"/>
              <a:t>organisations</a:t>
            </a:r>
            <a:r>
              <a:rPr lang="en-US" sz="4000" dirty="0" smtClean="0"/>
              <a:t> that are not part of an official government agency primarily responsible for producing a particular public good or service </a:t>
            </a:r>
          </a:p>
          <a:p>
            <a:pPr algn="r">
              <a:buNone/>
            </a:pPr>
            <a:endParaRPr lang="en-US" sz="4000" dirty="0" smtClean="0"/>
          </a:p>
          <a:p>
            <a:pPr algn="r">
              <a:buNone/>
            </a:pPr>
            <a:r>
              <a:rPr lang="en-US" sz="4000" dirty="0" err="1" smtClean="0"/>
              <a:t>E.Ostrom</a:t>
            </a:r>
            <a:r>
              <a:rPr lang="en-US" sz="4000" dirty="0" smtClean="0"/>
              <a:t> (2012)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OECD definition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dirty="0" smtClean="0"/>
              <a:t>[Co-production is] a way of planning, designing, delivering and evaluating public services which draws on direct input from citizens, service users and civil society organisations.</a:t>
            </a:r>
          </a:p>
          <a:p>
            <a:pPr indent="0" algn="r">
              <a:buNone/>
            </a:pPr>
            <a:r>
              <a:rPr lang="en-US" sz="4000" dirty="0" smtClean="0"/>
              <a:t>OECD </a:t>
            </a:r>
            <a:r>
              <a:rPr lang="ru-RU" sz="4000" dirty="0" smtClean="0"/>
              <a:t>(</a:t>
            </a:r>
            <a:r>
              <a:rPr lang="en-US" sz="4000" dirty="0" smtClean="0"/>
              <a:t>2011)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Формы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сопроизводства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836712"/>
          <a:ext cx="80648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Формы коллективного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сопроизводства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в школах: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400" dirty="0" smtClean="0"/>
              <a:t>Родительские комитеты</a:t>
            </a:r>
          </a:p>
          <a:p>
            <a:r>
              <a:rPr lang="ru-RU" sz="4400" dirty="0" smtClean="0"/>
              <a:t>Зарегистрированные НКО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 НКО в сфере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(1)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содействие разработке и реализации некоммерческих проектов и программ для учеников Гимназии в области начального, основного, среднего «полного» общего и дополнительного образования; 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содействие развитию Гимназии, укреплению ее материально-технической базы;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содействие привлечению внебюджетных средств для обеспечения деятельности и развития Учреждения;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содействие организации и улучшению условий труда педагогических и других  работников Учреждения;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spcBef>
                <a:spcPts val="0"/>
              </a:spcBef>
            </a:pPr>
            <a:r>
              <a:rPr lang="ru-RU" sz="2800" dirty="0" smtClean="0"/>
              <a:t>содействие организации конкурсов, соревнований и других массовых внешкольных мероприятий Учреждения</a:t>
            </a:r>
          </a:p>
          <a:p>
            <a:pPr>
              <a:spcBef>
                <a:spcPts val="0"/>
              </a:spcBef>
            </a:pPr>
            <a:endParaRPr lang="ru-RU" sz="2800" dirty="0" smtClean="0"/>
          </a:p>
          <a:p>
            <a:pPr>
              <a:spcBef>
                <a:spcPts val="0"/>
              </a:spcBef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 НКО в сфере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сопроизводства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(2)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764704"/>
            <a:ext cx="8640960" cy="5688632"/>
          </a:xfrm>
        </p:spPr>
        <p:txBody>
          <a:bodyPr>
            <a:noAutofit/>
          </a:bodyPr>
          <a:lstStyle/>
          <a:p>
            <a:r>
              <a:rPr lang="ru-RU" sz="2200" dirty="0" smtClean="0"/>
              <a:t>-   Поощрение лучших педагогов, классных руководителей.;</a:t>
            </a:r>
          </a:p>
          <a:p>
            <a:r>
              <a:rPr lang="ru-RU" sz="2200" dirty="0" smtClean="0"/>
              <a:t>-   Распределение по представлению руководителя ОУ стимулирующих выплат педагогическому персоналу, внесение рекомендаций по распределению стимулирующих выплат непедагогическому персоналу;</a:t>
            </a:r>
          </a:p>
          <a:p>
            <a:r>
              <a:rPr lang="ru-RU" sz="2200" dirty="0" smtClean="0"/>
              <a:t>-    Выплата стипендий одаренным детям;</a:t>
            </a:r>
          </a:p>
          <a:p>
            <a:r>
              <a:rPr lang="ru-RU" sz="2200" dirty="0" smtClean="0"/>
              <a:t>-   Проведение праздников, спортивных соревнований, конкурсов;</a:t>
            </a:r>
          </a:p>
          <a:p>
            <a:r>
              <a:rPr lang="ru-RU" sz="2200" dirty="0" smtClean="0"/>
              <a:t>-   Сбор денег на нужды образовательного учреждения, улучшение МТБ школы;</a:t>
            </a:r>
          </a:p>
          <a:p>
            <a:r>
              <a:rPr lang="ru-RU" sz="2200" dirty="0" smtClean="0"/>
              <a:t>-   Оказание помощи малоимущим учащимся;</a:t>
            </a:r>
          </a:p>
          <a:p>
            <a:r>
              <a:rPr lang="ru-RU" sz="2200" dirty="0" smtClean="0"/>
              <a:t>-   Проведение конкурсов профессионального мастерства среди педагогов;</a:t>
            </a:r>
          </a:p>
          <a:p>
            <a:r>
              <a:rPr lang="ru-RU" sz="2200" dirty="0" smtClean="0"/>
              <a:t>-   Выплата грантов для осуществления инновационных проектов работниками ОУ;</a:t>
            </a:r>
          </a:p>
          <a:p>
            <a:r>
              <a:rPr lang="ru-RU" sz="2200" dirty="0" smtClean="0"/>
              <a:t>-   Участие в разработке локальных актов образовательного учреждения, образовательной программы.</a:t>
            </a:r>
          </a:p>
          <a:p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844</Words>
  <Application>Microsoft Office PowerPoint</Application>
  <PresentationFormat>Экран (4:3)</PresentationFormat>
  <Paragraphs>348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Сопроизводство образовательных услуг в средней школе: участие некоммерческих организаций   </vt:lpstr>
      <vt:lpstr>Слайд 2</vt:lpstr>
      <vt:lpstr>Сопроизводство – участие потребителя в производстве блага</vt:lpstr>
      <vt:lpstr>Слайд 4</vt:lpstr>
      <vt:lpstr>OECD definition</vt:lpstr>
      <vt:lpstr>Формы сопроизводства</vt:lpstr>
      <vt:lpstr>Слайд 7</vt:lpstr>
      <vt:lpstr>Деятельность НКО в сфере сопроизводства (1)</vt:lpstr>
      <vt:lpstr>Деятельность НКО в сфере сопроизводства (2)</vt:lpstr>
      <vt:lpstr>Слайд 10</vt:lpstr>
      <vt:lpstr>Слайд 11</vt:lpstr>
      <vt:lpstr>Слайд 12</vt:lpstr>
      <vt:lpstr>Доля образовательных учреждений, участвующих в коллективном сопроизводстве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Сопроизводство образовательных услуг в средней школе: участие некоммерческих организаций</dc:title>
  <dc:creator>SuslovaSV</dc:creator>
  <cp:lastModifiedBy>Светлана</cp:lastModifiedBy>
  <cp:revision>51</cp:revision>
  <dcterms:created xsi:type="dcterms:W3CDTF">2015-04-04T05:21:08Z</dcterms:created>
  <dcterms:modified xsi:type="dcterms:W3CDTF">2015-04-08T12:57:07Z</dcterms:modified>
</cp:coreProperties>
</file>