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98" r:id="rId4"/>
    <p:sldId id="300" r:id="rId5"/>
    <p:sldId id="275" r:id="rId6"/>
    <p:sldId id="285" r:id="rId7"/>
    <p:sldId id="288" r:id="rId8"/>
    <p:sldId id="280" r:id="rId9"/>
    <p:sldId id="281" r:id="rId10"/>
    <p:sldId id="283" r:id="rId11"/>
    <p:sldId id="289" r:id="rId12"/>
    <p:sldId id="290" r:id="rId13"/>
    <p:sldId id="292" r:id="rId14"/>
    <p:sldId id="293" r:id="rId15"/>
    <p:sldId id="295" r:id="rId16"/>
    <p:sldId id="296" r:id="rId17"/>
    <p:sldId id="301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stomina111@mail.ru" TargetMode="External"/><Relationship Id="rId2" Type="http://schemas.openxmlformats.org/officeDocument/2006/relationships/hyperlink" Target="mailto:ooberemko@hse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6728" y="1856096"/>
            <a:ext cx="8366078" cy="1446662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rgbClr val="003F82"/>
                </a:solidFill>
              </a:rPr>
              <a:t>Противопоставление волонтерской </a:t>
            </a:r>
            <a:r>
              <a:rPr lang="ru-RU" sz="3200" b="1" dirty="0" smtClean="0">
                <a:solidFill>
                  <a:srgbClr val="003F82"/>
                </a:solidFill>
              </a:rPr>
              <a:t/>
            </a:r>
            <a:br>
              <a:rPr lang="ru-RU" sz="3200" b="1" dirty="0" smtClean="0">
                <a:solidFill>
                  <a:srgbClr val="003F82"/>
                </a:solidFill>
              </a:rPr>
            </a:br>
            <a:r>
              <a:rPr lang="ru-RU" sz="3200" b="1" dirty="0" smtClean="0">
                <a:solidFill>
                  <a:srgbClr val="003F82"/>
                </a:solidFill>
              </a:rPr>
              <a:t>и </a:t>
            </a:r>
            <a:r>
              <a:rPr lang="ru-RU" sz="3200" b="1" dirty="0">
                <a:solidFill>
                  <a:srgbClr val="003F82"/>
                </a:solidFill>
              </a:rPr>
              <a:t>протестной деятельности</a:t>
            </a:r>
            <a:br>
              <a:rPr lang="ru-RU" sz="3200" b="1" dirty="0">
                <a:solidFill>
                  <a:srgbClr val="003F82"/>
                </a:solidFill>
              </a:rPr>
            </a:br>
            <a:r>
              <a:rPr lang="ru-RU" sz="3200" b="1" dirty="0">
                <a:solidFill>
                  <a:srgbClr val="003F82"/>
                </a:solidFill>
              </a:rPr>
              <a:t>в </a:t>
            </a:r>
            <a:r>
              <a:rPr lang="ru-RU" sz="3200" b="1" dirty="0" err="1">
                <a:solidFill>
                  <a:srgbClr val="003F82"/>
                </a:solidFill>
              </a:rPr>
              <a:t>самоописаниях</a:t>
            </a:r>
            <a:r>
              <a:rPr lang="ru-RU" sz="3200" b="1" dirty="0">
                <a:solidFill>
                  <a:srgbClr val="003F82"/>
                </a:solidFill>
              </a:rPr>
              <a:t> российских волонтеров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 smtClean="0">
              <a:solidFill>
                <a:srgbClr val="003F82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36728" y="3057100"/>
            <a:ext cx="8147714" cy="2361061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О.А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Оберемко</a:t>
            </a: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доцент </a:t>
            </a:r>
            <a:r>
              <a:rPr kumimoji="1"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кафедры методов сбора и анализа социологической информации </a:t>
            </a:r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/>
            </a:r>
            <a:b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департамента </a:t>
            </a:r>
            <a:r>
              <a:rPr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социологии факультета социальных наук НИУ ВШЭ, </a:t>
            </a:r>
            <a:endParaRPr lang="ru-RU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ведущий научный сотрудник Центра социального предпринимательства и социальных инноваций НИУ ВШЭ, Москва</a:t>
            </a:r>
          </a:p>
          <a:p>
            <a:pPr eaLnBrk="1" hangingPunct="1"/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А.Г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 Истомина </a:t>
            </a: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аспирантка кафедры методов сбора и анализа социологической информации </a:t>
            </a:r>
            <a:r>
              <a:rPr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департамента социологии </a:t>
            </a:r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факультета социальных наук НИУ ВШЭ, </a:t>
            </a:r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Москва</a:t>
            </a:r>
          </a:p>
          <a:p>
            <a:pPr eaLnBrk="1" hangingPunct="1"/>
            <a:endParaRPr kumimoji="1" lang="ru-RU" sz="1600" i="1" dirty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Доклад сделан в </a:t>
            </a:r>
            <a:r>
              <a:rPr kumimoji="1"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рамках гранта «</a:t>
            </a:r>
            <a:r>
              <a:rPr kumimoji="1" lang="en-US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New Forms of Mass Opinion Research in Contemporary Russia in the Context of Social and Society Chance», </a:t>
            </a:r>
            <a:r>
              <a:rPr kumimoji="1"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реализующегося </a:t>
            </a:r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в </a:t>
            </a:r>
            <a:r>
              <a:rPr kumimoji="1"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2014-2016 г. при поддержке фонда А. Гумбольдта.</a:t>
            </a:r>
            <a:endParaRPr kumimoji="1" lang="ru-RU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1: добро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отсутствие добра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0" y="147955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Уточнение: </a:t>
            </a: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«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добровольчество — добро, протест — агрессия» </a:t>
            </a:r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Протест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активное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вторжение в жизни других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:</a:t>
            </a:r>
          </a:p>
          <a:p>
            <a:endParaRPr lang="ru-RU" sz="2400" b="1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«Добровольчество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, оно </a:t>
            </a:r>
            <a:r>
              <a:rPr lang="ru-RU" sz="2400" b="1" i="1" dirty="0">
                <a:solidFill>
                  <a:srgbClr val="003F82"/>
                </a:solidFill>
                <a:latin typeface="Arial Narrow" panose="020B0606020202030204" pitchFamily="34" charset="0"/>
              </a:rPr>
              <a:t>от слова «добро»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. </a:t>
            </a:r>
            <a:endParaRPr lang="ru-RU" sz="2400" i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Протест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— это немножко другое, </a:t>
            </a:r>
            <a:endParaRPr lang="ru-RU" sz="2400" i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это </a:t>
            </a:r>
            <a:r>
              <a:rPr lang="ru-RU" sz="2400" b="1" i="1" dirty="0">
                <a:solidFill>
                  <a:srgbClr val="003F82"/>
                </a:solidFill>
                <a:latin typeface="Arial Narrow" panose="020B0606020202030204" pitchFamily="34" charset="0"/>
              </a:rPr>
              <a:t>все равно какая-то форма </a:t>
            </a:r>
            <a:r>
              <a:rPr lang="ru-RU" sz="2400" b="1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агрессии».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(П103, 257–258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)</a:t>
            </a:r>
          </a:p>
          <a:p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В первом случае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активность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несет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благо, в другом </a:t>
            </a:r>
            <a:r>
              <a:rPr lang="ru-RU" sz="2400" b="1" dirty="0">
                <a:latin typeface="Arial Narrow" panose="020B0606020202030204" pitchFamily="34" charset="0"/>
              </a:rPr>
              <a:t>—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[</a:t>
            </a:r>
            <a:r>
              <a:rPr lang="ru-RU" sz="2400" b="1" i="1" dirty="0">
                <a:solidFill>
                  <a:srgbClr val="003F82"/>
                </a:solidFill>
                <a:latin typeface="Arial Narrow" panose="020B0606020202030204" pitchFamily="34" charset="0"/>
              </a:rPr>
              <a:t>вред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]; вторжение (интервенция), несущее вред, и есть агрессия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.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1: добро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отсутствие добра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0" y="147955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Протест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бескомпромиссная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силовая борьба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добровольчество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—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мягкая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сила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не обнаруживающая себя 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в противопоставлении,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избегающая всяких противопоставлений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. </a:t>
            </a:r>
          </a:p>
          <a:p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Избегание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сопротивления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как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средство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для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сохранения себя и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возможностей действовать позитивно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:</a:t>
            </a:r>
          </a:p>
          <a:p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Нет, добровольчество — это, конечно, не 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оппозиция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. О чем мы говорим? Что такое оппозиция? Оппозиция — это против чего-то. А мы не против чего-то, мы, наоборот, за что-то. — …мы просто помогаем, делаем то, что нам важно. Добровольчество — это не оппозиция, мы не выступаем против чего-то. Зачем? Вот мы есть, и мы просто что-то делаем. Все! (П09, 295–297) </a:t>
            </a:r>
          </a:p>
        </p:txBody>
      </p:sp>
    </p:spTree>
    <p:extLst>
      <p:ext uri="{BB962C8B-B14F-4D97-AF65-F5344CB8AC3E}">
        <p14:creationId xmlns:p14="http://schemas.microsoft.com/office/powerpoint/2010/main" val="637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2: дело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слово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7710" y="147955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Добровольчество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</a:t>
            </a:r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езультативная, эффективная деятельность </a:t>
            </a:r>
            <a:b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vs.</a:t>
            </a:r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 символическая активность = </a:t>
            </a:r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бездеятельность </a:t>
            </a:r>
            <a:r>
              <a:rPr lang="ru-RU" sz="2400" b="1" dirty="0">
                <a:solidFill>
                  <a:srgbClr val="21386F"/>
                </a:solidFill>
                <a:latin typeface="Arial Narrow" panose="020B0606020202030204" pitchFamily="34" charset="0"/>
              </a:rPr>
              <a:t>протеста.</a:t>
            </a:r>
            <a:r>
              <a:rPr lang="ru-RU" sz="2400" dirty="0">
                <a:solidFill>
                  <a:srgbClr val="21386F"/>
                </a:solidFill>
                <a:latin typeface="Arial Narrow" panose="020B0606020202030204" pitchFamily="34" charset="0"/>
              </a:rPr>
              <a:t> </a:t>
            </a:r>
            <a:endParaRPr lang="ru-RU" sz="2400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  <a:p>
            <a:endParaRPr lang="ru-RU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… </a:t>
            </a:r>
            <a:r>
              <a:rPr lang="ru-RU" sz="24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если люди выходят просто помитинговать, </a:t>
            </a:r>
            <a:r>
              <a:rPr lang="ru-RU" sz="2400" b="1" i="1" dirty="0" err="1">
                <a:solidFill>
                  <a:srgbClr val="21386F"/>
                </a:solidFill>
                <a:latin typeface="Arial Narrow" panose="020B0606020202030204" pitchFamily="34" charset="0"/>
              </a:rPr>
              <a:t>подекларировать</a:t>
            </a:r>
            <a:r>
              <a:rPr lang="ru-RU" sz="24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 свои какие-то заявления</a:t>
            </a:r>
            <a:r>
              <a:rPr lang="ru-RU" sz="2400" i="1" dirty="0">
                <a:solidFill>
                  <a:srgbClr val="21386F"/>
                </a:solidFill>
                <a:latin typeface="Arial Narrow" panose="020B0606020202030204" pitchFamily="34" charset="0"/>
              </a:rPr>
              <a:t>, конечно, безусловно, с их точки зрения, это может быть носит какой-то </a:t>
            </a:r>
            <a:r>
              <a:rPr lang="ru-RU" sz="24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позитивный характер</a:t>
            </a:r>
            <a:r>
              <a:rPr lang="ru-RU" sz="2400" i="1" dirty="0">
                <a:solidFill>
                  <a:srgbClr val="21386F"/>
                </a:solidFill>
                <a:latin typeface="Arial Narrow" panose="020B0606020202030204" pitchFamily="34" charset="0"/>
              </a:rPr>
              <a:t>, но я </a:t>
            </a:r>
            <a:r>
              <a:rPr lang="ru-RU" sz="24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не считаю это добровольчеством</a:t>
            </a:r>
            <a:r>
              <a:rPr lang="ru-RU" sz="2400" i="1" dirty="0">
                <a:solidFill>
                  <a:srgbClr val="21386F"/>
                </a:solidFill>
                <a:latin typeface="Arial Narrow" panose="020B0606020202030204" pitchFamily="34" charset="0"/>
              </a:rPr>
              <a:t>. (П01, 251–254)</a:t>
            </a:r>
          </a:p>
          <a:p>
            <a:pPr algn="ctr"/>
            <a:r>
              <a:rPr lang="ru-RU" sz="2400" i="1" dirty="0">
                <a:solidFill>
                  <a:srgbClr val="21386F"/>
                </a:solidFill>
                <a:latin typeface="Arial Narrow" panose="020B0606020202030204" pitchFamily="34" charset="0"/>
              </a:rPr>
              <a:t>Протестное, это может быть как, в смысле каких-то митингов или чего? — Это организация, но это не добровольчество. </a:t>
            </a:r>
            <a:r>
              <a:rPr lang="ru-RU" sz="2400" i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/>
            </a:r>
            <a:br>
              <a:rPr lang="ru-RU" sz="2400" i="1" dirty="0" smtClean="0">
                <a:solidFill>
                  <a:srgbClr val="21386F"/>
                </a:solidFill>
                <a:latin typeface="Arial Narrow" panose="020B0606020202030204" pitchFamily="34" charset="0"/>
              </a:rPr>
            </a:br>
            <a:r>
              <a:rPr lang="ru-RU" sz="2400" i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По </a:t>
            </a:r>
            <a:r>
              <a:rPr lang="ru-RU" sz="2400" i="1" dirty="0">
                <a:solidFill>
                  <a:srgbClr val="21386F"/>
                </a:solidFill>
                <a:latin typeface="Arial Narrow" panose="020B0606020202030204" pitchFamily="34" charset="0"/>
              </a:rPr>
              <a:t>сути, </a:t>
            </a:r>
            <a:r>
              <a:rPr lang="ru-RU" sz="24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они же ничего не созидают</a:t>
            </a:r>
            <a:r>
              <a:rPr lang="ru-RU" sz="2400" i="1" dirty="0">
                <a:solidFill>
                  <a:srgbClr val="21386F"/>
                </a:solidFill>
                <a:latin typeface="Arial Narrow" panose="020B0606020202030204" pitchFamily="34" charset="0"/>
              </a:rPr>
              <a:t>. (П103, 257–258)</a:t>
            </a: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. </a:t>
            </a:r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endParaRPr lang="ru-RU" sz="2400" i="1" dirty="0">
              <a:solidFill>
                <a:srgbClr val="003F8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2: дело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слово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0" y="147955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Протестное </a:t>
            </a:r>
            <a:r>
              <a:rPr lang="ru-RU" sz="2400" b="1" dirty="0">
                <a:solidFill>
                  <a:srgbClr val="21386F"/>
                </a:solidFill>
                <a:latin typeface="Arial Narrow" panose="020B0606020202030204" pitchFamily="34" charset="0"/>
              </a:rPr>
              <a:t>действие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привлекает общественное </a:t>
            </a:r>
            <a:r>
              <a:rPr lang="ru-RU" sz="2400" dirty="0">
                <a:solidFill>
                  <a:srgbClr val="21386F"/>
                </a:solidFill>
                <a:latin typeface="Arial Narrow" panose="020B0606020202030204" pitchFamily="34" charset="0"/>
              </a:rPr>
              <a:t>внимание </a:t>
            </a:r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</a:br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к </a:t>
            </a:r>
            <a:r>
              <a:rPr lang="ru-RU" sz="2400" dirty="0">
                <a:solidFill>
                  <a:srgbClr val="21386F"/>
                </a:solidFill>
                <a:latin typeface="Arial Narrow" panose="020B0606020202030204" pitchFamily="34" charset="0"/>
              </a:rPr>
              <a:t>структурной </a:t>
            </a:r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проблеме.  </a:t>
            </a:r>
          </a:p>
          <a:p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Но! не </a:t>
            </a:r>
            <a:r>
              <a:rPr lang="ru-RU" sz="2400" b="1" dirty="0">
                <a:solidFill>
                  <a:srgbClr val="21386F"/>
                </a:solidFill>
                <a:latin typeface="Arial Narrow" panose="020B0606020202030204" pitchFamily="34" charset="0"/>
              </a:rPr>
              <a:t>принося немедленно реальных частных улучшений</a:t>
            </a:r>
            <a:r>
              <a:rPr lang="ru-RU" sz="2400" dirty="0">
                <a:solidFill>
                  <a:srgbClr val="21386F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solidFill>
                  <a:srgbClr val="21386F"/>
                </a:solidFill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не </a:t>
            </a:r>
            <a:r>
              <a:rPr lang="ru-RU" sz="2400" b="1" dirty="0">
                <a:solidFill>
                  <a:srgbClr val="21386F"/>
                </a:solidFill>
                <a:latin typeface="Arial Narrow" panose="020B0606020202030204" pitchFamily="34" charset="0"/>
              </a:rPr>
              <a:t>рассматривается </a:t>
            </a:r>
            <a:r>
              <a:rPr lang="ru-RU" sz="2400" b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как </a:t>
            </a:r>
            <a:r>
              <a:rPr lang="ru-RU" sz="2400" b="1" dirty="0">
                <a:solidFill>
                  <a:srgbClr val="21386F"/>
                </a:solidFill>
                <a:latin typeface="Arial Narrow" panose="020B0606020202030204" pitchFamily="34" charset="0"/>
              </a:rPr>
              <a:t>ценный источник структурных изменений. </a:t>
            </a:r>
          </a:p>
          <a:p>
            <a:pPr algn="ctr"/>
            <a:endParaRPr lang="ru-RU" sz="2000" i="1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i="1" dirty="0" smtClean="0">
                <a:solidFill>
                  <a:srgbClr val="21386F"/>
                </a:solidFill>
                <a:latin typeface="Arial Narrow" panose="020B0606020202030204" pitchFamily="34" charset="0"/>
              </a:rPr>
              <a:t>Я </a:t>
            </a:r>
            <a:r>
              <a:rPr lang="ru-RU" sz="2000" i="1" dirty="0">
                <a:solidFill>
                  <a:srgbClr val="21386F"/>
                </a:solidFill>
                <a:latin typeface="Arial Narrow" panose="020B0606020202030204" pitchFamily="34" charset="0"/>
              </a:rPr>
              <a:t>просто считаю, что </a:t>
            </a:r>
            <a:r>
              <a:rPr lang="ru-RU" sz="20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надо время тратить не на протесты.</a:t>
            </a:r>
            <a:r>
              <a:rPr lang="ru-RU" sz="2000" i="1" dirty="0">
                <a:solidFill>
                  <a:srgbClr val="21386F"/>
                </a:solidFill>
                <a:latin typeface="Arial Narrow" panose="020B0606020202030204" pitchFamily="34" charset="0"/>
              </a:rPr>
              <a:t> Ну, давайте будем протестовать, что у детей не хватает вещей в приютах, или у детей нет продуктов в </a:t>
            </a:r>
            <a:r>
              <a:rPr lang="ru-RU" sz="2000" i="1" dirty="0" err="1">
                <a:solidFill>
                  <a:srgbClr val="21386F"/>
                </a:solidFill>
                <a:latin typeface="Arial Narrow" panose="020B0606020202030204" pitchFamily="34" charset="0"/>
              </a:rPr>
              <a:t>онкоцентре</a:t>
            </a:r>
            <a:r>
              <a:rPr lang="ru-RU" sz="2000" i="1" dirty="0">
                <a:solidFill>
                  <a:srgbClr val="21386F"/>
                </a:solidFill>
                <a:latin typeface="Arial Narrow" panose="020B0606020202030204" pitchFamily="34" charset="0"/>
              </a:rPr>
              <a:t>, ну у мам не хватает денег, зачем против этого протестовать, если</a:t>
            </a:r>
            <a:r>
              <a:rPr lang="ru-RU" sz="20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 можно пойти и помочь</a:t>
            </a:r>
            <a:r>
              <a:rPr lang="ru-RU" sz="2000" i="1" dirty="0">
                <a:solidFill>
                  <a:srgbClr val="21386F"/>
                </a:solidFill>
                <a:latin typeface="Arial Narrow" panose="020B0606020202030204" pitchFamily="34" charset="0"/>
              </a:rPr>
              <a:t>? — …зачем протестовать, если</a:t>
            </a:r>
            <a:r>
              <a:rPr lang="ru-RU" sz="20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 можно просто менять эту ситуацию, делая какие-то свои действия положительные</a:t>
            </a:r>
            <a:r>
              <a:rPr lang="ru-RU" sz="2000" i="1" dirty="0">
                <a:solidFill>
                  <a:srgbClr val="21386F"/>
                </a:solidFill>
                <a:latin typeface="Arial Narrow" panose="020B0606020202030204" pitchFamily="34" charset="0"/>
              </a:rPr>
              <a:t>. Мне кажется, это </a:t>
            </a:r>
            <a:r>
              <a:rPr lang="ru-RU" sz="2000" b="1" i="1" dirty="0">
                <a:solidFill>
                  <a:srgbClr val="21386F"/>
                </a:solidFill>
                <a:latin typeface="Arial Narrow" panose="020B0606020202030204" pitchFamily="34" charset="0"/>
              </a:rPr>
              <a:t>путь более какой-то лучший, чем выйти на улицу с плакатом</a:t>
            </a:r>
            <a:r>
              <a:rPr lang="ru-RU" sz="2000" i="1" dirty="0">
                <a:solidFill>
                  <a:srgbClr val="21386F"/>
                </a:solidFill>
                <a:latin typeface="Arial Narrow" panose="020B0606020202030204" pitchFamily="34" charset="0"/>
              </a:rPr>
              <a:t>. (П30, 540–549)</a:t>
            </a:r>
          </a:p>
          <a:p>
            <a:endParaRPr lang="ru-RU" sz="2400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3: приватность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публичность 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0" y="14795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35157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Добровольчество </a:t>
            </a:r>
          </a:p>
          <a:p>
            <a:endParaRPr lang="en-US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помещено в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«стерильное» пространство добра и чистоты,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отгорожено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от всей гражданско-политической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сферы, которая редуцируется к «политике» = «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грязное дело»: </a:t>
            </a:r>
            <a:endParaRPr lang="en-US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Нет, нет, не мешайте политику с добровольчеством и </a:t>
            </a:r>
            <a:r>
              <a:rPr lang="ru-RU" sz="2400" i="1" dirty="0" err="1">
                <a:solidFill>
                  <a:srgbClr val="003F82"/>
                </a:solidFill>
                <a:latin typeface="Arial Narrow" panose="020B0606020202030204" pitchFamily="34" charset="0"/>
              </a:rPr>
              <a:t>волонтерством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! Не мешайте! Политика — грязное дело, а </a:t>
            </a:r>
            <a:r>
              <a:rPr lang="ru-RU" sz="2400" i="1" dirty="0" err="1">
                <a:solidFill>
                  <a:srgbClr val="003F82"/>
                </a:solidFill>
                <a:latin typeface="Arial Narrow" panose="020B0606020202030204" pitchFamily="34" charset="0"/>
              </a:rPr>
              <a:t>волонтерство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 — чистое и доброе. — Потому как мешать, это удел политиков, втянуть волонтеров в игры. Нельзя допускать, потому что половина сразу же уйдет, потому что политика! Все! До свидания! (П05, 160–167) </a:t>
            </a:r>
          </a:p>
        </p:txBody>
      </p:sp>
    </p:spTree>
    <p:extLst>
      <p:ext uri="{BB962C8B-B14F-4D97-AF65-F5344CB8AC3E}">
        <p14:creationId xmlns:p14="http://schemas.microsoft.com/office/powerpoint/2010/main" val="7125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3: приватность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публичность 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0" y="14795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35157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Волонтер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— это человек, который сам для себя решил что-то сделать доброе. Доброе — в оппозицию? Доброе, оно же вне политики! Понятие «добро» для меня, по крайней мере, остается вне политики. Ты либо делаешь это добро, либо ты не делаешь это добро. (П108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)</a:t>
            </a:r>
          </a:p>
          <a:p>
            <a:pPr algn="ctr"/>
            <a:endParaRPr lang="ru-RU" sz="2400" i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i="1" u="sng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Экспликация </a:t>
            </a:r>
            <a:r>
              <a:rPr lang="ru-RU" sz="2400" i="1" u="sng" dirty="0">
                <a:solidFill>
                  <a:srgbClr val="003F82"/>
                </a:solidFill>
                <a:latin typeface="Arial Narrow" panose="020B0606020202030204" pitchFamily="34" charset="0"/>
              </a:rPr>
              <a:t>возможного смысла</a:t>
            </a:r>
            <a:r>
              <a:rPr lang="en-US" sz="2400" i="1" u="sng" dirty="0">
                <a:solidFill>
                  <a:srgbClr val="003F82"/>
                </a:solidFill>
                <a:latin typeface="Arial Narrow" panose="020B0606020202030204" pitchFamily="34" charset="0"/>
              </a:rPr>
              <a:t>: </a:t>
            </a:r>
          </a:p>
          <a:p>
            <a:pPr algn="just"/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«чистота» добровольческого действия обеспечивается возможностью самостоятельно,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суверенно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принять решение;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тогда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как «грязная» политика вынуждает </a:t>
            </a:r>
            <a:r>
              <a:rPr lang="ru-RU" sz="2400" dirty="0" err="1">
                <a:solidFill>
                  <a:srgbClr val="003F82"/>
                </a:solidFill>
                <a:latin typeface="Arial Narrow" panose="020B0606020202030204" pitchFamily="34" charset="0"/>
              </a:rPr>
              <a:t>актора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 координировать, согласовывать свои действия с другими, вести дело в качестве социализированного, «обобществленного» субъекта.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Чистота ассоциируется с приватной сферой,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сфера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политического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сфера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«нечистого» </a:t>
            </a:r>
            <a:r>
              <a:rPr lang="ru-RU" sz="2400" dirty="0" err="1">
                <a:solidFill>
                  <a:srgbClr val="003F82"/>
                </a:solidFill>
                <a:latin typeface="Arial Narrow" panose="020B0606020202030204" pitchFamily="34" charset="0"/>
              </a:rPr>
              <a:t>гезельшафтного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 торга.</a:t>
            </a:r>
          </a:p>
          <a:p>
            <a:pPr algn="ctr"/>
            <a:endParaRPr lang="ru-RU" sz="2400" i="1" dirty="0">
              <a:solidFill>
                <a:srgbClr val="003F8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4: лояльность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нелояльность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2830" y="14795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21386F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35157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Установка укрепление устоев (позитивными делами), а не разрушение (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протестами).</a:t>
            </a:r>
          </a:p>
          <a:p>
            <a:pPr algn="ctr"/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…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мне кажется — если что-то идет добровольно, 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то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это что-то должно наоборот помогать укреплять какие-то устои той организации, которой мы помогаем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…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</a:rPr>
              <a:t>Как говорят, в чужой монастырь со своим уставом не лезут…. (П16, 361</a:t>
            </a:r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)</a:t>
            </a: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Принятое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суверенное и добровольное решение помогать вполне сочетается с готовностью социализироваться (обобществиться), принять условия и правила игры как данность и руководство к действию. </a:t>
            </a:r>
          </a:p>
          <a:p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Отчетливая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гражданская установка на лояльность публичному режиму политического торга и поиска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компромиссов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, </a:t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</a:b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готовность обобществляться в сложном мире.</a:t>
            </a:r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algn="ctr"/>
            <a:endParaRPr lang="ru-RU" sz="2400" i="1" dirty="0">
              <a:solidFill>
                <a:srgbClr val="003F8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6728" y="723331"/>
            <a:ext cx="8366078" cy="2006221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rgbClr val="003F82"/>
                </a:solidFill>
              </a:rPr>
              <a:t>Противопоставление волонтерской </a:t>
            </a:r>
            <a:r>
              <a:rPr lang="ru-RU" sz="3200" b="1" dirty="0" smtClean="0">
                <a:solidFill>
                  <a:srgbClr val="003F82"/>
                </a:solidFill>
              </a:rPr>
              <a:t/>
            </a:r>
            <a:br>
              <a:rPr lang="ru-RU" sz="3200" b="1" dirty="0" smtClean="0">
                <a:solidFill>
                  <a:srgbClr val="003F82"/>
                </a:solidFill>
              </a:rPr>
            </a:br>
            <a:r>
              <a:rPr lang="ru-RU" sz="3200" b="1" dirty="0" smtClean="0">
                <a:solidFill>
                  <a:srgbClr val="003F82"/>
                </a:solidFill>
              </a:rPr>
              <a:t>и </a:t>
            </a:r>
            <a:r>
              <a:rPr lang="ru-RU" sz="3200" b="1" dirty="0">
                <a:solidFill>
                  <a:srgbClr val="003F82"/>
                </a:solidFill>
              </a:rPr>
              <a:t>протестной деятельности</a:t>
            </a:r>
            <a:br>
              <a:rPr lang="ru-RU" sz="3200" b="1" dirty="0">
                <a:solidFill>
                  <a:srgbClr val="003F82"/>
                </a:solidFill>
              </a:rPr>
            </a:br>
            <a:r>
              <a:rPr lang="ru-RU" sz="3200" b="1" dirty="0">
                <a:solidFill>
                  <a:srgbClr val="003F82"/>
                </a:solidFill>
              </a:rPr>
              <a:t>в </a:t>
            </a:r>
            <a:r>
              <a:rPr lang="ru-RU" sz="3200" b="1" dirty="0" err="1">
                <a:solidFill>
                  <a:srgbClr val="003F82"/>
                </a:solidFill>
              </a:rPr>
              <a:t>самоописаниях</a:t>
            </a:r>
            <a:r>
              <a:rPr lang="ru-RU" sz="3200" b="1" dirty="0">
                <a:solidFill>
                  <a:srgbClr val="003F82"/>
                </a:solidFill>
              </a:rPr>
              <a:t> российских волонтеров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 smtClean="0">
              <a:solidFill>
                <a:srgbClr val="003F82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36728" y="2729552"/>
            <a:ext cx="8147714" cy="3261815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О.А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Оберемко</a:t>
            </a: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доцент </a:t>
            </a:r>
            <a:r>
              <a:rPr kumimoji="1"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кафедры методов сбора и анализа социологической информации </a:t>
            </a:r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/>
            </a:r>
            <a:b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департамента </a:t>
            </a:r>
            <a:r>
              <a:rPr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социологии факультета социальных наук НИУ ВШЭ, </a:t>
            </a:r>
            <a:endParaRPr lang="ru-RU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ведущий научный сотрудник Центра социального предпринимательства и социальных инноваций НИУ ВШЭ, Москва</a:t>
            </a:r>
            <a:endParaRPr lang="en-US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lang="en-US" sz="18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hlinkClick r:id="rId2"/>
              </a:rPr>
              <a:t>ooberemko@hse.ru</a:t>
            </a:r>
            <a:endParaRPr lang="en-US" sz="18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endParaRPr lang="ru-RU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lang="ru-RU" sz="1800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А.Г</a:t>
            </a:r>
            <a:r>
              <a:rPr lang="ru-RU" sz="1800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 Истомина </a:t>
            </a:r>
            <a:endParaRPr lang="ru-RU" sz="1800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аспирантка кафедры методов сбора и анализа социологической информации </a:t>
            </a:r>
            <a:r>
              <a:rPr lang="ru-RU" sz="1600" i="1" dirty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департамента социологии </a:t>
            </a:r>
            <a:r>
              <a:rPr kumimoji="1" lang="ru-RU" sz="16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факультета социальных наук НИУ ВШЭ, Москва</a:t>
            </a:r>
            <a:endParaRPr kumimoji="1" lang="en-US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en-US" sz="1800" i="1" dirty="0" smtClean="0">
                <a:solidFill>
                  <a:srgbClr val="000066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  <a:hlinkClick r:id="rId3"/>
              </a:rPr>
              <a:t>istomina111@mail.ru</a:t>
            </a:r>
            <a:endParaRPr kumimoji="1" lang="en-US" sz="18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eaLnBrk="1" hangingPunct="1"/>
            <a:endParaRPr kumimoji="1" lang="ru-RU" sz="1600" i="1" dirty="0" smtClean="0">
              <a:solidFill>
                <a:srgbClr val="000066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5793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223838"/>
            <a:ext cx="7213600" cy="92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трактовок </a:t>
            </a:r>
            <a:r>
              <a:rPr lang="ru-RU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волонтерства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российской и мировой социальной теории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24130"/>
            <a:ext cx="878527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Добровольчество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«любая активность, при которой время свободно используется в интересах другого человека, группы или организации», «работа, которая выполняется без оплаты, без принуждения и организованно на благо других людей, организаций или общества в целом». </a:t>
            </a:r>
          </a:p>
          <a:p>
            <a:r>
              <a:rPr lang="ru-RU" sz="2400" b="1" dirty="0" err="1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Волонтерство</a:t>
            </a:r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российской социальной науке редуцируется: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«социальной работе» (</a:t>
            </a:r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Певная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2013), </a:t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</a:t>
            </a:r>
            <a:r>
              <a:rPr lang="ru-RU" sz="2400" u="sng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общественной благотворительной деятельности (Кудринская, 2006)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мировой социальной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науке расширяется: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института гражданского общества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</a:t>
            </a:r>
            <a:r>
              <a:rPr lang="ru-RU" sz="2400" u="sng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формы </a:t>
            </a:r>
            <a:r>
              <a:rPr lang="ru-RU" sz="2400" u="sng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гражданского </a:t>
            </a:r>
            <a:r>
              <a:rPr lang="ru-RU" sz="2400" u="sng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уча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стия </a:t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(наряду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социальным </a:t>
            </a:r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активизмом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политическим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участием).</a:t>
            </a:r>
            <a:endParaRPr lang="en-US" sz="2400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srgbClr val="003F82"/>
              </a:solidFill>
            </a:endParaRPr>
          </a:p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819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213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Эмпирические исследования</a:t>
            </a:r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8262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Тезис</a:t>
            </a:r>
            <a:r>
              <a:rPr lang="en-US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:</a:t>
            </a:r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Роберт </a:t>
            </a:r>
            <a:r>
              <a:rPr lang="ru-RU" sz="2400" b="1" dirty="0" err="1">
                <a:solidFill>
                  <a:srgbClr val="003F82"/>
                </a:solidFill>
                <a:latin typeface="Arial Narrow" panose="020B0606020202030204" pitchFamily="34" charset="0"/>
              </a:rPr>
              <a:t>Патнем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(2000)</a:t>
            </a:r>
            <a:endParaRPr lang="ru-RU" sz="2400" b="1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</a:rPr>
              <a:t>Волонтерство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«часть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синдрома хорошего (</a:t>
            </a:r>
            <a:r>
              <a:rPr lang="en-US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good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)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гражданства»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и политического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участия.</a:t>
            </a:r>
          </a:p>
          <a:p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err="1" smtClean="0">
                <a:solidFill>
                  <a:srgbClr val="003F82"/>
                </a:solidFill>
                <a:latin typeface="Arial Narrow" panose="020B0606020202030204" pitchFamily="34" charset="0"/>
              </a:rPr>
              <a:t>Мьюсак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и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Уилсон (2008)</a:t>
            </a: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Волонтеры чаще,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чем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не волонтёры (</a:t>
            </a:r>
            <a:r>
              <a:rPr lang="ru-RU" sz="2400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гражданские установки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стремятся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делать что-то на улучшение общества и страны,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готовы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участвовать в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выборах,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принадлежат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к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политической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партии,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участвуют в обращениях к чиновникам и выборным лицам…</a:t>
            </a:r>
            <a:endParaRPr lang="ru-RU" sz="2400" dirty="0">
              <a:solidFill>
                <a:srgbClr val="003F82"/>
              </a:solidFill>
            </a:endParaRPr>
          </a:p>
          <a:p>
            <a:r>
              <a:rPr lang="ru-RU" sz="2400" dirty="0">
                <a:solidFill>
                  <a:srgbClr val="003F82"/>
                </a:solidFill>
              </a:rPr>
              <a:t/>
            </a:r>
            <a:br>
              <a:rPr lang="ru-RU" sz="2400" dirty="0">
                <a:solidFill>
                  <a:srgbClr val="003F82"/>
                </a:solidFill>
              </a:rPr>
            </a:b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894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213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Добровольчество 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форма гражданского </a:t>
            </a:r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участия</a:t>
            </a:r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8262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Антитезис</a:t>
            </a:r>
            <a:r>
              <a:rPr lang="en-US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:</a:t>
            </a:r>
          </a:p>
          <a:p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Поль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 </a:t>
            </a:r>
            <a:r>
              <a:rPr lang="ru-RU" sz="2400" b="1" dirty="0" err="1">
                <a:solidFill>
                  <a:srgbClr val="003F82"/>
                </a:solidFill>
                <a:latin typeface="Arial Narrow" panose="020B0606020202030204" pitchFamily="34" charset="0"/>
              </a:rPr>
              <a:t>Лихтерман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 (2005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)</a:t>
            </a: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Не всякое добровольчество вовлекает в общественное пространство. </a:t>
            </a: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Некоторые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добровольческие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организации: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символически транслируют ценности доверия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к миру,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на практике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 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стимулируют закрытость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.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endParaRPr lang="en-US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Нина </a:t>
            </a:r>
            <a:r>
              <a:rPr lang="ru-RU" sz="2400" b="1" dirty="0" err="1" smtClean="0">
                <a:solidFill>
                  <a:srgbClr val="003F82"/>
                </a:solidFill>
                <a:latin typeface="Arial Narrow" panose="020B0606020202030204" pitchFamily="34" charset="0"/>
              </a:rPr>
              <a:t>Элиасоф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(2003)</a:t>
            </a:r>
            <a:endParaRPr lang="ru-RU" sz="2400" b="1" dirty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</a:rPr>
              <a:t>Деполитизация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добровольческого дискурса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: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избегают общественных проблем,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предпочитают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дела «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малые», «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неполитические», «не связанные с крупными общественными проблемами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»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.</a:t>
            </a:r>
            <a:r>
              <a:rPr lang="ru-RU" sz="2400" dirty="0">
                <a:solidFill>
                  <a:srgbClr val="003F82"/>
                </a:solidFill>
              </a:rPr>
              <a:t/>
            </a:r>
            <a:br>
              <a:rPr lang="ru-RU" sz="2400" dirty="0">
                <a:solidFill>
                  <a:srgbClr val="003F82"/>
                </a:solidFill>
              </a:rPr>
            </a:b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5143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Исследовательский вопрос</a:t>
            </a:r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621499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Исследовательский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как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волонтеры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России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понимают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различия между волонтерским и протестным участием,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чем аргументируют несовместимость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</a:p>
          <a:p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Теоретический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объект —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социальная самоидентификация добровольцев в контексте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общественной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активности (</a:t>
            </a:r>
            <a:r>
              <a:rPr lang="ru-RU" sz="2400" dirty="0" err="1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активизма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).</a:t>
            </a:r>
          </a:p>
          <a:p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Эмпирическая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база исследования ― 60 полуформализованных интервью с активными волонтерами из разных волонтерских объединений Пермского края, собранных весной–летом 2012 г. </a:t>
            </a:r>
          </a:p>
          <a:p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srgbClr val="003F82"/>
              </a:solidFill>
            </a:endParaRPr>
          </a:p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058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дискурсивного массива</a:t>
            </a:r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757977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Поэтапное формирование дискурсивного массива</a:t>
            </a:r>
            <a:r>
              <a:rPr lang="en-US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n-US" sz="2400" b="1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отбор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интервью, в которых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задавался вопрос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целесообразности выделять в российском волонтерском движении протестное и лояльное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течения,</a:t>
            </a:r>
          </a:p>
          <a:p>
            <a:pPr marL="457200" indent="-457200">
              <a:buAutoNum type="arabicParenR"/>
            </a:pP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отбор интервью, в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которых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получил хотя бы минимальный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содержательный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ответ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отбор ответов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тематическому принципу: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где утверждалось принципиальное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различие между протестным и волонтерским участием. </a:t>
            </a:r>
          </a:p>
          <a:p>
            <a:pPr marL="457200" indent="-457200">
              <a:buAutoNum type="arabicParenR"/>
            </a:pP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Далее</a:t>
            </a:r>
            <a:r>
              <a:rPr lang="en-US" sz="2400" b="1" i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семантический анализ (кодирование) </a:t>
            </a:r>
            <a:b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однородного </a:t>
            </a:r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субдискурса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несовместимости </a:t>
            </a:r>
            <a:r>
              <a:rPr lang="ru-RU" sz="2400" dirty="0" err="1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волонтерства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и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протеста (или </a:t>
            </a:r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субдискурса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аполитичного </a:t>
            </a:r>
            <a:r>
              <a:rPr lang="ru-RU" sz="2400" dirty="0" err="1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волонтерства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solidFill>
                <a:srgbClr val="003F82"/>
              </a:solidFill>
            </a:endParaRPr>
          </a:p>
          <a:p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5163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42065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75797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Реконструировано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категориальное пространство </a:t>
            </a:r>
            <a:r>
              <a:rPr lang="ru-RU" sz="2400" b="1" i="1" dirty="0">
                <a:solidFill>
                  <a:srgbClr val="003F82"/>
                </a:solidFill>
                <a:latin typeface="Arial Narrow" panose="020B0606020202030204" pitchFamily="34" charset="0"/>
              </a:rPr>
              <a:t>противопоставления волонтерского участия </a:t>
            </a:r>
            <a:r>
              <a:rPr lang="ru-RU" sz="2400" b="1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протестному: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</a:p>
          <a:p>
            <a:endParaRPr lang="ru-RU" sz="2400" b="1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457200" indent="-457200" algn="ctr">
              <a:buAutoNum type="arabicParenBoth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добро </a:t>
            </a:r>
            <a:r>
              <a:rPr lang="en-US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vs.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отсутствие добра,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457200" indent="-457200" algn="ctr">
              <a:buAutoNum type="arabicParenBoth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дело </a:t>
            </a:r>
            <a:r>
              <a:rPr lang="en-US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vs.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слово,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457200" indent="-457200" algn="ctr">
              <a:buAutoNum type="arabicParenBoth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приватность </a:t>
            </a:r>
            <a:r>
              <a:rPr lang="en-US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vs.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публичность, </a:t>
            </a:r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pPr marL="457200" indent="-457200" algn="ctr">
              <a:buAutoNum type="arabicParenBoth"/>
            </a:pP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лояльность </a:t>
            </a:r>
            <a:r>
              <a:rPr lang="en-US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vs.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нелояльность. </a:t>
            </a:r>
          </a:p>
          <a:p>
            <a:pPr algn="just"/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r>
              <a:rPr lang="en-US" sz="2000" b="1" dirty="0" smtClean="0">
                <a:solidFill>
                  <a:srgbClr val="003F82"/>
                </a:solidFill>
              </a:rPr>
              <a:t>4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типа аргументации.</a:t>
            </a:r>
          </a:p>
          <a:p>
            <a:pPr algn="just"/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Самоидентификации волонтеров относительно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политических активистов.</a:t>
            </a:r>
          </a:p>
        </p:txBody>
      </p:sp>
    </p:spTree>
    <p:extLst>
      <p:ext uri="{BB962C8B-B14F-4D97-AF65-F5344CB8AC3E}">
        <p14:creationId xmlns:p14="http://schemas.microsoft.com/office/powerpoint/2010/main" val="21776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138112"/>
            <a:ext cx="77152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добро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отсутствие добра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55588" y="1479550"/>
            <a:ext cx="879287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основе добровольчества </a:t>
            </a:r>
            <a:r>
              <a:rPr lang="ru-RU" sz="2000" b="1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добрая </a:t>
            </a:r>
            <a:r>
              <a:rPr lang="ru-RU" sz="2000" b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воля; перенос атрибута агентства на </a:t>
            </a:r>
            <a:r>
              <a:rPr lang="ru-RU" sz="2000" b="1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</a:t>
            </a:r>
            <a:r>
              <a:rPr lang="ru-RU" sz="2000" b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действия: «добрая </a:t>
            </a:r>
            <a:r>
              <a:rPr lang="ru-RU" sz="2000" b="1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воля несет </a:t>
            </a:r>
            <a:r>
              <a:rPr lang="ru-RU" sz="2000" b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добро».</a:t>
            </a:r>
          </a:p>
          <a:p>
            <a:endParaRPr lang="ru-RU" sz="20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i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 протестного добровольчества, я думаю, не может быть, по определению, так как добровольчество от слова «добро», и оно несет добро. То есть, все, что несет некий негатив, я считаю, что это уже не добровольчество. (П01, 246–248</a:t>
            </a:r>
            <a:r>
              <a:rPr lang="ru-RU" sz="2000" i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)»</a:t>
            </a:r>
          </a:p>
          <a:p>
            <a:endParaRPr lang="ru-RU" sz="20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 добровольчества </a:t>
            </a:r>
            <a:r>
              <a:rPr lang="ru-RU" sz="2000" b="1" dirty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однополярный, </a:t>
            </a:r>
            <a:r>
              <a:rPr lang="ru-RU" sz="2000" b="1" dirty="0" smtClean="0">
                <a:solidFill>
                  <a:srgbClr val="003F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позитивный:</a:t>
            </a:r>
            <a:endParaRPr lang="ru-RU" sz="2000" b="1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Добровольчество </a:t>
            </a:r>
            <a: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несет </a:t>
            </a:r>
            <a:r>
              <a:rPr lang="ru-RU" sz="2000" dirty="0" smtClean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</a:t>
            </a:r>
            <a: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несет </a:t>
            </a:r>
            <a: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 — [</a:t>
            </a:r>
            <a:r>
              <a:rPr lang="ru-RU" sz="2000" dirty="0" err="1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недобровольчество</a:t>
            </a:r>
            <a: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b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000" dirty="0" err="1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недобровольчество</a:t>
            </a:r>
            <a:r>
              <a:rPr lang="ru-RU" sz="2000" dirty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несет недобро</a:t>
            </a:r>
            <a:r>
              <a:rPr lang="ru-RU" sz="2000" dirty="0" smtClean="0">
                <a:solidFill>
                  <a:srgbClr val="213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endParaRPr lang="ru-RU" sz="2000" dirty="0">
              <a:solidFill>
                <a:srgbClr val="2138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</a:br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715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1: добро </a:t>
            </a:r>
            <a:r>
              <a:rPr lang="ru-RU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отсутствие добра</a:t>
            </a:r>
          </a:p>
          <a:p>
            <a:endParaRPr lang="ru-RU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62149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Более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сложная картина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мира: </a:t>
            </a: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добро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бывает во благо —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случае добровольчества,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бывает не во благо — в случае протестной активности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 </a:t>
            </a:r>
            <a:r>
              <a:rPr lang="ru-RU" sz="2400" i="1" dirty="0">
                <a:solidFill>
                  <a:srgbClr val="003F8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добровольчество не может быть протестным, потому что это [добровольчество] — добро во благо… (П10, 142–143)</a:t>
            </a:r>
          </a:p>
          <a:p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Амбивалентность </a:t>
            </a:r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>доброго агентства: добро, благие намерения могут использоваться и во благо, и во </a:t>
            </a:r>
            <a:r>
              <a:rPr lang="ru-RU" sz="2400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вред.</a:t>
            </a:r>
          </a:p>
          <a:p>
            <a:endParaRPr lang="ru-RU" sz="2400" dirty="0" smtClean="0">
              <a:solidFill>
                <a:srgbClr val="003F82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Мир </a:t>
            </a:r>
            <a:r>
              <a:rPr lang="ru-RU" sz="2400" b="1" dirty="0">
                <a:solidFill>
                  <a:srgbClr val="003F82"/>
                </a:solidFill>
                <a:latin typeface="Arial Narrow" panose="020B0606020202030204" pitchFamily="34" charset="0"/>
              </a:rPr>
              <a:t>остается простым 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в горизонте непосредственного с</a:t>
            </a:r>
            <a:r>
              <a:rPr lang="ru-RU" sz="2400" b="1" i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убъективного смысла</a:t>
            </a:r>
            <a:r>
              <a:rPr lang="ru-RU" sz="2400" b="1" dirty="0" smtClean="0">
                <a:solidFill>
                  <a:srgbClr val="003F82"/>
                </a:solidFill>
                <a:latin typeface="Arial Narrow" panose="020B0606020202030204" pitchFamily="34" charset="0"/>
              </a:rPr>
              <a:t> действия.</a:t>
            </a:r>
          </a:p>
          <a:p>
            <a: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srgbClr val="003F82"/>
                </a:solidFill>
                <a:latin typeface="Arial Narrow" panose="020B0606020202030204" pitchFamily="34" charset="0"/>
              </a:rPr>
            </a:br>
            <a:endParaRPr lang="ru-RU" sz="2400" dirty="0">
              <a:solidFill>
                <a:srgbClr val="003F8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1015</Words>
  <Application>Microsoft Office PowerPoint</Application>
  <PresentationFormat>Экран (4:3)</PresentationFormat>
  <Paragraphs>219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 Narrow</vt:lpstr>
      <vt:lpstr>Calibri</vt:lpstr>
      <vt:lpstr>Myriad Pro</vt:lpstr>
      <vt:lpstr>Myriad Pro Semibold</vt:lpstr>
      <vt:lpstr>Times New Roman</vt:lpstr>
      <vt:lpstr>Office Theme</vt:lpstr>
      <vt:lpstr>Противопоставление волонтерской  и протестной деятельности в самоописаниях российских волонтеров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Противопоставление волонтерской  и протестной деятельности в самоописаниях российских волонтеров 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Анна Истомина</cp:lastModifiedBy>
  <cp:revision>82</cp:revision>
  <dcterms:created xsi:type="dcterms:W3CDTF">2010-09-30T06:45:29Z</dcterms:created>
  <dcterms:modified xsi:type="dcterms:W3CDTF">2015-04-08T16:10:54Z</dcterms:modified>
</cp:coreProperties>
</file>