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350" r:id="rId3"/>
    <p:sldId id="351" r:id="rId4"/>
    <p:sldId id="352" r:id="rId5"/>
    <p:sldId id="353" r:id="rId6"/>
    <p:sldId id="354"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30" r:id="rId20"/>
    <p:sldId id="299" r:id="rId21"/>
    <p:sldId id="300" r:id="rId22"/>
    <p:sldId id="301" r:id="rId23"/>
    <p:sldId id="323" r:id="rId24"/>
    <p:sldId id="324" r:id="rId25"/>
    <p:sldId id="313" r:id="rId26"/>
    <p:sldId id="325" r:id="rId27"/>
    <p:sldId id="326" r:id="rId28"/>
    <p:sldId id="327" r:id="rId29"/>
    <p:sldId id="328" r:id="rId30"/>
    <p:sldId id="329" r:id="rId31"/>
    <p:sldId id="309" r:id="rId32"/>
    <p:sldId id="310" r:id="rId33"/>
    <p:sldId id="335" r:id="rId34"/>
    <p:sldId id="336" r:id="rId35"/>
    <p:sldId id="316" r:id="rId36"/>
    <p:sldId id="317" r:id="rId37"/>
    <p:sldId id="311" r:id="rId38"/>
    <p:sldId id="312" r:id="rId3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9C405B-F194-4C37-A286-C69F3EE18CEE}" type="datetimeFigureOut">
              <a:rPr lang="de-DE" smtClean="0"/>
              <a:t>30.05.2015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790ECF-0E6E-4A06-88F9-DE5C14C17AA4}" type="slidenum">
              <a:rPr lang="de-DE" smtClean="0"/>
              <a:t>‹#›</a:t>
            </a:fld>
            <a:endParaRPr lang="de-DE"/>
          </a:p>
        </p:txBody>
      </p:sp>
    </p:spTree>
    <p:extLst>
      <p:ext uri="{BB962C8B-B14F-4D97-AF65-F5344CB8AC3E}">
        <p14:creationId xmlns:p14="http://schemas.microsoft.com/office/powerpoint/2010/main" val="260363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5"/>
          <p:cNvSpPr>
            <a:spLocks noGrp="1" noChangeArrowheads="1"/>
          </p:cNvSpPr>
          <p:nvPr>
            <p:ph type="sldNum" sz="quarter" idx="5"/>
          </p:nvPr>
        </p:nvSpPr>
        <p:spPr bwMode="auto">
          <a:xfrm>
            <a:off x="6119668" y="8793039"/>
            <a:ext cx="544540" cy="16963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7F8F02E0-3F29-491A-8B08-2EA1F8AB7FBE}" type="slidenum">
              <a:rPr lang="en-US" altLang="de-DE" sz="1200" smtClean="0"/>
              <a:pPr eaLnBrk="1" hangingPunct="1"/>
              <a:t>4</a:t>
            </a:fld>
            <a:endParaRPr lang="en-US" altLang="de-DE" sz="1200"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700" name="Rectangle 3"/>
          <p:cNvSpPr>
            <a:spLocks noGrp="1" noChangeArrowheads="1"/>
          </p:cNvSpPr>
          <p:nvPr>
            <p:ph type="body" idx="1"/>
          </p:nvPr>
        </p:nvSpPr>
        <p:spPr bwMode="auto">
          <a:xfrm>
            <a:off x="555752" y="4913456"/>
            <a:ext cx="5844194" cy="22666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de-DE" smtClean="0">
              <a:latin typeface="Arial" charset="0"/>
              <a:ea typeface="ＭＳ Ｐゴシック" pitchFamily="34" charset="-128"/>
            </a:endParaRPr>
          </a:p>
        </p:txBody>
      </p:sp>
    </p:spTree>
    <p:extLst>
      <p:ext uri="{BB962C8B-B14F-4D97-AF65-F5344CB8AC3E}">
        <p14:creationId xmlns:p14="http://schemas.microsoft.com/office/powerpoint/2010/main" val="683317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106FF4E-F00C-4753-9A85-360F7ECE7499}" type="slidenum">
              <a:rPr lang="en-US" smtClean="0"/>
              <a:pPr/>
              <a:t>31</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p:spPr>
        <p:txBody>
          <a:bodyPr/>
          <a:lstStyle/>
          <a:p>
            <a:endParaRPr lang="en-AU" smtClean="0"/>
          </a:p>
        </p:txBody>
      </p:sp>
    </p:spTree>
    <p:extLst>
      <p:ext uri="{BB962C8B-B14F-4D97-AF65-F5344CB8AC3E}">
        <p14:creationId xmlns:p14="http://schemas.microsoft.com/office/powerpoint/2010/main" val="58280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AC3DE07-6BE4-4079-95D2-756C39DBA0BD}" type="slidenum">
              <a:rPr lang="en-US" smtClean="0"/>
              <a:pPr/>
              <a:t>32</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endParaRPr lang="en-AU" smtClean="0"/>
          </a:p>
        </p:txBody>
      </p:sp>
    </p:spTree>
    <p:extLst>
      <p:ext uri="{BB962C8B-B14F-4D97-AF65-F5344CB8AC3E}">
        <p14:creationId xmlns:p14="http://schemas.microsoft.com/office/powerpoint/2010/main" val="3030268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571B80B-C0F7-44C9-AF14-473A917AC46A}" type="slidenum">
              <a:rPr lang="en-US" smtClean="0"/>
              <a:pPr/>
              <a:t>37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endParaRPr lang="de-DE" smtClean="0"/>
          </a:p>
        </p:txBody>
      </p:sp>
    </p:spTree>
    <p:extLst>
      <p:ext uri="{BB962C8B-B14F-4D97-AF65-F5344CB8AC3E}">
        <p14:creationId xmlns:p14="http://schemas.microsoft.com/office/powerpoint/2010/main" val="587327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4492807-E1E9-4E3D-A398-7210F602ED41}" type="slidenum">
              <a:rPr lang="en-US" smtClean="0"/>
              <a:pPr/>
              <a:t>38</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p:spPr>
        <p:txBody>
          <a:bodyPr/>
          <a:lstStyle/>
          <a:p>
            <a:endParaRPr lang="de-DE" smtClean="0"/>
          </a:p>
        </p:txBody>
      </p:sp>
    </p:spTree>
    <p:extLst>
      <p:ext uri="{BB962C8B-B14F-4D97-AF65-F5344CB8AC3E}">
        <p14:creationId xmlns:p14="http://schemas.microsoft.com/office/powerpoint/2010/main" val="1868761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txBox="1">
            <a:spLocks noGrp="1" noChangeArrowheads="1"/>
          </p:cNvSpPr>
          <p:nvPr/>
        </p:nvSpPr>
        <p:spPr bwMode="auto">
          <a:xfrm>
            <a:off x="6119813" y="8793163"/>
            <a:ext cx="544512" cy="169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CE2C7E8-C9D7-0647-A664-5F1922935B9E}" type="slidenum">
              <a:rPr lang="en-US" sz="1200">
                <a:latin typeface="Swiss911 XCm BT" charset="0"/>
              </a:rPr>
              <a:pPr algn="r" eaLnBrk="1" hangingPunct="1"/>
              <a:t>7</a:t>
            </a:fld>
            <a:endParaRPr lang="en-US" sz="1200">
              <a:latin typeface="Swiss911 XCm BT" charset="0"/>
            </a:endParaRPr>
          </a:p>
        </p:txBody>
      </p:sp>
      <p:sp>
        <p:nvSpPr>
          <p:cNvPr id="23554" name="Rectangle 2"/>
          <p:cNvSpPr>
            <a:spLocks noGrp="1" noRot="1" noChangeAspect="1" noChangeArrowheads="1" noTextEdit="1"/>
          </p:cNvSpPr>
          <p:nvPr>
            <p:ph type="sldImg"/>
          </p:nvPr>
        </p:nvSpPr>
        <p:spPr bwMode="auto">
          <a:xfrm>
            <a:off x="749300" y="573088"/>
            <a:ext cx="5365750" cy="4024312"/>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bwMode="auto">
          <a:xfrm>
            <a:off x="555625" y="4913313"/>
            <a:ext cx="5843588" cy="227012"/>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0" tIns="0" rIns="0" bIns="0">
            <a:spAutoFit/>
          </a:bodyPr>
          <a:lstStyle/>
          <a:p>
            <a:pPr defTabSz="895350" eaLnBrk="1" hangingPunct="1"/>
            <a:endParaRPr lang="en-US">
              <a:latin typeface="Times New Roman" charset="0"/>
            </a:endParaRPr>
          </a:p>
        </p:txBody>
      </p:sp>
    </p:spTree>
    <p:extLst>
      <p:ext uri="{BB962C8B-B14F-4D97-AF65-F5344CB8AC3E}">
        <p14:creationId xmlns:p14="http://schemas.microsoft.com/office/powerpoint/2010/main" val="1089954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5453" y="8686288"/>
            <a:ext cx="2972547" cy="457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fld id="{9429ACEB-6C22-4A6C-A74C-15A2BD38B3E3}" type="slidenum">
              <a:rPr lang="en-US" altLang="de-DE" sz="1200"/>
              <a:pPr algn="r" eaLnBrk="1" hangingPunct="1"/>
              <a:t>9</a:t>
            </a:fld>
            <a:endParaRPr lang="en-US" altLang="de-DE" sz="1200"/>
          </a:p>
        </p:txBody>
      </p:sp>
      <p:sp>
        <p:nvSpPr>
          <p:cNvPr id="3379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379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de-DE" altLang="de-DE" smtClean="0">
              <a:latin typeface="Times New Roman" pitchFamily="18" charset="0"/>
            </a:endParaRPr>
          </a:p>
        </p:txBody>
      </p:sp>
    </p:spTree>
    <p:extLst>
      <p:ext uri="{BB962C8B-B14F-4D97-AF65-F5344CB8AC3E}">
        <p14:creationId xmlns:p14="http://schemas.microsoft.com/office/powerpoint/2010/main" val="220083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5453" y="8686288"/>
            <a:ext cx="2972547" cy="457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fld id="{015A4F8F-F549-4DD6-BFF6-E44D19C5CA71}" type="slidenum">
              <a:rPr lang="en-US" altLang="de-DE" sz="1200"/>
              <a:pPr algn="r" eaLnBrk="1" hangingPunct="1"/>
              <a:t>10</a:t>
            </a:fld>
            <a:endParaRPr lang="en-US" altLang="de-DE" sz="1200"/>
          </a:p>
        </p:txBody>
      </p:sp>
      <p:sp>
        <p:nvSpPr>
          <p:cNvPr id="348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482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de-DE" altLang="de-DE" smtClean="0">
              <a:latin typeface="Times New Roman" pitchFamily="18" charset="0"/>
            </a:endParaRPr>
          </a:p>
        </p:txBody>
      </p:sp>
    </p:spTree>
    <p:extLst>
      <p:ext uri="{BB962C8B-B14F-4D97-AF65-F5344CB8AC3E}">
        <p14:creationId xmlns:p14="http://schemas.microsoft.com/office/powerpoint/2010/main" val="2650932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22FBAB28-D5EF-4A26-89C1-EAD621AE5878}" type="slidenum">
              <a:rPr lang="en-US" altLang="de-DE" sz="1200" smtClean="0"/>
              <a:pPr eaLnBrk="1" hangingPunct="1"/>
              <a:t>11</a:t>
            </a:fld>
            <a:endParaRPr lang="en-US" altLang="de-DE" sz="1200" smtClean="0"/>
          </a:p>
        </p:txBody>
      </p:sp>
      <p:sp>
        <p:nvSpPr>
          <p:cNvPr id="3584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58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de-DE" altLang="de-DE" smtClean="0">
              <a:latin typeface="Times New Roman" pitchFamily="18" charset="0"/>
            </a:endParaRPr>
          </a:p>
        </p:txBody>
      </p:sp>
    </p:spTree>
    <p:extLst>
      <p:ext uri="{BB962C8B-B14F-4D97-AF65-F5344CB8AC3E}">
        <p14:creationId xmlns:p14="http://schemas.microsoft.com/office/powerpoint/2010/main" val="2324983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5453" y="8686288"/>
            <a:ext cx="2972547" cy="457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fld id="{AEB06FA4-AC4C-41A5-835A-695B2C4B9A74}" type="slidenum">
              <a:rPr lang="en-US" altLang="de-DE" sz="1200"/>
              <a:pPr algn="r" eaLnBrk="1" hangingPunct="1"/>
              <a:t>12</a:t>
            </a:fld>
            <a:endParaRPr lang="en-US" altLang="de-DE" sz="1200"/>
          </a:p>
        </p:txBody>
      </p:sp>
      <p:sp>
        <p:nvSpPr>
          <p:cNvPr id="3686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686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de-DE" altLang="de-DE" smtClean="0">
              <a:latin typeface="Times New Roman" pitchFamily="18" charset="0"/>
            </a:endParaRPr>
          </a:p>
        </p:txBody>
      </p:sp>
    </p:spTree>
    <p:extLst>
      <p:ext uri="{BB962C8B-B14F-4D97-AF65-F5344CB8AC3E}">
        <p14:creationId xmlns:p14="http://schemas.microsoft.com/office/powerpoint/2010/main" val="3580890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10B8ECF0-EDC7-44E5-90EB-F048C68AAADD}" type="slidenum">
              <a:rPr lang="en-US" altLang="de-DE" sz="1200" smtClean="0"/>
              <a:pPr eaLnBrk="1" hangingPunct="1"/>
              <a:t>13</a:t>
            </a:fld>
            <a:endParaRPr lang="en-US" altLang="de-DE" sz="1200" smtClean="0"/>
          </a:p>
        </p:txBody>
      </p:sp>
      <p:sp>
        <p:nvSpPr>
          <p:cNvPr id="37891"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789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de-DE" altLang="de-DE" smtClean="0">
              <a:latin typeface="Times New Roman" pitchFamily="18" charset="0"/>
            </a:endParaRPr>
          </a:p>
        </p:txBody>
      </p:sp>
    </p:spTree>
    <p:extLst>
      <p:ext uri="{BB962C8B-B14F-4D97-AF65-F5344CB8AC3E}">
        <p14:creationId xmlns:p14="http://schemas.microsoft.com/office/powerpoint/2010/main" val="1416058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5453" y="8686288"/>
            <a:ext cx="2972547" cy="457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fld id="{B5693236-62BC-4ECC-8A1D-7E7801C065D4}" type="slidenum">
              <a:rPr lang="en-US" altLang="de-DE" sz="1200"/>
              <a:pPr algn="r" eaLnBrk="1" hangingPunct="1"/>
              <a:t>14</a:t>
            </a:fld>
            <a:endParaRPr lang="en-US" altLang="de-DE" sz="1200"/>
          </a:p>
        </p:txBody>
      </p:sp>
      <p:sp>
        <p:nvSpPr>
          <p:cNvPr id="3891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de-DE" altLang="de-DE" smtClean="0">
              <a:latin typeface="Times New Roman" pitchFamily="18" charset="0"/>
            </a:endParaRPr>
          </a:p>
        </p:txBody>
      </p:sp>
    </p:spTree>
    <p:extLst>
      <p:ext uri="{BB962C8B-B14F-4D97-AF65-F5344CB8AC3E}">
        <p14:creationId xmlns:p14="http://schemas.microsoft.com/office/powerpoint/2010/main" val="254992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11C372BA-8F59-4CBA-912E-80ADF7FC467B}" type="slidenum">
              <a:rPr lang="en-US" altLang="de-DE" sz="1200" smtClean="0"/>
              <a:pPr eaLnBrk="1" hangingPunct="1"/>
              <a:t>18</a:t>
            </a:fld>
            <a:endParaRPr lang="en-US" altLang="de-DE" sz="1200" smtClean="0"/>
          </a:p>
        </p:txBody>
      </p:sp>
      <p:sp>
        <p:nvSpPr>
          <p:cNvPr id="3993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3994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endParaRPr lang="de-DE" altLang="de-DE" smtClean="0">
              <a:latin typeface="Times New Roman" pitchFamily="18" charset="0"/>
            </a:endParaRPr>
          </a:p>
        </p:txBody>
      </p:sp>
    </p:spTree>
    <p:extLst>
      <p:ext uri="{BB962C8B-B14F-4D97-AF65-F5344CB8AC3E}">
        <p14:creationId xmlns:p14="http://schemas.microsoft.com/office/powerpoint/2010/main" val="641758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7FC91F0-40A4-41FB-A639-89C5CCAD4B7C}" type="datetimeFigureOut">
              <a:rPr lang="de-DE" smtClean="0"/>
              <a:t>30.05.2015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363844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FC91F0-40A4-41FB-A639-89C5CCAD4B7C}" type="datetimeFigureOut">
              <a:rPr lang="de-DE" smtClean="0"/>
              <a:t>30.05.2015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249641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FC91F0-40A4-41FB-A639-89C5CCAD4B7C}" type="datetimeFigureOut">
              <a:rPr lang="de-DE" smtClean="0"/>
              <a:t>30.05.2015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345227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7FC91F0-40A4-41FB-A639-89C5CCAD4B7C}" type="datetimeFigureOut">
              <a:rPr lang="de-DE" smtClean="0"/>
              <a:t>30.05.2015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22694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7FC91F0-40A4-41FB-A639-89C5CCAD4B7C}" type="datetimeFigureOut">
              <a:rPr lang="de-DE" smtClean="0"/>
              <a:t>30.05.2015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270552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7FC91F0-40A4-41FB-A639-89C5CCAD4B7C}" type="datetimeFigureOut">
              <a:rPr lang="de-DE" smtClean="0"/>
              <a:t>30.05.2015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92897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7FC91F0-40A4-41FB-A639-89C5CCAD4B7C}" type="datetimeFigureOut">
              <a:rPr lang="de-DE" smtClean="0"/>
              <a:t>30.05.2015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198100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7FC91F0-40A4-41FB-A639-89C5CCAD4B7C}" type="datetimeFigureOut">
              <a:rPr lang="de-DE" smtClean="0"/>
              <a:t>30.05.2015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222038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7FC91F0-40A4-41FB-A639-89C5CCAD4B7C}" type="datetimeFigureOut">
              <a:rPr lang="de-DE" smtClean="0"/>
              <a:t>30.05.2015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71236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7FC91F0-40A4-41FB-A639-89C5CCAD4B7C}" type="datetimeFigureOut">
              <a:rPr lang="de-DE" smtClean="0"/>
              <a:t>30.05.2015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1938397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7FC91F0-40A4-41FB-A639-89C5CCAD4B7C}" type="datetimeFigureOut">
              <a:rPr lang="de-DE" smtClean="0"/>
              <a:t>30.05.2015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5B236D2-D5E4-4F0E-926C-8C57EAE16B03}" type="slidenum">
              <a:rPr lang="de-DE" smtClean="0"/>
              <a:t>‹#›</a:t>
            </a:fld>
            <a:endParaRPr lang="de-DE"/>
          </a:p>
        </p:txBody>
      </p:sp>
    </p:spTree>
    <p:extLst>
      <p:ext uri="{BB962C8B-B14F-4D97-AF65-F5344CB8AC3E}">
        <p14:creationId xmlns:p14="http://schemas.microsoft.com/office/powerpoint/2010/main" val="30936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C91F0-40A4-41FB-A639-89C5CCAD4B7C}" type="datetimeFigureOut">
              <a:rPr lang="de-DE" smtClean="0"/>
              <a:t>30.05.2015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236D2-D5E4-4F0E-926C-8C57EAE16B03}" type="slidenum">
              <a:rPr lang="de-DE" smtClean="0"/>
              <a:t>‹#›</a:t>
            </a:fld>
            <a:endParaRPr lang="de-DE"/>
          </a:p>
        </p:txBody>
      </p:sp>
    </p:spTree>
    <p:extLst>
      <p:ext uri="{BB962C8B-B14F-4D97-AF65-F5344CB8AC3E}">
        <p14:creationId xmlns:p14="http://schemas.microsoft.com/office/powerpoint/2010/main" val="2807034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152400" y="798793"/>
            <a:ext cx="8991600" cy="77559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endParaRPr lang="en-US" altLang="de-DE" sz="2400" b="1" dirty="0"/>
          </a:p>
          <a:p>
            <a:pPr algn="ctr" eaLnBrk="1" hangingPunct="1"/>
            <a:endParaRPr lang="en-US" altLang="de-DE" sz="2400" b="1" dirty="0"/>
          </a:p>
          <a:p>
            <a:pPr algn="ctr"/>
            <a:r>
              <a:rPr lang="de-DE" sz="2800" b="1" dirty="0" smtClean="0">
                <a:solidFill>
                  <a:srgbClr val="FF0000"/>
                </a:solidFill>
              </a:rPr>
              <a:t>Social </a:t>
            </a:r>
            <a:r>
              <a:rPr lang="de-DE" sz="2800" b="1" dirty="0" err="1" smtClean="0">
                <a:solidFill>
                  <a:srgbClr val="FF0000"/>
                </a:solidFill>
              </a:rPr>
              <a:t>Innovations</a:t>
            </a:r>
            <a:r>
              <a:rPr lang="de-DE" sz="2800" b="1" dirty="0" smtClean="0">
                <a:solidFill>
                  <a:srgbClr val="FF0000"/>
                </a:solidFill>
              </a:rPr>
              <a:t>: </a:t>
            </a:r>
          </a:p>
          <a:p>
            <a:pPr algn="ctr"/>
            <a:endParaRPr lang="de-DE" sz="2800" b="1" dirty="0">
              <a:solidFill>
                <a:srgbClr val="FF0000"/>
              </a:solidFill>
            </a:endParaRPr>
          </a:p>
          <a:p>
            <a:pPr algn="ctr"/>
            <a:r>
              <a:rPr lang="de-DE" sz="2800" b="1" dirty="0" err="1" smtClean="0">
                <a:solidFill>
                  <a:srgbClr val="FF0000"/>
                </a:solidFill>
              </a:rPr>
              <a:t>What</a:t>
            </a:r>
            <a:r>
              <a:rPr lang="de-DE" sz="2800" b="1" dirty="0" smtClean="0">
                <a:solidFill>
                  <a:srgbClr val="FF0000"/>
                </a:solidFill>
              </a:rPr>
              <a:t> </a:t>
            </a:r>
            <a:r>
              <a:rPr lang="de-DE" sz="2800" b="1" dirty="0" err="1" smtClean="0">
                <a:solidFill>
                  <a:srgbClr val="FF0000"/>
                </a:solidFill>
              </a:rPr>
              <a:t>are</a:t>
            </a:r>
            <a:r>
              <a:rPr lang="de-DE" sz="2800" b="1" dirty="0" smtClean="0">
                <a:solidFill>
                  <a:srgbClr val="FF0000"/>
                </a:solidFill>
              </a:rPr>
              <a:t> </a:t>
            </a:r>
            <a:r>
              <a:rPr lang="de-DE" sz="2800" b="1" dirty="0" err="1" smtClean="0">
                <a:solidFill>
                  <a:srgbClr val="FF0000"/>
                </a:solidFill>
              </a:rPr>
              <a:t>the</a:t>
            </a:r>
            <a:r>
              <a:rPr lang="de-DE" sz="2800" b="1" dirty="0" smtClean="0">
                <a:solidFill>
                  <a:srgbClr val="FF0000"/>
                </a:solidFill>
              </a:rPr>
              <a:t> </a:t>
            </a:r>
            <a:r>
              <a:rPr lang="de-DE" sz="2800" b="1" dirty="0" err="1" smtClean="0">
                <a:solidFill>
                  <a:srgbClr val="FF0000"/>
                </a:solidFill>
              </a:rPr>
              <a:t>Issues</a:t>
            </a:r>
            <a:r>
              <a:rPr lang="de-DE" sz="2800" b="1" dirty="0" smtClean="0">
                <a:solidFill>
                  <a:srgbClr val="FF0000"/>
                </a:solidFill>
              </a:rPr>
              <a:t>?</a:t>
            </a:r>
            <a:endParaRPr lang="de-DE" b="1" dirty="0" smtClean="0">
              <a:solidFill>
                <a:srgbClr val="FF0000"/>
              </a:solidFill>
            </a:endParaRPr>
          </a:p>
          <a:p>
            <a:pPr algn="ctr"/>
            <a:endParaRPr lang="de-DE" sz="1800" dirty="0"/>
          </a:p>
          <a:p>
            <a:pPr algn="ctr"/>
            <a:endParaRPr lang="de-DE" sz="2400" b="1" dirty="0" smtClean="0"/>
          </a:p>
          <a:p>
            <a:pPr algn="ctr"/>
            <a:r>
              <a:rPr lang="de-DE" dirty="0"/>
              <a:t> </a:t>
            </a:r>
          </a:p>
          <a:p>
            <a:pPr algn="ctr"/>
            <a:r>
              <a:rPr lang="de-DE" dirty="0" smtClean="0"/>
              <a:t>Helmut K. Anheier</a:t>
            </a:r>
            <a:endParaRPr lang="de-DE" dirty="0"/>
          </a:p>
          <a:p>
            <a:pPr algn="ctr"/>
            <a:r>
              <a:rPr lang="de-DE" dirty="0"/>
              <a:t> </a:t>
            </a:r>
          </a:p>
          <a:p>
            <a:pPr algn="ctr" eaLnBrk="1" hangingPunct="1"/>
            <a:endParaRPr lang="en-US" altLang="de-DE" sz="2400" b="1" dirty="0"/>
          </a:p>
          <a:p>
            <a:pPr algn="ctr" eaLnBrk="1" hangingPunct="1"/>
            <a:endParaRPr lang="en-US" altLang="de-DE" sz="2400" b="1" dirty="0"/>
          </a:p>
          <a:p>
            <a:pPr algn="ctr" eaLnBrk="1" hangingPunct="1"/>
            <a:r>
              <a:rPr lang="en-US" altLang="de-DE" sz="1200" b="1" dirty="0" smtClean="0"/>
              <a:t>May 2015</a:t>
            </a:r>
            <a:endParaRPr lang="en-US" altLang="de-DE" sz="1200" b="1" dirty="0"/>
          </a:p>
          <a:p>
            <a:pPr algn="ctr" eaLnBrk="1" hangingPunct="1"/>
            <a:endParaRPr lang="en-US" altLang="de-DE" sz="2400" b="1" dirty="0"/>
          </a:p>
          <a:p>
            <a:pPr algn="ctr" eaLnBrk="1" hangingPunct="1"/>
            <a:endParaRPr lang="en-US" altLang="de-DE" sz="2400" b="1" dirty="0"/>
          </a:p>
          <a:p>
            <a:pPr algn="ctr" eaLnBrk="1" hangingPunct="1"/>
            <a:endParaRPr lang="en-US" altLang="de-DE" sz="2400" b="1" dirty="0"/>
          </a:p>
          <a:p>
            <a:pPr algn="ctr" eaLnBrk="1" hangingPunct="1"/>
            <a:endParaRPr lang="en-US" altLang="de-DE" sz="1800" b="1" dirty="0"/>
          </a:p>
          <a:p>
            <a:pPr algn="ctr" eaLnBrk="1" hangingPunct="1"/>
            <a:endParaRPr lang="en-US" altLang="de-DE" sz="1800" b="1" dirty="0"/>
          </a:p>
          <a:p>
            <a:pPr algn="ctr" eaLnBrk="1" hangingPunct="1"/>
            <a:endParaRPr lang="en-US" altLang="de-DE" sz="1800" b="1" dirty="0"/>
          </a:p>
          <a:p>
            <a:pPr algn="ctr" eaLnBrk="1" hangingPunct="1"/>
            <a:endParaRPr lang="en-US" altLang="de-DE" sz="1800" b="1" dirty="0"/>
          </a:p>
          <a:p>
            <a:pPr algn="ctr" eaLnBrk="1" hangingPunct="1"/>
            <a:endParaRPr lang="en-US" altLang="de-DE" sz="1800" b="1" dirty="0"/>
          </a:p>
          <a:p>
            <a:pPr algn="ctr" eaLnBrk="1" hangingPunct="1"/>
            <a:endParaRPr lang="en-GB" altLang="de-DE" sz="1800" dirty="0"/>
          </a:p>
          <a:p>
            <a:pPr algn="ctr"/>
            <a:endParaRPr lang="en-GB" altLang="de-DE" sz="1800" dirty="0"/>
          </a:p>
        </p:txBody>
      </p:sp>
    </p:spTree>
    <p:extLst>
      <p:ext uri="{BB962C8B-B14F-4D97-AF65-F5344CB8AC3E}">
        <p14:creationId xmlns:p14="http://schemas.microsoft.com/office/powerpoint/2010/main" val="2533452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838200" y="1219200"/>
            <a:ext cx="7620000" cy="4495800"/>
          </a:xfrm>
        </p:spPr>
        <p:txBody>
          <a:bodyPr>
            <a:normAutofit fontScale="90000"/>
          </a:bodyPr>
          <a:lstStyle/>
          <a:p>
            <a:pPr eaLnBrk="1" hangingPunct="1">
              <a:defRPr/>
            </a:pPr>
            <a:r>
              <a:rPr lang="en-US" sz="3600" dirty="0" smtClean="0">
                <a:solidFill>
                  <a:srgbClr val="FF0000"/>
                </a:solidFill>
                <a:cs typeface="Times New Roman" pitchFamily="18" charset="0"/>
              </a:rPr>
              <a:t>A simple equation (No 1):</a:t>
            </a:r>
            <a:r>
              <a:rPr lang="en-US" sz="3600" dirty="0" smtClean="0">
                <a:solidFill>
                  <a:srgbClr val="FFFF00"/>
                </a:solidFill>
                <a:cs typeface="Times New Roman" pitchFamily="18" charset="0"/>
              </a:rPr>
              <a:t/>
            </a:r>
            <a:br>
              <a:rPr lang="en-US" sz="3600" dirty="0" smtClean="0">
                <a:solidFill>
                  <a:srgbClr val="FFFF00"/>
                </a:solidFill>
                <a:cs typeface="Times New Roman" pitchFamily="18" charset="0"/>
              </a:rPr>
            </a:br>
            <a:r>
              <a:rPr lang="en-US" sz="3600" dirty="0" smtClean="0">
                <a:cs typeface="Times New Roman" pitchFamily="18" charset="0"/>
              </a:rPr>
              <a:t/>
            </a:r>
            <a:br>
              <a:rPr lang="en-US" sz="3600" dirty="0" smtClean="0">
                <a:cs typeface="Times New Roman" pitchFamily="18" charset="0"/>
              </a:rPr>
            </a:br>
            <a:r>
              <a:rPr lang="en-GB" sz="3600" dirty="0" smtClean="0">
                <a:cs typeface="Times New Roman" pitchFamily="18" charset="0"/>
              </a:rPr>
              <a:t>less government = </a:t>
            </a:r>
            <a:r>
              <a:rPr lang="en-US" sz="3600" dirty="0" smtClean="0">
                <a:cs typeface="Times New Roman" pitchFamily="18" charset="0"/>
              </a:rPr>
              <a:t/>
            </a:r>
            <a:br>
              <a:rPr lang="en-US" sz="3600" dirty="0" smtClean="0">
                <a:cs typeface="Times New Roman" pitchFamily="18" charset="0"/>
              </a:rPr>
            </a:br>
            <a:r>
              <a:rPr lang="en-GB" sz="3600" dirty="0" smtClean="0">
                <a:cs typeface="Times New Roman" pitchFamily="18" charset="0"/>
              </a:rPr>
              <a:t>less ‘bureaucracy’ = </a:t>
            </a:r>
            <a:r>
              <a:rPr lang="en-US" sz="3600" dirty="0" smtClean="0">
                <a:cs typeface="Times New Roman" pitchFamily="18" charset="0"/>
              </a:rPr>
              <a:t/>
            </a:r>
            <a:br>
              <a:rPr lang="en-US" sz="3600" dirty="0" smtClean="0">
                <a:cs typeface="Times New Roman" pitchFamily="18" charset="0"/>
              </a:rPr>
            </a:br>
            <a:r>
              <a:rPr lang="en-GB" sz="3600" dirty="0" smtClean="0">
                <a:cs typeface="Times New Roman" pitchFamily="18" charset="0"/>
              </a:rPr>
              <a:t>more flexibility = </a:t>
            </a:r>
            <a:r>
              <a:rPr lang="en-US" sz="3600" dirty="0" smtClean="0">
                <a:cs typeface="Times New Roman" pitchFamily="18" charset="0"/>
              </a:rPr>
              <a:t/>
            </a:r>
            <a:br>
              <a:rPr lang="en-US" sz="3600" dirty="0" smtClean="0">
                <a:cs typeface="Times New Roman" pitchFamily="18" charset="0"/>
              </a:rPr>
            </a:br>
            <a:r>
              <a:rPr lang="en-US" sz="3600" dirty="0" smtClean="0">
                <a:cs typeface="Times New Roman" pitchFamily="18" charset="0"/>
              </a:rPr>
              <a:t>greater incentives =</a:t>
            </a:r>
            <a:br>
              <a:rPr lang="en-US" sz="3600" dirty="0" smtClean="0">
                <a:cs typeface="Times New Roman" pitchFamily="18" charset="0"/>
              </a:rPr>
            </a:br>
            <a:r>
              <a:rPr lang="en-GB" sz="3600" dirty="0" smtClean="0">
                <a:cs typeface="Times New Roman" pitchFamily="18" charset="0"/>
              </a:rPr>
              <a:t>greater efficiency</a:t>
            </a:r>
            <a:br>
              <a:rPr lang="en-GB" sz="3600" dirty="0" smtClean="0">
                <a:cs typeface="Times New Roman" pitchFamily="18" charset="0"/>
              </a:rPr>
            </a:br>
            <a:r>
              <a:rPr lang="en-GB" sz="2500" dirty="0" smtClean="0">
                <a:cs typeface="Times New Roman" pitchFamily="18" charset="0"/>
              </a:rPr>
              <a:t>(and perhaps greater effectiveness as well)</a:t>
            </a:r>
            <a:r>
              <a:rPr lang="en-US" sz="2500" dirty="0" smtClean="0"/>
              <a:t>.</a:t>
            </a:r>
            <a:r>
              <a:rPr lang="en-US" sz="3600" dirty="0" smtClean="0"/>
              <a:t/>
            </a:r>
            <a:br>
              <a:rPr lang="en-US" sz="3600" dirty="0" smtClean="0"/>
            </a:br>
            <a:r>
              <a:rPr lang="en-US" sz="3600" dirty="0" smtClean="0"/>
              <a:t/>
            </a:r>
            <a:br>
              <a:rPr lang="en-US" sz="3600" dirty="0" smtClean="0"/>
            </a:br>
            <a:r>
              <a:rPr lang="en-US" sz="3600" i="1" dirty="0" smtClean="0"/>
              <a:t>Whatever happened to equity?</a:t>
            </a:r>
            <a:endParaRPr lang="en-US" sz="3600" dirty="0" smtClean="0">
              <a:solidFill>
                <a:schemeClr val="bg2"/>
              </a:solidFill>
            </a:endParaRPr>
          </a:p>
        </p:txBody>
      </p:sp>
      <p:sp>
        <p:nvSpPr>
          <p:cNvPr id="16387" name="Rectangle 3"/>
          <p:cNvSpPr>
            <a:spLocks noGrp="1" noChangeArrowheads="1"/>
          </p:cNvSpPr>
          <p:nvPr>
            <p:ph idx="4294967295"/>
          </p:nvPr>
        </p:nvSpPr>
        <p:spPr>
          <a:xfrm>
            <a:off x="1143000" y="2133600"/>
            <a:ext cx="7772400" cy="4114800"/>
          </a:xfrm>
        </p:spPr>
        <p:txBody>
          <a:bodyPr/>
          <a:lstStyle/>
          <a:p>
            <a:pPr eaLnBrk="1" hangingPunct="1"/>
            <a:endParaRPr lang="en-US" altLang="de-DE" smtClean="0">
              <a:solidFill>
                <a:srgbClr val="FF3300"/>
              </a:solidFill>
            </a:endParaRPr>
          </a:p>
          <a:p>
            <a:pPr eaLnBrk="1" hangingPunct="1"/>
            <a:endParaRPr lang="en-US" altLang="de-DE" smtClean="0"/>
          </a:p>
        </p:txBody>
      </p:sp>
    </p:spTree>
    <p:extLst>
      <p:ext uri="{BB962C8B-B14F-4D97-AF65-F5344CB8AC3E}">
        <p14:creationId xmlns:p14="http://schemas.microsoft.com/office/powerpoint/2010/main" val="1844051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1752600"/>
            <a:ext cx="7858125" cy="3071813"/>
          </a:xfrm>
        </p:spPr>
        <p:txBody>
          <a:bodyPr>
            <a:normAutofit fontScale="90000"/>
          </a:bodyPr>
          <a:lstStyle/>
          <a:p>
            <a:pPr eaLnBrk="1" fontAlgn="auto" hangingPunct="1">
              <a:spcAft>
                <a:spcPts val="0"/>
              </a:spcAft>
              <a:defRPr/>
            </a:pPr>
            <a:r>
              <a:rPr lang="en-US" b="1" dirty="0" smtClean="0">
                <a:solidFill>
                  <a:srgbClr val="FF3300"/>
                </a:solidFill>
                <a:cs typeface="Times New Roman" charset="0"/>
              </a:rPr>
              <a:t>T</a:t>
            </a:r>
            <a:r>
              <a:rPr lang="en-GB" b="1" dirty="0" smtClean="0">
                <a:solidFill>
                  <a:srgbClr val="FF3300"/>
                </a:solidFill>
                <a:cs typeface="Times New Roman" charset="0"/>
              </a:rPr>
              <a:t>he (re)discovery of civil society</a:t>
            </a:r>
            <a:r>
              <a:rPr lang="en-GB" dirty="0" smtClean="0">
                <a:solidFill>
                  <a:schemeClr val="tx2">
                    <a:satMod val="200000"/>
                  </a:schemeClr>
                </a:solidFill>
                <a:cs typeface="Times New Roman" charset="0"/>
              </a:rPr>
              <a:t>, and the growing awareness among policymakers that the very social fabric of society is changing</a:t>
            </a:r>
            <a:r>
              <a:rPr lang="en-US" dirty="0" smtClean="0">
                <a:solidFill>
                  <a:schemeClr val="tx2">
                    <a:satMod val="200000"/>
                  </a:schemeClr>
                </a:solidFill>
                <a:cs typeface="Times New Roman" charset="0"/>
              </a:rPr>
              <a:t>.  </a:t>
            </a:r>
            <a:br>
              <a:rPr lang="en-US" dirty="0" smtClean="0">
                <a:solidFill>
                  <a:schemeClr val="tx2">
                    <a:satMod val="200000"/>
                  </a:schemeClr>
                </a:solidFill>
                <a:cs typeface="Times New Roman" charset="0"/>
              </a:rPr>
            </a:br>
            <a:r>
              <a:rPr lang="en-US" dirty="0" smtClean="0">
                <a:solidFill>
                  <a:schemeClr val="tx2">
                    <a:satMod val="200000"/>
                  </a:schemeClr>
                </a:solidFill>
                <a:cs typeface="Times New Roman" charset="0"/>
              </a:rPr>
              <a:t/>
            </a:r>
            <a:br>
              <a:rPr lang="en-US" dirty="0" smtClean="0">
                <a:solidFill>
                  <a:schemeClr val="tx2">
                    <a:satMod val="200000"/>
                  </a:schemeClr>
                </a:solidFill>
                <a:cs typeface="Times New Roman" charset="0"/>
              </a:rPr>
            </a:br>
            <a:r>
              <a:rPr lang="en-US" sz="2200" dirty="0" smtClean="0">
                <a:solidFill>
                  <a:schemeClr val="tx2">
                    <a:satMod val="200000"/>
                  </a:schemeClr>
                </a:solidFill>
                <a:cs typeface="Times New Roman" charset="0"/>
              </a:rPr>
              <a:t>(Call for civic renewal at national level / Active Citizen Unit, Big Society UK; civil society commission in Germany; UN/WB/EU stress civil society, civic engagement)</a:t>
            </a:r>
            <a:r>
              <a:rPr lang="en-GB" sz="3100" dirty="0" smtClean="0">
                <a:solidFill>
                  <a:schemeClr val="tx2">
                    <a:satMod val="200000"/>
                  </a:schemeClr>
                </a:solidFill>
                <a:cs typeface="Times New Roman" charset="0"/>
              </a:rPr>
              <a:t> </a:t>
            </a:r>
            <a:endParaRPr lang="en-US" sz="3100" dirty="0" smtClean="0">
              <a:solidFill>
                <a:schemeClr val="tx2">
                  <a:satMod val="200000"/>
                </a:schemeClr>
              </a:solidFill>
              <a:cs typeface="Times New Roman" charset="0"/>
            </a:endParaRPr>
          </a:p>
        </p:txBody>
      </p:sp>
    </p:spTree>
    <p:extLst>
      <p:ext uri="{BB962C8B-B14F-4D97-AF65-F5344CB8AC3E}">
        <p14:creationId xmlns:p14="http://schemas.microsoft.com/office/powerpoint/2010/main" val="536627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914400" y="914400"/>
            <a:ext cx="7620000" cy="4495800"/>
          </a:xfrm>
        </p:spPr>
        <p:txBody>
          <a:bodyPr>
            <a:normAutofit fontScale="90000"/>
          </a:bodyPr>
          <a:lstStyle/>
          <a:p>
            <a:pPr eaLnBrk="1" hangingPunct="1">
              <a:defRPr/>
            </a:pPr>
            <a:r>
              <a:rPr lang="en-US" sz="3600" dirty="0" smtClean="0">
                <a:solidFill>
                  <a:srgbClr val="FFFF00"/>
                </a:solidFill>
                <a:cs typeface="Times New Roman" pitchFamily="18" charset="0"/>
              </a:rPr>
              <a:t/>
            </a:r>
            <a:br>
              <a:rPr lang="en-US" sz="3600" dirty="0" smtClean="0">
                <a:solidFill>
                  <a:srgbClr val="FFFF00"/>
                </a:solidFill>
                <a:cs typeface="Times New Roman" pitchFamily="18" charset="0"/>
              </a:rPr>
            </a:br>
            <a:r>
              <a:rPr lang="en-US" sz="3600" dirty="0" smtClean="0">
                <a:solidFill>
                  <a:srgbClr val="FF0000"/>
                </a:solidFill>
                <a:cs typeface="Times New Roman" pitchFamily="18" charset="0"/>
              </a:rPr>
              <a:t>A simple equation (No 2):</a:t>
            </a:r>
            <a:br>
              <a:rPr lang="en-US" sz="3600" dirty="0" smtClean="0">
                <a:solidFill>
                  <a:srgbClr val="FF0000"/>
                </a:solidFill>
                <a:cs typeface="Times New Roman" pitchFamily="18" charset="0"/>
              </a:rPr>
            </a:br>
            <a:r>
              <a:rPr lang="en-US" sz="3600" dirty="0" smtClean="0">
                <a:cs typeface="Times New Roman" pitchFamily="18" charset="0"/>
              </a:rPr>
              <a:t/>
            </a:r>
            <a:br>
              <a:rPr lang="en-US" sz="3600" dirty="0" smtClean="0">
                <a:cs typeface="Times New Roman" pitchFamily="18" charset="0"/>
              </a:rPr>
            </a:br>
            <a:r>
              <a:rPr lang="en-US" sz="3600" dirty="0" smtClean="0">
                <a:cs typeface="Times New Roman" pitchFamily="18" charset="0"/>
              </a:rPr>
              <a:t>more</a:t>
            </a:r>
            <a:r>
              <a:rPr lang="en-GB" sz="3600" dirty="0" smtClean="0">
                <a:cs typeface="Times New Roman" pitchFamily="18" charset="0"/>
              </a:rPr>
              <a:t> </a:t>
            </a:r>
            <a:r>
              <a:rPr lang="en-US" sz="3600" dirty="0" smtClean="0">
                <a:cs typeface="Times New Roman" pitchFamily="18" charset="0"/>
              </a:rPr>
              <a:t>engagement</a:t>
            </a:r>
            <a:r>
              <a:rPr lang="en-GB" sz="3600" dirty="0" smtClean="0">
                <a:cs typeface="Times New Roman" pitchFamily="18" charset="0"/>
              </a:rPr>
              <a:t> = </a:t>
            </a:r>
            <a:r>
              <a:rPr lang="en-US" sz="3600" dirty="0" smtClean="0">
                <a:cs typeface="Times New Roman" pitchFamily="18" charset="0"/>
              </a:rPr>
              <a:t/>
            </a:r>
            <a:br>
              <a:rPr lang="en-US" sz="3600" dirty="0" smtClean="0">
                <a:cs typeface="Times New Roman" pitchFamily="18" charset="0"/>
              </a:rPr>
            </a:br>
            <a:r>
              <a:rPr lang="en-US" sz="3600" dirty="0" smtClean="0">
                <a:cs typeface="Times New Roman" pitchFamily="18" charset="0"/>
              </a:rPr>
              <a:t>more trust </a:t>
            </a:r>
            <a:r>
              <a:rPr lang="en-GB" sz="3600" dirty="0" smtClean="0">
                <a:cs typeface="Times New Roman" pitchFamily="18" charset="0"/>
              </a:rPr>
              <a:t>= </a:t>
            </a:r>
            <a:r>
              <a:rPr lang="en-US" sz="3600" dirty="0" smtClean="0">
                <a:cs typeface="Times New Roman" pitchFamily="18" charset="0"/>
              </a:rPr>
              <a:t/>
            </a:r>
            <a:br>
              <a:rPr lang="en-US" sz="3600" dirty="0" smtClean="0">
                <a:cs typeface="Times New Roman" pitchFamily="18" charset="0"/>
              </a:rPr>
            </a:br>
            <a:r>
              <a:rPr lang="en-US" sz="3600" dirty="0" smtClean="0">
                <a:cs typeface="Times New Roman" pitchFamily="18" charset="0"/>
              </a:rPr>
              <a:t>makes good citizens </a:t>
            </a:r>
            <a:r>
              <a:rPr lang="en-GB" sz="3600" dirty="0" smtClean="0">
                <a:cs typeface="Times New Roman" pitchFamily="18" charset="0"/>
              </a:rPr>
              <a:t>= </a:t>
            </a:r>
            <a:r>
              <a:rPr lang="en-US" sz="3600" dirty="0" smtClean="0">
                <a:cs typeface="Times New Roman" pitchFamily="18" charset="0"/>
              </a:rPr>
              <a:t/>
            </a:r>
            <a:br>
              <a:rPr lang="en-US" sz="3600" dirty="0" smtClean="0">
                <a:cs typeface="Times New Roman" pitchFamily="18" charset="0"/>
              </a:rPr>
            </a:br>
            <a:r>
              <a:rPr lang="en-US" sz="3600" dirty="0" smtClean="0">
                <a:cs typeface="Times New Roman" pitchFamily="18" charset="0"/>
              </a:rPr>
              <a:t>makes for better economy</a:t>
            </a:r>
            <a:br>
              <a:rPr lang="en-US" sz="3600" dirty="0" smtClean="0">
                <a:cs typeface="Times New Roman" pitchFamily="18" charset="0"/>
              </a:rPr>
            </a:br>
            <a:r>
              <a:rPr lang="en-US" sz="3600" dirty="0" smtClean="0">
                <a:cs typeface="Times New Roman" pitchFamily="18" charset="0"/>
              </a:rPr>
              <a:t>and increases</a:t>
            </a:r>
            <a:r>
              <a:rPr lang="en-US" sz="3600" dirty="0" smtClean="0"/>
              <a:t> social cohesion</a:t>
            </a:r>
            <a:br>
              <a:rPr lang="en-US" sz="3600" dirty="0" smtClean="0"/>
            </a:br>
            <a:r>
              <a:rPr lang="en-US" sz="3600" dirty="0" smtClean="0"/>
              <a:t/>
            </a:r>
            <a:br>
              <a:rPr lang="en-US" sz="3600" dirty="0" smtClean="0"/>
            </a:br>
            <a:r>
              <a:rPr lang="en-US" sz="3600" i="1" dirty="0" smtClean="0"/>
              <a:t>Whatever happened to </a:t>
            </a:r>
            <a:br>
              <a:rPr lang="en-US" sz="3600" i="1" dirty="0" smtClean="0"/>
            </a:br>
            <a:r>
              <a:rPr lang="en-US" sz="3600" i="1" dirty="0" smtClean="0"/>
              <a:t>class/stratified society?</a:t>
            </a:r>
            <a:endParaRPr lang="en-US" sz="3600" dirty="0" smtClean="0">
              <a:solidFill>
                <a:schemeClr val="bg2"/>
              </a:solidFill>
            </a:endParaRPr>
          </a:p>
        </p:txBody>
      </p:sp>
    </p:spTree>
    <p:extLst>
      <p:ext uri="{BB962C8B-B14F-4D97-AF65-F5344CB8AC3E}">
        <p14:creationId xmlns:p14="http://schemas.microsoft.com/office/powerpoint/2010/main" val="484671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209800"/>
            <a:ext cx="7696200" cy="3457575"/>
          </a:xfrm>
        </p:spPr>
        <p:txBody>
          <a:bodyPr>
            <a:normAutofit fontScale="90000"/>
          </a:bodyPr>
          <a:lstStyle/>
          <a:p>
            <a:pPr eaLnBrk="1" fontAlgn="auto" hangingPunct="1">
              <a:spcAft>
                <a:spcPts val="0"/>
              </a:spcAft>
              <a:defRPr/>
            </a:pPr>
            <a:r>
              <a:rPr lang="en-US" b="1" dirty="0" smtClean="0">
                <a:solidFill>
                  <a:srgbClr val="FF3300"/>
                </a:solidFill>
                <a:cs typeface="Times New Roman" charset="0"/>
              </a:rPr>
              <a:t>T</a:t>
            </a:r>
            <a:r>
              <a:rPr lang="en-GB" b="1" dirty="0" smtClean="0">
                <a:solidFill>
                  <a:srgbClr val="FF3300"/>
                </a:solidFill>
                <a:cs typeface="Times New Roman" charset="0"/>
              </a:rPr>
              <a:t>he role of nonprofits in governance </a:t>
            </a:r>
            <a:r>
              <a:rPr lang="en-GB" dirty="0" smtClean="0">
                <a:solidFill>
                  <a:schemeClr val="tx2">
                    <a:satMod val="200000"/>
                  </a:schemeClr>
                </a:solidFill>
                <a:cs typeface="Times New Roman" charset="0"/>
              </a:rPr>
              <a:t>as</a:t>
            </a:r>
            <a:r>
              <a:rPr lang="en-US" dirty="0" smtClean="0">
                <a:solidFill>
                  <a:schemeClr val="tx2">
                    <a:satMod val="200000"/>
                  </a:schemeClr>
                </a:solidFill>
                <a:cs typeface="Times New Roman" charset="0"/>
              </a:rPr>
              <a:t> part of a wider social accountability perspective that sees them as instruments of greater transparency, heightened accountability and improved governance of public institutions.</a:t>
            </a:r>
            <a:br>
              <a:rPr lang="en-US" dirty="0" smtClean="0">
                <a:solidFill>
                  <a:schemeClr val="tx2">
                    <a:satMod val="200000"/>
                  </a:schemeClr>
                </a:solidFill>
                <a:cs typeface="Times New Roman" charset="0"/>
              </a:rPr>
            </a:br>
            <a:r>
              <a:rPr lang="en-US" sz="3200" dirty="0" smtClean="0">
                <a:solidFill>
                  <a:schemeClr val="tx2">
                    <a:satMod val="200000"/>
                  </a:schemeClr>
                </a:solidFill>
                <a:cs typeface="Times New Roman" charset="0"/>
              </a:rPr>
              <a:t/>
            </a:r>
            <a:br>
              <a:rPr lang="en-US" sz="3200" dirty="0" smtClean="0">
                <a:solidFill>
                  <a:schemeClr val="tx2">
                    <a:satMod val="200000"/>
                  </a:schemeClr>
                </a:solidFill>
                <a:cs typeface="Times New Roman" charset="0"/>
              </a:rPr>
            </a:br>
            <a:r>
              <a:rPr lang="en-US" sz="2200" dirty="0" smtClean="0">
                <a:solidFill>
                  <a:schemeClr val="tx2">
                    <a:satMod val="200000"/>
                  </a:schemeClr>
                </a:solidFill>
                <a:cs typeface="Times New Roman" charset="0"/>
              </a:rPr>
              <a:t>(party system seen as inadequate; gridlock; NGOs watchdogs &amp; whistle-blowers; participatory budgeting; WB public budgeting; TI, EITI) </a:t>
            </a:r>
            <a:r>
              <a:rPr lang="en-US" sz="3200" dirty="0" smtClean="0">
                <a:solidFill>
                  <a:schemeClr val="tx2">
                    <a:satMod val="200000"/>
                  </a:schemeClr>
                </a:solidFill>
                <a:cs typeface="Times New Roman" charset="0"/>
              </a:rPr>
              <a:t/>
            </a:r>
            <a:br>
              <a:rPr lang="en-US" sz="3200" dirty="0" smtClean="0">
                <a:solidFill>
                  <a:schemeClr val="tx2">
                    <a:satMod val="200000"/>
                  </a:schemeClr>
                </a:solidFill>
                <a:cs typeface="Times New Roman" charset="0"/>
              </a:rPr>
            </a:br>
            <a:endParaRPr lang="en-US" sz="4800" dirty="0" smtClean="0">
              <a:solidFill>
                <a:schemeClr val="bg2"/>
              </a:solidFill>
              <a:cs typeface="Times New Roman" charset="0"/>
            </a:endParaRPr>
          </a:p>
        </p:txBody>
      </p:sp>
    </p:spTree>
    <p:extLst>
      <p:ext uri="{BB962C8B-B14F-4D97-AF65-F5344CB8AC3E}">
        <p14:creationId xmlns:p14="http://schemas.microsoft.com/office/powerpoint/2010/main" val="41802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457200" y="609600"/>
            <a:ext cx="8458200" cy="5943600"/>
          </a:xfrm>
        </p:spPr>
        <p:txBody>
          <a:bodyPr/>
          <a:lstStyle/>
          <a:p>
            <a:pPr eaLnBrk="1" hangingPunct="1"/>
            <a:r>
              <a:rPr lang="en-US" altLang="de-DE" sz="3600" dirty="0" smtClean="0">
                <a:solidFill>
                  <a:srgbClr val="FF0000"/>
                </a:solidFill>
                <a:cs typeface="Times New Roman" pitchFamily="18" charset="0"/>
              </a:rPr>
              <a:t>A simple equation (No 3):</a:t>
            </a:r>
            <a:r>
              <a:rPr lang="en-US" altLang="de-DE" sz="3600" dirty="0" smtClean="0">
                <a:solidFill>
                  <a:srgbClr val="FFFF00"/>
                </a:solidFill>
                <a:cs typeface="Times New Roman" pitchFamily="18" charset="0"/>
              </a:rPr>
              <a:t/>
            </a:r>
            <a:br>
              <a:rPr lang="en-US" altLang="de-DE" sz="3600" dirty="0" smtClean="0">
                <a:solidFill>
                  <a:srgbClr val="FFFF00"/>
                </a:solidFill>
                <a:cs typeface="Times New Roman" pitchFamily="18" charset="0"/>
              </a:rPr>
            </a:br>
            <a:r>
              <a:rPr lang="en-US" altLang="de-DE" sz="3600" dirty="0" smtClean="0">
                <a:cs typeface="Times New Roman" pitchFamily="18" charset="0"/>
              </a:rPr>
              <a:t/>
            </a:r>
            <a:br>
              <a:rPr lang="en-US" altLang="de-DE" sz="3600" dirty="0" smtClean="0">
                <a:cs typeface="Times New Roman" pitchFamily="18" charset="0"/>
              </a:rPr>
            </a:br>
            <a:r>
              <a:rPr lang="en-US" altLang="de-DE" sz="3200" dirty="0" smtClean="0">
                <a:cs typeface="Times New Roman" pitchFamily="18" charset="0"/>
              </a:rPr>
              <a:t>citizens demand of accountability</a:t>
            </a:r>
            <a:r>
              <a:rPr lang="en-GB" altLang="de-DE" sz="3200" dirty="0" smtClean="0">
                <a:cs typeface="Times New Roman" pitchFamily="18" charset="0"/>
              </a:rPr>
              <a:t> = </a:t>
            </a:r>
            <a:r>
              <a:rPr lang="en-US" altLang="de-DE" sz="3200" dirty="0" smtClean="0">
                <a:cs typeface="Times New Roman" pitchFamily="18" charset="0"/>
              </a:rPr>
              <a:t/>
            </a:r>
            <a:br>
              <a:rPr lang="en-US" altLang="de-DE" sz="3200" dirty="0" smtClean="0">
                <a:cs typeface="Times New Roman" pitchFamily="18" charset="0"/>
              </a:rPr>
            </a:br>
            <a:r>
              <a:rPr lang="en-US" altLang="de-DE" sz="3200" dirty="0" smtClean="0">
                <a:cs typeface="Times New Roman" pitchFamily="18" charset="0"/>
              </a:rPr>
              <a:t>more public accountability and transparency </a:t>
            </a:r>
            <a:r>
              <a:rPr lang="en-GB" altLang="de-DE" sz="3200" dirty="0" smtClean="0">
                <a:cs typeface="Times New Roman" pitchFamily="18" charset="0"/>
              </a:rPr>
              <a:t>= </a:t>
            </a:r>
            <a:r>
              <a:rPr lang="en-US" altLang="de-DE" sz="3200" dirty="0" smtClean="0">
                <a:cs typeface="Times New Roman" pitchFamily="18" charset="0"/>
              </a:rPr>
              <a:t/>
            </a:r>
            <a:br>
              <a:rPr lang="en-US" altLang="de-DE" sz="3200" dirty="0" smtClean="0">
                <a:cs typeface="Times New Roman" pitchFamily="18" charset="0"/>
              </a:rPr>
            </a:br>
            <a:r>
              <a:rPr lang="en-US" altLang="de-DE" sz="3200" dirty="0" smtClean="0">
                <a:cs typeface="Times New Roman" pitchFamily="18" charset="0"/>
              </a:rPr>
              <a:t>better public sector performance </a:t>
            </a:r>
            <a:r>
              <a:rPr lang="en-GB" altLang="de-DE" sz="3200" dirty="0" smtClean="0">
                <a:cs typeface="Times New Roman" pitchFamily="18" charset="0"/>
              </a:rPr>
              <a:t>= </a:t>
            </a:r>
            <a:r>
              <a:rPr lang="en-US" altLang="de-DE" sz="3200" dirty="0" smtClean="0">
                <a:cs typeface="Times New Roman" pitchFamily="18" charset="0"/>
              </a:rPr>
              <a:t/>
            </a:r>
            <a:br>
              <a:rPr lang="en-US" altLang="de-DE" sz="3200" dirty="0" smtClean="0">
                <a:cs typeface="Times New Roman" pitchFamily="18" charset="0"/>
              </a:rPr>
            </a:br>
            <a:r>
              <a:rPr lang="en-GB" altLang="de-DE" sz="3200" dirty="0" smtClean="0">
                <a:cs typeface="Times New Roman" pitchFamily="18" charset="0"/>
              </a:rPr>
              <a:t>g</a:t>
            </a:r>
            <a:r>
              <a:rPr lang="en-US" altLang="de-DE" sz="3200" dirty="0" err="1" smtClean="0">
                <a:cs typeface="Times New Roman" pitchFamily="18" charset="0"/>
              </a:rPr>
              <a:t>ood</a:t>
            </a:r>
            <a:r>
              <a:rPr lang="en-US" altLang="de-DE" sz="3200" dirty="0" smtClean="0">
                <a:cs typeface="Times New Roman" pitchFamily="18" charset="0"/>
              </a:rPr>
              <a:t> </a:t>
            </a:r>
            <a:r>
              <a:rPr lang="en-GB" altLang="de-DE" sz="3200" dirty="0" smtClean="0">
                <a:cs typeface="Times New Roman" pitchFamily="18" charset="0"/>
              </a:rPr>
              <a:t>e</a:t>
            </a:r>
            <a:r>
              <a:rPr lang="en-US" altLang="de-DE" sz="3200" dirty="0" err="1" smtClean="0">
                <a:cs typeface="Times New Roman" pitchFamily="18" charset="0"/>
              </a:rPr>
              <a:t>conomy</a:t>
            </a:r>
            <a:r>
              <a:rPr lang="en-US" altLang="de-DE" sz="3200" dirty="0" smtClean="0">
                <a:cs typeface="Times New Roman" pitchFamily="18" charset="0"/>
              </a:rPr>
              <a:t>, social self-organization</a:t>
            </a:r>
            <a:r>
              <a:rPr lang="en-US" altLang="de-DE" sz="3600" dirty="0" smtClean="0">
                <a:cs typeface="Times New Roman" pitchFamily="18" charset="0"/>
              </a:rPr>
              <a:t/>
            </a:r>
            <a:br>
              <a:rPr lang="en-US" altLang="de-DE" sz="3600" dirty="0" smtClean="0">
                <a:cs typeface="Times New Roman" pitchFamily="18" charset="0"/>
              </a:rPr>
            </a:br>
            <a:r>
              <a:rPr lang="en-US" altLang="de-DE" sz="3600" dirty="0" smtClean="0">
                <a:cs typeface="Times New Roman" pitchFamily="18" charset="0"/>
              </a:rPr>
              <a:t/>
            </a:r>
            <a:br>
              <a:rPr lang="en-US" altLang="de-DE" sz="3600" dirty="0" smtClean="0">
                <a:cs typeface="Times New Roman" pitchFamily="18" charset="0"/>
              </a:rPr>
            </a:br>
            <a:r>
              <a:rPr lang="en-US" altLang="de-DE" sz="3600" i="1" dirty="0" smtClean="0"/>
              <a:t>Whatever happened to</a:t>
            </a:r>
            <a:br>
              <a:rPr lang="en-US" altLang="de-DE" sz="3600" i="1" dirty="0" smtClean="0"/>
            </a:br>
            <a:r>
              <a:rPr lang="en-US" altLang="de-DE" sz="3600" i="1" dirty="0" smtClean="0"/>
              <a:t>government / party reform?</a:t>
            </a:r>
            <a:endParaRPr lang="en-US" altLang="de-DE" sz="3600" dirty="0" smtClean="0">
              <a:solidFill>
                <a:schemeClr val="bg2"/>
              </a:solidFill>
            </a:endParaRPr>
          </a:p>
        </p:txBody>
      </p:sp>
    </p:spTree>
    <p:extLst>
      <p:ext uri="{BB962C8B-B14F-4D97-AF65-F5344CB8AC3E}">
        <p14:creationId xmlns:p14="http://schemas.microsoft.com/office/powerpoint/2010/main" val="2384759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pPr eaLnBrk="1" hangingPunct="1"/>
            <a:r>
              <a:rPr lang="de-DE" altLang="de-DE" dirty="0" smtClean="0"/>
              <a:t>Social Innovation/Investment</a:t>
            </a:r>
          </a:p>
        </p:txBody>
      </p:sp>
      <p:sp>
        <p:nvSpPr>
          <p:cNvPr id="21507" name="Inhaltsplatzhalter 2"/>
          <p:cNvSpPr>
            <a:spLocks noGrp="1"/>
          </p:cNvSpPr>
          <p:nvPr>
            <p:ph idx="1"/>
          </p:nvPr>
        </p:nvSpPr>
        <p:spPr/>
        <p:txBody>
          <a:bodyPr/>
          <a:lstStyle/>
          <a:p>
            <a:pPr eaLnBrk="1" hangingPunct="1"/>
            <a:r>
              <a:rPr lang="de-DE" altLang="de-DE" dirty="0" err="1" smtClean="0"/>
              <a:t>Nonprofits</a:t>
            </a:r>
            <a:r>
              <a:rPr lang="de-DE" altLang="de-DE" dirty="0" smtClean="0"/>
              <a:t> </a:t>
            </a:r>
            <a:r>
              <a:rPr lang="de-DE" altLang="de-DE" dirty="0" err="1" smtClean="0"/>
              <a:t>are</a:t>
            </a:r>
            <a:r>
              <a:rPr lang="de-DE" altLang="de-DE" dirty="0" smtClean="0"/>
              <a:t> </a:t>
            </a:r>
            <a:r>
              <a:rPr lang="de-DE" altLang="de-DE" dirty="0" err="1" smtClean="0"/>
              <a:t>better</a:t>
            </a:r>
            <a:r>
              <a:rPr lang="de-DE" altLang="de-DE" dirty="0" smtClean="0"/>
              <a:t> at </a:t>
            </a:r>
            <a:r>
              <a:rPr lang="de-DE" altLang="de-DE" dirty="0" err="1" smtClean="0"/>
              <a:t>social</a:t>
            </a:r>
            <a:r>
              <a:rPr lang="de-DE" altLang="de-DE" dirty="0" smtClean="0"/>
              <a:t> </a:t>
            </a:r>
            <a:r>
              <a:rPr lang="de-DE" altLang="de-DE" dirty="0" err="1" smtClean="0"/>
              <a:t>innovation</a:t>
            </a:r>
            <a:r>
              <a:rPr lang="de-DE" altLang="de-DE" dirty="0" smtClean="0"/>
              <a:t> </a:t>
            </a:r>
            <a:r>
              <a:rPr lang="de-DE" altLang="de-DE" dirty="0" err="1" smtClean="0"/>
              <a:t>than</a:t>
            </a:r>
            <a:r>
              <a:rPr lang="de-DE" altLang="de-DE" dirty="0" smtClean="0"/>
              <a:t> </a:t>
            </a:r>
            <a:r>
              <a:rPr lang="de-DE" altLang="de-DE" dirty="0" err="1" smtClean="0"/>
              <a:t>governments</a:t>
            </a:r>
            <a:r>
              <a:rPr lang="de-DE" altLang="de-DE" dirty="0" smtClean="0"/>
              <a:t> </a:t>
            </a:r>
            <a:r>
              <a:rPr lang="de-DE" altLang="de-DE" dirty="0" err="1" smtClean="0"/>
              <a:t>typically</a:t>
            </a:r>
            <a:r>
              <a:rPr lang="de-DE" altLang="de-DE" dirty="0" smtClean="0"/>
              <a:t> </a:t>
            </a:r>
            <a:r>
              <a:rPr lang="de-DE" altLang="de-DE" dirty="0" err="1" smtClean="0"/>
              <a:t>are</a:t>
            </a:r>
            <a:r>
              <a:rPr lang="de-DE" altLang="de-DE" dirty="0" smtClean="0"/>
              <a:t>.  A </a:t>
            </a:r>
            <a:r>
              <a:rPr lang="de-DE" altLang="de-DE" dirty="0" err="1" smtClean="0"/>
              <a:t>new</a:t>
            </a:r>
            <a:r>
              <a:rPr lang="de-DE" altLang="de-DE" dirty="0" smtClean="0"/>
              <a:t> form </a:t>
            </a:r>
            <a:r>
              <a:rPr lang="de-DE" altLang="de-DE" dirty="0" err="1" smtClean="0"/>
              <a:t>of</a:t>
            </a:r>
            <a:r>
              <a:rPr lang="de-DE" altLang="de-DE" dirty="0" smtClean="0"/>
              <a:t> </a:t>
            </a:r>
            <a:r>
              <a:rPr lang="de-DE" altLang="de-DE" dirty="0" err="1" smtClean="0"/>
              <a:t>partnership</a:t>
            </a:r>
            <a:r>
              <a:rPr lang="de-DE" altLang="de-DE" dirty="0" smtClean="0"/>
              <a:t> </a:t>
            </a:r>
            <a:r>
              <a:rPr lang="de-DE" altLang="de-DE" dirty="0" err="1" smtClean="0"/>
              <a:t>aimed</a:t>
            </a:r>
            <a:r>
              <a:rPr lang="de-DE" altLang="de-DE" dirty="0" smtClean="0"/>
              <a:t> </a:t>
            </a:r>
            <a:r>
              <a:rPr lang="de-DE" altLang="de-DE" dirty="0" err="1" smtClean="0"/>
              <a:t>at</a:t>
            </a:r>
            <a:r>
              <a:rPr lang="de-DE" altLang="de-DE" dirty="0" smtClean="0"/>
              <a:t> </a:t>
            </a:r>
            <a:r>
              <a:rPr lang="de-DE" altLang="de-DE" dirty="0" err="1" smtClean="0"/>
              <a:t>scaling</a:t>
            </a:r>
            <a:r>
              <a:rPr lang="de-DE" altLang="de-DE" dirty="0" smtClean="0"/>
              <a:t> </a:t>
            </a:r>
            <a:r>
              <a:rPr lang="de-DE" altLang="de-DE" dirty="0" err="1" smtClean="0"/>
              <a:t>up</a:t>
            </a:r>
            <a:r>
              <a:rPr lang="de-DE" altLang="de-DE" dirty="0" smtClean="0"/>
              <a:t> </a:t>
            </a:r>
            <a:r>
              <a:rPr lang="de-DE" altLang="de-DE" dirty="0" err="1" smtClean="0"/>
              <a:t>nonprofits</a:t>
            </a:r>
            <a:r>
              <a:rPr lang="de-DE" altLang="de-DE" dirty="0" smtClean="0"/>
              <a:t> </a:t>
            </a:r>
            <a:r>
              <a:rPr lang="de-DE" altLang="de-DE" dirty="0" err="1" smtClean="0"/>
              <a:t>innovations</a:t>
            </a:r>
            <a:r>
              <a:rPr lang="de-DE" altLang="de-DE" dirty="0" smtClean="0"/>
              <a:t>, </a:t>
            </a:r>
            <a:r>
              <a:rPr lang="de-DE" altLang="de-DE" dirty="0" err="1" smtClean="0"/>
              <a:t>provides</a:t>
            </a:r>
            <a:r>
              <a:rPr lang="de-DE" altLang="de-DE" dirty="0" smtClean="0"/>
              <a:t> </a:t>
            </a:r>
            <a:r>
              <a:rPr lang="de-DE" altLang="de-DE" dirty="0" err="1" smtClean="0"/>
              <a:t>for</a:t>
            </a:r>
            <a:r>
              <a:rPr lang="de-DE" altLang="de-DE" dirty="0" smtClean="0"/>
              <a:t> a </a:t>
            </a:r>
            <a:r>
              <a:rPr lang="de-DE" altLang="de-DE" dirty="0" err="1" smtClean="0"/>
              <a:t>more</a:t>
            </a:r>
            <a:r>
              <a:rPr lang="de-DE" altLang="de-DE" dirty="0" smtClean="0"/>
              <a:t> flexible, </a:t>
            </a:r>
            <a:r>
              <a:rPr lang="de-DE" altLang="de-DE" dirty="0" err="1" smtClean="0"/>
              <a:t>less</a:t>
            </a:r>
            <a:r>
              <a:rPr lang="de-DE" altLang="de-DE" dirty="0" smtClean="0"/>
              <a:t> inert </a:t>
            </a:r>
            <a:r>
              <a:rPr lang="de-DE" altLang="de-DE" dirty="0" err="1" smtClean="0"/>
              <a:t>public</a:t>
            </a:r>
            <a:r>
              <a:rPr lang="de-DE" altLang="de-DE" dirty="0" smtClean="0"/>
              <a:t> </a:t>
            </a:r>
            <a:r>
              <a:rPr lang="de-DE" altLang="de-DE" dirty="0" err="1" smtClean="0"/>
              <a:t>sector</a:t>
            </a:r>
            <a:endParaRPr lang="de-DE" altLang="de-DE" dirty="0" smtClean="0"/>
          </a:p>
          <a:p>
            <a:pPr eaLnBrk="1" hangingPunct="1">
              <a:buFont typeface="Arial" charset="0"/>
              <a:buNone/>
            </a:pPr>
            <a:endParaRPr lang="de-DE" altLang="de-DE" dirty="0" smtClean="0"/>
          </a:p>
          <a:p>
            <a:pPr eaLnBrk="1" hangingPunct="1"/>
            <a:r>
              <a:rPr lang="de-DE" altLang="de-DE" dirty="0" smtClean="0"/>
              <a:t>Great Society in UK; Social Innovation Fund, US; Impact Bonds</a:t>
            </a:r>
          </a:p>
        </p:txBody>
      </p:sp>
    </p:spTree>
    <p:extLst>
      <p:ext uri="{BB962C8B-B14F-4D97-AF65-F5344CB8AC3E}">
        <p14:creationId xmlns:p14="http://schemas.microsoft.com/office/powerpoint/2010/main" val="1033717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nummernplatzhalter 2"/>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A1A821F-9729-424C-9897-31DE9F02C36C}" type="slidenum">
              <a:rPr lang="de-DE" sz="1200">
                <a:solidFill>
                  <a:srgbClr val="898989"/>
                </a:solidFill>
                <a:latin typeface="Calibri" charset="0"/>
              </a:rPr>
              <a:pPr eaLnBrk="1" hangingPunct="1"/>
              <a:t>16</a:t>
            </a:fld>
            <a:endParaRPr lang="de-DE" sz="1200">
              <a:solidFill>
                <a:srgbClr val="898989"/>
              </a:solidFill>
              <a:latin typeface="Calibri" charset="0"/>
            </a:endParaRPr>
          </a:p>
        </p:txBody>
      </p:sp>
      <p:grpSp>
        <p:nvGrpSpPr>
          <p:cNvPr id="34819" name="Group 1"/>
          <p:cNvGrpSpPr>
            <a:grpSpLocks noChangeAspect="1"/>
          </p:cNvGrpSpPr>
          <p:nvPr/>
        </p:nvGrpSpPr>
        <p:grpSpPr bwMode="auto">
          <a:xfrm>
            <a:off x="683568" y="836712"/>
            <a:ext cx="7921625" cy="4752975"/>
            <a:chOff x="1426" y="1426"/>
            <a:chExt cx="9000" cy="5400"/>
          </a:xfrm>
        </p:grpSpPr>
        <p:sp>
          <p:nvSpPr>
            <p:cNvPr id="34820" name="AutoShape 19"/>
            <p:cNvSpPr>
              <a:spLocks noChangeAspect="1" noChangeArrowheads="1" noTextEdit="1"/>
            </p:cNvSpPr>
            <p:nvPr/>
          </p:nvSpPr>
          <p:spPr bwMode="auto">
            <a:xfrm>
              <a:off x="1426" y="1426"/>
              <a:ext cx="9000" cy="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34821" name="Rectangle 18"/>
            <p:cNvSpPr>
              <a:spLocks noChangeArrowheads="1"/>
            </p:cNvSpPr>
            <p:nvPr/>
          </p:nvSpPr>
          <p:spPr bwMode="auto">
            <a:xfrm>
              <a:off x="1426" y="1426"/>
              <a:ext cx="9000" cy="5400"/>
            </a:xfrm>
            <a:prstGeom prst="rect">
              <a:avLst/>
            </a:prstGeom>
            <a:solidFill>
              <a:srgbClr val="FFFFFF"/>
            </a:solidFill>
            <a:ln w="9525">
              <a:solidFill>
                <a:srgbClr val="000000"/>
              </a:solidFill>
              <a:miter lim="800000"/>
              <a:headEnd/>
              <a:tailEnd/>
            </a:ln>
          </p:spPr>
          <p:txBody>
            <a:bodyPr/>
            <a:lstStyle/>
            <a:p>
              <a:endParaRPr lang="en-US" sz="1600">
                <a:latin typeface="Calibri" charset="0"/>
              </a:endParaRPr>
            </a:p>
          </p:txBody>
        </p:sp>
        <p:sp>
          <p:nvSpPr>
            <p:cNvPr id="34822" name="Oval 17"/>
            <p:cNvSpPr>
              <a:spLocks noChangeArrowheads="1"/>
            </p:cNvSpPr>
            <p:nvPr/>
          </p:nvSpPr>
          <p:spPr bwMode="auto">
            <a:xfrm>
              <a:off x="1966" y="3136"/>
              <a:ext cx="3600" cy="1980"/>
            </a:xfrm>
            <a:prstGeom prst="ellipse">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sz="1600">
                <a:latin typeface="Calibri" charset="0"/>
              </a:endParaRPr>
            </a:p>
          </p:txBody>
        </p:sp>
        <p:sp>
          <p:nvSpPr>
            <p:cNvPr id="34823" name="Oval 16"/>
            <p:cNvSpPr>
              <a:spLocks noChangeArrowheads="1"/>
            </p:cNvSpPr>
            <p:nvPr/>
          </p:nvSpPr>
          <p:spPr bwMode="auto">
            <a:xfrm>
              <a:off x="4306" y="3136"/>
              <a:ext cx="3600" cy="1980"/>
            </a:xfrm>
            <a:prstGeom prst="ellipse">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sz="1600">
                <a:latin typeface="Calibri" charset="0"/>
              </a:endParaRPr>
            </a:p>
          </p:txBody>
        </p:sp>
        <p:sp>
          <p:nvSpPr>
            <p:cNvPr id="34824" name="Oval 15"/>
            <p:cNvSpPr>
              <a:spLocks noChangeArrowheads="1"/>
            </p:cNvSpPr>
            <p:nvPr/>
          </p:nvSpPr>
          <p:spPr bwMode="auto">
            <a:xfrm>
              <a:off x="6646" y="3136"/>
              <a:ext cx="3600" cy="1980"/>
            </a:xfrm>
            <a:prstGeom prst="ellipse">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sz="1600">
                <a:latin typeface="Calibri" charset="0"/>
              </a:endParaRPr>
            </a:p>
          </p:txBody>
        </p:sp>
        <p:sp>
          <p:nvSpPr>
            <p:cNvPr id="34825" name="Line 14"/>
            <p:cNvSpPr>
              <a:spLocks noChangeShapeType="1"/>
            </p:cNvSpPr>
            <p:nvPr/>
          </p:nvSpPr>
          <p:spPr bwMode="auto">
            <a:xfrm>
              <a:off x="1966" y="2327"/>
              <a:ext cx="2699" cy="1"/>
            </a:xfrm>
            <a:prstGeom prst="line">
              <a:avLst/>
            </a:prstGeom>
            <a:noFill/>
            <a:ln w="22225">
              <a:solidFill>
                <a:srgbClr val="000000"/>
              </a:solidFill>
              <a:round/>
              <a:headEnd type="stealth" w="lg" len="lg"/>
              <a:tailEnd type="stealth" w="lg" len="lg"/>
            </a:ln>
            <a:extLst>
              <a:ext uri="{909E8E84-426E-40dd-AFC4-6F175D3DCCD1}">
                <a14:hiddenFill xmlns:a14="http://schemas.microsoft.com/office/drawing/2010/main" xmlns="">
                  <a:noFill/>
                </a14:hiddenFill>
              </a:ext>
            </a:extLst>
          </p:spPr>
          <p:txBody>
            <a:bodyPr/>
            <a:lstStyle/>
            <a:p>
              <a:endParaRPr lang="en-US"/>
            </a:p>
          </p:txBody>
        </p:sp>
        <p:sp>
          <p:nvSpPr>
            <p:cNvPr id="34826" name="Line 13"/>
            <p:cNvSpPr>
              <a:spLocks noChangeShapeType="1"/>
            </p:cNvSpPr>
            <p:nvPr/>
          </p:nvSpPr>
          <p:spPr bwMode="auto">
            <a:xfrm>
              <a:off x="4666" y="2326"/>
              <a:ext cx="2699" cy="1"/>
            </a:xfrm>
            <a:prstGeom prst="line">
              <a:avLst/>
            </a:prstGeom>
            <a:noFill/>
            <a:ln w="22225">
              <a:solidFill>
                <a:srgbClr val="000000"/>
              </a:solidFill>
              <a:round/>
              <a:headEnd type="stealth" w="lg" len="lg"/>
              <a:tailEnd type="stealth" w="lg" len="lg"/>
            </a:ln>
            <a:extLst>
              <a:ext uri="{909E8E84-426E-40dd-AFC4-6F175D3DCCD1}">
                <a14:hiddenFill xmlns:a14="http://schemas.microsoft.com/office/drawing/2010/main" xmlns="">
                  <a:noFill/>
                </a14:hiddenFill>
              </a:ext>
            </a:extLst>
          </p:spPr>
          <p:txBody>
            <a:bodyPr/>
            <a:lstStyle/>
            <a:p>
              <a:endParaRPr lang="en-US"/>
            </a:p>
          </p:txBody>
        </p:sp>
        <p:sp>
          <p:nvSpPr>
            <p:cNvPr id="34827" name="Line 12"/>
            <p:cNvSpPr>
              <a:spLocks noChangeShapeType="1"/>
            </p:cNvSpPr>
            <p:nvPr/>
          </p:nvSpPr>
          <p:spPr bwMode="auto">
            <a:xfrm>
              <a:off x="7366" y="2326"/>
              <a:ext cx="2699" cy="1"/>
            </a:xfrm>
            <a:prstGeom prst="line">
              <a:avLst/>
            </a:prstGeom>
            <a:noFill/>
            <a:ln w="22225">
              <a:solidFill>
                <a:srgbClr val="000000"/>
              </a:solidFill>
              <a:round/>
              <a:headEnd type="stealth" w="lg" len="lg"/>
              <a:tailEnd type="stealth" w="lg" len="lg"/>
            </a:ln>
            <a:extLst>
              <a:ext uri="{909E8E84-426E-40dd-AFC4-6F175D3DCCD1}">
                <a14:hiddenFill xmlns:a14="http://schemas.microsoft.com/office/drawing/2010/main" xmlns="">
                  <a:noFill/>
                </a14:hiddenFill>
              </a:ext>
            </a:extLst>
          </p:spPr>
          <p:txBody>
            <a:bodyPr/>
            <a:lstStyle/>
            <a:p>
              <a:endParaRPr lang="en-US"/>
            </a:p>
          </p:txBody>
        </p:sp>
        <p:sp>
          <p:nvSpPr>
            <p:cNvPr id="34828" name="Text Box 11"/>
            <p:cNvSpPr txBox="1">
              <a:spLocks noChangeArrowheads="1"/>
            </p:cNvSpPr>
            <p:nvPr/>
          </p:nvSpPr>
          <p:spPr bwMode="auto">
            <a:xfrm>
              <a:off x="1966" y="1786"/>
              <a:ext cx="2700"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100">
                  <a:ea typeface="Calibri" charset="0"/>
                </a:rPr>
                <a:t>no financial return</a:t>
              </a:r>
              <a:endParaRPr lang="en-US" sz="1600">
                <a:ea typeface="Calibri" charset="0"/>
              </a:endParaRPr>
            </a:p>
          </p:txBody>
        </p:sp>
        <p:sp>
          <p:nvSpPr>
            <p:cNvPr id="34829" name="Text Box 10"/>
            <p:cNvSpPr txBox="1">
              <a:spLocks noChangeArrowheads="1"/>
            </p:cNvSpPr>
            <p:nvPr/>
          </p:nvSpPr>
          <p:spPr bwMode="auto">
            <a:xfrm>
              <a:off x="4666" y="1786"/>
              <a:ext cx="2700"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100">
                  <a:ea typeface="Calibri" charset="0"/>
                </a:rPr>
                <a:t>below market return</a:t>
              </a:r>
              <a:endParaRPr lang="en-US" sz="1600">
                <a:ea typeface="Calibri" charset="0"/>
              </a:endParaRPr>
            </a:p>
          </p:txBody>
        </p:sp>
        <p:sp>
          <p:nvSpPr>
            <p:cNvPr id="34830" name="Text Box 9"/>
            <p:cNvSpPr txBox="1">
              <a:spLocks noChangeArrowheads="1"/>
            </p:cNvSpPr>
            <p:nvPr/>
          </p:nvSpPr>
          <p:spPr bwMode="auto">
            <a:xfrm>
              <a:off x="7366" y="1786"/>
              <a:ext cx="2700"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100">
                  <a:ea typeface="Calibri" charset="0"/>
                </a:rPr>
                <a:t>market return</a:t>
              </a:r>
              <a:endParaRPr lang="en-US" sz="1600">
                <a:ea typeface="Calibri" charset="0"/>
              </a:endParaRPr>
            </a:p>
          </p:txBody>
        </p:sp>
        <p:sp>
          <p:nvSpPr>
            <p:cNvPr id="34831" name="Line 8"/>
            <p:cNvSpPr>
              <a:spLocks noChangeShapeType="1"/>
            </p:cNvSpPr>
            <p:nvPr/>
          </p:nvSpPr>
          <p:spPr bwMode="auto">
            <a:xfrm>
              <a:off x="3389" y="5762"/>
              <a:ext cx="5400" cy="1"/>
            </a:xfrm>
            <a:prstGeom prst="line">
              <a:avLst/>
            </a:prstGeom>
            <a:noFill/>
            <a:ln w="22225">
              <a:solidFill>
                <a:srgbClr val="000000"/>
              </a:solidFill>
              <a:round/>
              <a:headEnd type="stealth" w="lg" len="lg"/>
              <a:tailEnd type="stealth" w="lg" len="lg"/>
            </a:ln>
            <a:extLst>
              <a:ext uri="{909E8E84-426E-40dd-AFC4-6F175D3DCCD1}">
                <a14:hiddenFill xmlns:a14="http://schemas.microsoft.com/office/drawing/2010/main" xmlns="">
                  <a:noFill/>
                </a14:hiddenFill>
              </a:ext>
            </a:extLst>
          </p:spPr>
          <p:txBody>
            <a:bodyPr/>
            <a:lstStyle/>
            <a:p>
              <a:endParaRPr lang="en-US"/>
            </a:p>
          </p:txBody>
        </p:sp>
        <p:sp>
          <p:nvSpPr>
            <p:cNvPr id="34832" name="Text Box 7"/>
            <p:cNvSpPr txBox="1">
              <a:spLocks noChangeArrowheads="1"/>
            </p:cNvSpPr>
            <p:nvPr/>
          </p:nvSpPr>
          <p:spPr bwMode="auto">
            <a:xfrm>
              <a:off x="3635" y="5680"/>
              <a:ext cx="5040"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100" dirty="0">
                  <a:ea typeface="Calibri" charset="0"/>
                </a:rPr>
                <a:t>advancing </a:t>
              </a:r>
              <a:r>
                <a:rPr lang="en-US" sz="1100" dirty="0" smtClean="0">
                  <a:ea typeface="Calibri" charset="0"/>
                </a:rPr>
                <a:t>philanthropic/pecuniary </a:t>
              </a:r>
              <a:r>
                <a:rPr lang="en-US" sz="1100" dirty="0">
                  <a:ea typeface="Calibri" charset="0"/>
                </a:rPr>
                <a:t>purposes</a:t>
              </a:r>
              <a:endParaRPr lang="en-US" sz="1600" dirty="0">
                <a:ea typeface="Calibri" charset="0"/>
              </a:endParaRPr>
            </a:p>
          </p:txBody>
        </p:sp>
        <p:sp>
          <p:nvSpPr>
            <p:cNvPr id="34833" name="Text Box 6"/>
            <p:cNvSpPr txBox="1">
              <a:spLocks noChangeArrowheads="1"/>
            </p:cNvSpPr>
            <p:nvPr/>
          </p:nvSpPr>
          <p:spPr bwMode="auto">
            <a:xfrm>
              <a:off x="2146" y="3586"/>
              <a:ext cx="1620"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100">
                  <a:ea typeface="Calibri" charset="0"/>
                </a:rPr>
                <a:t>Grants</a:t>
              </a:r>
              <a:endParaRPr lang="en-US" sz="1600">
                <a:ea typeface="Calibri" charset="0"/>
              </a:endParaRPr>
            </a:p>
          </p:txBody>
        </p:sp>
        <p:sp>
          <p:nvSpPr>
            <p:cNvPr id="34834" name="Text Box 5"/>
            <p:cNvSpPr txBox="1">
              <a:spLocks noChangeArrowheads="1"/>
            </p:cNvSpPr>
            <p:nvPr/>
          </p:nvSpPr>
          <p:spPr bwMode="auto">
            <a:xfrm>
              <a:off x="4125" y="3810"/>
              <a:ext cx="1620" cy="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100">
                  <a:ea typeface="Calibri" charset="0"/>
                </a:rPr>
                <a:t>Recoverable grants</a:t>
              </a:r>
              <a:endParaRPr lang="en-US" sz="1600">
                <a:ea typeface="Calibri" charset="0"/>
              </a:endParaRPr>
            </a:p>
          </p:txBody>
        </p:sp>
        <p:sp>
          <p:nvSpPr>
            <p:cNvPr id="34835" name="Text Box 4"/>
            <p:cNvSpPr txBox="1">
              <a:spLocks noChangeArrowheads="1"/>
            </p:cNvSpPr>
            <p:nvPr/>
          </p:nvSpPr>
          <p:spPr bwMode="auto">
            <a:xfrm>
              <a:off x="6465" y="3810"/>
              <a:ext cx="1620" cy="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100">
                  <a:ea typeface="Calibri" charset="0"/>
                </a:rPr>
                <a:t>Investment plus</a:t>
              </a:r>
              <a:endParaRPr lang="en-US" sz="1600">
                <a:ea typeface="Calibri" charset="0"/>
              </a:endParaRPr>
            </a:p>
          </p:txBody>
        </p:sp>
        <p:sp>
          <p:nvSpPr>
            <p:cNvPr id="34836" name="Text Box 3"/>
            <p:cNvSpPr txBox="1">
              <a:spLocks noChangeArrowheads="1"/>
            </p:cNvSpPr>
            <p:nvPr/>
          </p:nvSpPr>
          <p:spPr bwMode="auto">
            <a:xfrm>
              <a:off x="8266" y="3586"/>
              <a:ext cx="1620" cy="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ea typeface="Calibri" charset="0"/>
                </a:rPr>
                <a:t>Mainstream investments</a:t>
              </a:r>
              <a:endParaRPr lang="en-US" sz="1600">
                <a:ea typeface="Calibri" charset="0"/>
              </a:endParaRPr>
            </a:p>
          </p:txBody>
        </p:sp>
        <p:sp>
          <p:nvSpPr>
            <p:cNvPr id="34837" name="Text Box 2"/>
            <p:cNvSpPr txBox="1">
              <a:spLocks noChangeArrowheads="1"/>
            </p:cNvSpPr>
            <p:nvPr/>
          </p:nvSpPr>
          <p:spPr bwMode="auto">
            <a:xfrm>
              <a:off x="5310" y="3255"/>
              <a:ext cx="1620" cy="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ea typeface="Calibri" charset="0"/>
                </a:rPr>
                <a:t>Programe-related investment</a:t>
              </a:r>
              <a:endParaRPr lang="en-US" sz="1600">
                <a:ea typeface="Calibri" charset="0"/>
              </a:endParaRPr>
            </a:p>
          </p:txBody>
        </p:sp>
      </p:grpSp>
    </p:spTree>
    <p:extLst>
      <p:ext uri="{BB962C8B-B14F-4D97-AF65-F5344CB8AC3E}">
        <p14:creationId xmlns:p14="http://schemas.microsoft.com/office/powerpoint/2010/main" val="151025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a:xfrm>
            <a:off x="609600" y="2438400"/>
            <a:ext cx="7772400" cy="1447800"/>
          </a:xfrm>
        </p:spPr>
        <p:txBody>
          <a:bodyPr>
            <a:normAutofit fontScale="90000"/>
          </a:bodyPr>
          <a:lstStyle/>
          <a:p>
            <a:pPr eaLnBrk="1" hangingPunct="1"/>
            <a:r>
              <a:rPr lang="de-DE" altLang="de-DE" dirty="0" smtClean="0">
                <a:solidFill>
                  <a:srgbClr val="FF0000"/>
                </a:solidFill>
              </a:rPr>
              <a:t>Simple </a:t>
            </a:r>
            <a:r>
              <a:rPr lang="de-DE" altLang="de-DE" dirty="0" err="1" smtClean="0">
                <a:solidFill>
                  <a:srgbClr val="FF0000"/>
                </a:solidFill>
              </a:rPr>
              <a:t>equation</a:t>
            </a:r>
            <a:r>
              <a:rPr lang="de-DE" altLang="de-DE" dirty="0" smtClean="0">
                <a:solidFill>
                  <a:srgbClr val="FF0000"/>
                </a:solidFill>
              </a:rPr>
              <a:t> (</a:t>
            </a:r>
            <a:r>
              <a:rPr lang="de-DE" altLang="de-DE" dirty="0" err="1" smtClean="0">
                <a:solidFill>
                  <a:srgbClr val="FF0000"/>
                </a:solidFill>
              </a:rPr>
              <a:t>no</a:t>
            </a:r>
            <a:r>
              <a:rPr lang="de-DE" altLang="de-DE" dirty="0" smtClean="0">
                <a:solidFill>
                  <a:srgbClr val="FF0000"/>
                </a:solidFill>
              </a:rPr>
              <a:t> 4)</a:t>
            </a:r>
            <a:r>
              <a:rPr lang="de-DE" altLang="de-DE" dirty="0" smtClean="0"/>
              <a:t/>
            </a:r>
            <a:br>
              <a:rPr lang="de-DE" altLang="de-DE" dirty="0" smtClean="0"/>
            </a:br>
            <a:r>
              <a:rPr lang="de-DE" altLang="de-DE" dirty="0" smtClean="0"/>
              <a:t/>
            </a:r>
            <a:br>
              <a:rPr lang="de-DE" altLang="de-DE" dirty="0" smtClean="0"/>
            </a:br>
            <a:r>
              <a:rPr lang="de-DE" altLang="de-DE" dirty="0" smtClean="0"/>
              <a:t>Social </a:t>
            </a:r>
            <a:r>
              <a:rPr lang="de-DE" altLang="de-DE" dirty="0" err="1" smtClean="0"/>
              <a:t>entrepreneurship</a:t>
            </a:r>
            <a:r>
              <a:rPr lang="de-DE" altLang="de-DE" dirty="0" smtClean="0"/>
              <a:t>=</a:t>
            </a:r>
            <a:br>
              <a:rPr lang="de-DE" altLang="de-DE" dirty="0" smtClean="0"/>
            </a:br>
            <a:r>
              <a:rPr lang="de-DE" altLang="de-DE" dirty="0" err="1" smtClean="0"/>
              <a:t>social</a:t>
            </a:r>
            <a:r>
              <a:rPr lang="de-DE" altLang="de-DE" dirty="0" smtClean="0"/>
              <a:t> </a:t>
            </a:r>
            <a:r>
              <a:rPr lang="de-DE" altLang="de-DE" dirty="0" err="1" smtClean="0"/>
              <a:t>innovation</a:t>
            </a:r>
            <a:r>
              <a:rPr lang="de-DE" altLang="de-DE" dirty="0" smtClean="0"/>
              <a:t>=</a:t>
            </a:r>
            <a:br>
              <a:rPr lang="de-DE" altLang="de-DE" dirty="0" smtClean="0"/>
            </a:br>
            <a:r>
              <a:rPr lang="de-DE" altLang="de-DE" dirty="0" err="1" smtClean="0"/>
              <a:t>more</a:t>
            </a:r>
            <a:r>
              <a:rPr lang="de-DE" altLang="de-DE" dirty="0" smtClean="0"/>
              <a:t> </a:t>
            </a:r>
            <a:r>
              <a:rPr lang="de-DE" altLang="de-DE" dirty="0" err="1" smtClean="0"/>
              <a:t>effective</a:t>
            </a:r>
            <a:r>
              <a:rPr lang="de-DE" altLang="de-DE" dirty="0" smtClean="0"/>
              <a:t>, </a:t>
            </a:r>
            <a:r>
              <a:rPr lang="de-DE" altLang="de-DE" dirty="0" err="1" smtClean="0"/>
              <a:t>efficient</a:t>
            </a:r>
            <a:r>
              <a:rPr lang="de-DE" altLang="de-DE" dirty="0" smtClean="0"/>
              <a:t> </a:t>
            </a:r>
            <a:r>
              <a:rPr lang="de-DE" altLang="de-DE" dirty="0" err="1" smtClean="0"/>
              <a:t>public</a:t>
            </a:r>
            <a:r>
              <a:rPr lang="de-DE" altLang="de-DE" dirty="0" smtClean="0"/>
              <a:t> </a:t>
            </a:r>
            <a:r>
              <a:rPr lang="de-DE" altLang="de-DE" dirty="0" err="1" smtClean="0"/>
              <a:t>services</a:t>
            </a:r>
            <a:r>
              <a:rPr lang="de-DE" altLang="de-DE" dirty="0" smtClean="0"/>
              <a:t>, </a:t>
            </a:r>
            <a:r>
              <a:rPr lang="de-DE" altLang="de-DE" dirty="0" err="1" smtClean="0"/>
              <a:t>problem</a:t>
            </a:r>
            <a:r>
              <a:rPr lang="de-DE" altLang="de-DE" dirty="0" smtClean="0"/>
              <a:t> </a:t>
            </a:r>
            <a:r>
              <a:rPr lang="de-DE" altLang="de-DE" dirty="0" err="1" smtClean="0"/>
              <a:t>solving</a:t>
            </a:r>
            <a:r>
              <a:rPr lang="de-DE" altLang="de-DE" dirty="0" smtClean="0"/>
              <a:t/>
            </a:r>
            <a:br>
              <a:rPr lang="de-DE" altLang="de-DE" dirty="0" smtClean="0"/>
            </a:br>
            <a:r>
              <a:rPr lang="de-DE" altLang="de-DE" dirty="0" smtClean="0"/>
              <a:t/>
            </a:r>
            <a:br>
              <a:rPr lang="de-DE" altLang="de-DE" dirty="0" smtClean="0"/>
            </a:br>
            <a:r>
              <a:rPr lang="de-DE" altLang="de-DE" sz="2400" dirty="0" smtClean="0"/>
              <a:t>(</a:t>
            </a:r>
            <a:r>
              <a:rPr lang="de-DE" altLang="de-DE" sz="2400" dirty="0" err="1" smtClean="0"/>
              <a:t>what</a:t>
            </a:r>
            <a:r>
              <a:rPr lang="de-DE" altLang="de-DE" sz="2400" dirty="0" smtClean="0"/>
              <a:t> </a:t>
            </a:r>
            <a:r>
              <a:rPr lang="de-DE" altLang="de-DE" sz="2400" dirty="0" err="1" smtClean="0"/>
              <a:t>happened</a:t>
            </a:r>
            <a:r>
              <a:rPr lang="de-DE" altLang="de-DE" sz="2400" dirty="0" smtClean="0"/>
              <a:t> </a:t>
            </a:r>
            <a:r>
              <a:rPr lang="de-DE" altLang="de-DE" sz="2400" dirty="0" err="1" smtClean="0"/>
              <a:t>to</a:t>
            </a:r>
            <a:r>
              <a:rPr lang="de-DE" altLang="de-DE" sz="2400" dirty="0" smtClean="0"/>
              <a:t> </a:t>
            </a:r>
            <a:r>
              <a:rPr lang="de-DE" altLang="de-DE" sz="2400" dirty="0" err="1" smtClean="0"/>
              <a:t>the</a:t>
            </a:r>
            <a:r>
              <a:rPr lang="de-DE" altLang="de-DE" sz="2400" dirty="0" smtClean="0"/>
              <a:t> </a:t>
            </a:r>
            <a:r>
              <a:rPr lang="de-DE" altLang="de-DE" sz="2400" dirty="0" err="1" smtClean="0"/>
              <a:t>state</a:t>
            </a:r>
            <a:r>
              <a:rPr lang="de-DE" altLang="de-DE" sz="2400" dirty="0" smtClean="0"/>
              <a:t> </a:t>
            </a:r>
            <a:r>
              <a:rPr lang="de-DE" altLang="de-DE" sz="2400" dirty="0" err="1" smtClean="0"/>
              <a:t>as</a:t>
            </a:r>
            <a:r>
              <a:rPr lang="de-DE" altLang="de-DE" sz="2400" dirty="0" smtClean="0"/>
              <a:t> </a:t>
            </a:r>
            <a:r>
              <a:rPr lang="de-DE" altLang="de-DE" sz="2400" dirty="0" err="1" smtClean="0"/>
              <a:t>innovator</a:t>
            </a:r>
            <a:r>
              <a:rPr lang="de-DE" altLang="de-DE" sz="2400" dirty="0" smtClean="0"/>
              <a:t>?) </a:t>
            </a:r>
            <a:endParaRPr lang="de-DE" altLang="de-DE" dirty="0" smtClean="0"/>
          </a:p>
        </p:txBody>
      </p:sp>
    </p:spTree>
    <p:extLst>
      <p:ext uri="{BB962C8B-B14F-4D97-AF65-F5344CB8AC3E}">
        <p14:creationId xmlns:p14="http://schemas.microsoft.com/office/powerpoint/2010/main" val="3742606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en-US" dirty="0" smtClean="0">
                <a:solidFill>
                  <a:schemeClr val="tx2">
                    <a:satMod val="200000"/>
                  </a:schemeClr>
                </a:solidFill>
              </a:rPr>
              <a:t>Key Policy Questions</a:t>
            </a:r>
          </a:p>
        </p:txBody>
      </p:sp>
      <p:sp>
        <p:nvSpPr>
          <p:cNvPr id="23555" name="Rectangle 3"/>
          <p:cNvSpPr>
            <a:spLocks noGrp="1" noChangeArrowheads="1"/>
          </p:cNvSpPr>
          <p:nvPr>
            <p:ph idx="1"/>
          </p:nvPr>
        </p:nvSpPr>
        <p:spPr/>
        <p:txBody>
          <a:bodyPr/>
          <a:lstStyle/>
          <a:p>
            <a:pPr eaLnBrk="1" hangingPunct="1">
              <a:lnSpc>
                <a:spcPct val="90000"/>
              </a:lnSpc>
              <a:buFont typeface="Wingdings" pitchFamily="2" charset="2"/>
              <a:buNone/>
            </a:pPr>
            <a:r>
              <a:rPr lang="en-GB" altLang="de-DE" sz="2800" smtClean="0"/>
              <a:t>How can nonprofit organisations be efficient providers of quasi-public goods, neo-Tocquevillian generators of social trust and accountability enforcers , and innovators-- ‘be all’ -- at one and the same time; how can they serve such functions beyond a certain threshold?  </a:t>
            </a:r>
          </a:p>
          <a:p>
            <a:pPr eaLnBrk="1" hangingPunct="1">
              <a:lnSpc>
                <a:spcPct val="90000"/>
              </a:lnSpc>
              <a:buFont typeface="Wingdings" pitchFamily="2" charset="2"/>
              <a:buNone/>
            </a:pPr>
            <a:endParaRPr lang="en-GB" altLang="de-DE" sz="2800" smtClean="0"/>
          </a:p>
          <a:p>
            <a:pPr eaLnBrk="1" hangingPunct="1">
              <a:lnSpc>
                <a:spcPct val="90000"/>
              </a:lnSpc>
              <a:buFont typeface="Wingdings" pitchFamily="2" charset="2"/>
              <a:buNone/>
            </a:pPr>
            <a:r>
              <a:rPr lang="en-GB" altLang="de-DE" sz="2800" smtClean="0"/>
              <a:t>Does emphasis on one, e.g., service provision under new public management, come at the expense of the other, e.g., creating a sense of belonging and social trust, or can both be combined, and if so, how?</a:t>
            </a:r>
            <a:endParaRPr lang="en-US" altLang="de-DE" sz="2800" smtClean="0"/>
          </a:p>
          <a:p>
            <a:pPr eaLnBrk="1" hangingPunct="1">
              <a:lnSpc>
                <a:spcPct val="90000"/>
              </a:lnSpc>
            </a:pPr>
            <a:endParaRPr lang="en-US" altLang="de-DE" sz="2800" smtClean="0"/>
          </a:p>
        </p:txBody>
      </p:sp>
    </p:spTree>
    <p:extLst>
      <p:ext uri="{BB962C8B-B14F-4D97-AF65-F5344CB8AC3E}">
        <p14:creationId xmlns:p14="http://schemas.microsoft.com/office/powerpoint/2010/main" val="2218129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204864"/>
            <a:ext cx="8229600" cy="1143000"/>
          </a:xfrm>
        </p:spPr>
        <p:txBody>
          <a:bodyPr>
            <a:normAutofit fontScale="90000"/>
          </a:bodyPr>
          <a:lstStyle/>
          <a:p>
            <a:r>
              <a:rPr lang="en-US" dirty="0" smtClean="0">
                <a:solidFill>
                  <a:srgbClr val="FF0000"/>
                </a:solidFill>
              </a:rPr>
              <a:t>Conceptual Issues</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Closer look at Innovation</a:t>
            </a: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281954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de-DE" dirty="0" err="1" smtClean="0"/>
              <a:t>What‘s</a:t>
            </a:r>
            <a:r>
              <a:rPr lang="de-DE" dirty="0" smtClean="0"/>
              <a:t> </a:t>
            </a:r>
            <a:r>
              <a:rPr lang="de-DE" dirty="0" err="1" smtClean="0"/>
              <a:t>behind</a:t>
            </a:r>
            <a:r>
              <a:rPr lang="de-DE" dirty="0" smtClean="0"/>
              <a:t> a Label?</a:t>
            </a:r>
          </a:p>
        </p:txBody>
      </p:sp>
      <p:pic>
        <p:nvPicPr>
          <p:cNvPr id="3075" name="Picture 2" descr="http://www.irish-architecture.com/architects_ireland/kevin_roche/images/f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66800"/>
            <a:ext cx="1828800" cy="1457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6" name="Textfeld 3"/>
          <p:cNvSpPr txBox="1">
            <a:spLocks noChangeArrowheads="1"/>
          </p:cNvSpPr>
          <p:nvPr/>
        </p:nvSpPr>
        <p:spPr bwMode="auto">
          <a:xfrm>
            <a:off x="533400" y="2514600"/>
            <a:ext cx="33528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de-DE"/>
              <a:t>The Ford Foundation in New York City</a:t>
            </a:r>
            <a:endParaRPr lang="de-DE" altLang="de-DE"/>
          </a:p>
        </p:txBody>
      </p:sp>
      <p:pic>
        <p:nvPicPr>
          <p:cNvPr id="3077" name="Picture 6" descr="http://oceans.greenpeace.org/raw/image_full/de/foto-audio/foto/greenpeace-versucht-den-walf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276600"/>
            <a:ext cx="2487613"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8" name="Textfeld 6"/>
          <p:cNvSpPr txBox="1">
            <a:spLocks noChangeArrowheads="1"/>
          </p:cNvSpPr>
          <p:nvPr/>
        </p:nvSpPr>
        <p:spPr bwMode="auto">
          <a:xfrm>
            <a:off x="4038600" y="4953000"/>
            <a:ext cx="18288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de-DE" altLang="de-DE"/>
              <a:t>Greenpeace in Action…</a:t>
            </a:r>
          </a:p>
        </p:txBody>
      </p:sp>
      <p:pic>
        <p:nvPicPr>
          <p:cNvPr id="3079" name="Picture 8" descr="http://www.matthaeus-evangelisch.de/media/Kindergart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114800"/>
            <a:ext cx="2582863"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0" name="Textfeld 8"/>
          <p:cNvSpPr txBox="1">
            <a:spLocks noChangeArrowheads="1"/>
          </p:cNvSpPr>
          <p:nvPr/>
        </p:nvSpPr>
        <p:spPr bwMode="auto">
          <a:xfrm>
            <a:off x="304800" y="5715000"/>
            <a:ext cx="25955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de-DE" altLang="de-DE" dirty="0" smtClean="0"/>
              <a:t>Day </a:t>
            </a:r>
            <a:r>
              <a:rPr lang="de-DE" altLang="de-DE" dirty="0" err="1" smtClean="0"/>
              <a:t>care</a:t>
            </a:r>
            <a:r>
              <a:rPr lang="de-DE" altLang="de-DE" dirty="0" smtClean="0"/>
              <a:t> </a:t>
            </a:r>
            <a:r>
              <a:rPr lang="de-DE" altLang="de-DE" dirty="0" err="1" smtClean="0"/>
              <a:t>center</a:t>
            </a:r>
            <a:r>
              <a:rPr lang="de-DE" altLang="de-DE" dirty="0" smtClean="0"/>
              <a:t>…</a:t>
            </a:r>
            <a:endParaRPr lang="de-DE" altLang="de-DE" dirty="0"/>
          </a:p>
        </p:txBody>
      </p:sp>
      <p:pic>
        <p:nvPicPr>
          <p:cNvPr id="3081" name="Picture 11" descr="http://t3.gstatic.com/images?q=tbn:ANd9GcTYbTuLl-is89UVDPxghcrQTMdWEOBmHRW4JY1A0aLRFTvaVrv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1143000"/>
            <a:ext cx="22860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82" name="Textfeld 10"/>
          <p:cNvSpPr txBox="1">
            <a:spLocks noChangeArrowheads="1"/>
          </p:cNvSpPr>
          <p:nvPr/>
        </p:nvSpPr>
        <p:spPr bwMode="auto">
          <a:xfrm>
            <a:off x="4038600" y="1143000"/>
            <a:ext cx="1676400" cy="1323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de-DE"/>
              <a:t>Voluntary associations, like sport clubs</a:t>
            </a:r>
          </a:p>
        </p:txBody>
      </p:sp>
    </p:spTree>
    <p:extLst>
      <p:ext uri="{BB962C8B-B14F-4D97-AF65-F5344CB8AC3E}">
        <p14:creationId xmlns:p14="http://schemas.microsoft.com/office/powerpoint/2010/main" val="494861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FF0000"/>
                </a:solidFill>
              </a:rPr>
              <a:t>Schumpeterian Definition</a:t>
            </a:r>
            <a:endParaRPr lang="en-US" dirty="0">
              <a:solidFill>
                <a:srgbClr val="FF0000"/>
              </a:solidFill>
            </a:endParaRPr>
          </a:p>
        </p:txBody>
      </p:sp>
      <p:sp>
        <p:nvSpPr>
          <p:cNvPr id="3" name="Inhaltsplatzhalter 2"/>
          <p:cNvSpPr>
            <a:spLocks noGrp="1"/>
          </p:cNvSpPr>
          <p:nvPr>
            <p:ph idx="1"/>
          </p:nvPr>
        </p:nvSpPr>
        <p:spPr/>
        <p:txBody>
          <a:bodyPr>
            <a:normAutofit fontScale="92500" lnSpcReduction="10000"/>
          </a:bodyPr>
          <a:lstStyle/>
          <a:p>
            <a:r>
              <a:rPr lang="en-GB" dirty="0" smtClean="0"/>
              <a:t>E.g., </a:t>
            </a:r>
            <a:r>
              <a:rPr lang="en-GB" dirty="0" err="1" smtClean="0"/>
              <a:t>Kanter</a:t>
            </a:r>
            <a:r>
              <a:rPr lang="en-GB" dirty="0" smtClean="0"/>
              <a:t> </a:t>
            </a:r>
            <a:r>
              <a:rPr lang="en-GB" dirty="0"/>
              <a:t>(1983: 20) </a:t>
            </a:r>
            <a:r>
              <a:rPr lang="en-GB" dirty="0" smtClean="0"/>
              <a:t>invention </a:t>
            </a:r>
            <a:r>
              <a:rPr lang="en-GB" dirty="0"/>
              <a:t>as the “generation, acceptance, and implementation of new ideas, processes, products, or services.”  </a:t>
            </a:r>
            <a:endParaRPr lang="en-GB" dirty="0" smtClean="0"/>
          </a:p>
          <a:p>
            <a:endParaRPr lang="en-GB" dirty="0"/>
          </a:p>
          <a:p>
            <a:r>
              <a:rPr lang="en-GB" dirty="0" smtClean="0"/>
              <a:t>innovation </a:t>
            </a:r>
            <a:r>
              <a:rPr lang="en-GB" dirty="0"/>
              <a:t>is a multi</a:t>
            </a:r>
            <a:r>
              <a:rPr lang="en-GB" dirty="0" smtClean="0"/>
              <a:t>-faceted </a:t>
            </a:r>
            <a:r>
              <a:rPr lang="en-GB" dirty="0"/>
              <a:t>concept with three central dimensions: </a:t>
            </a:r>
            <a:r>
              <a:rPr lang="en-GB" dirty="0" smtClean="0"/>
              <a:t>novel idea (product</a:t>
            </a:r>
            <a:r>
              <a:rPr lang="en-GB" dirty="0"/>
              <a:t>, </a:t>
            </a:r>
            <a:r>
              <a:rPr lang="en-GB" dirty="0" smtClean="0"/>
              <a:t>service), a </a:t>
            </a:r>
            <a:r>
              <a:rPr lang="en-GB" dirty="0"/>
              <a:t>process leading to and triggered by it, and some outcome in terms of performance, improvement as well as follow-up innovations. </a:t>
            </a:r>
            <a:r>
              <a:rPr lang="en-GB" dirty="0" smtClean="0"/>
              <a:t>There are winners and losers.</a:t>
            </a:r>
            <a:endParaRPr lang="x-none" dirty="0"/>
          </a:p>
          <a:p>
            <a:endParaRPr lang="en-US" dirty="0"/>
          </a:p>
        </p:txBody>
      </p:sp>
    </p:spTree>
    <p:extLst>
      <p:ext uri="{BB962C8B-B14F-4D97-AF65-F5344CB8AC3E}">
        <p14:creationId xmlns:p14="http://schemas.microsoft.com/office/powerpoint/2010/main" val="221947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FF0000"/>
                </a:solidFill>
              </a:rPr>
              <a:t>Normative Definition</a:t>
            </a:r>
            <a:endParaRPr lang="en-US" dirty="0">
              <a:solidFill>
                <a:srgbClr val="FF0000"/>
              </a:solidFill>
            </a:endParaRPr>
          </a:p>
        </p:txBody>
      </p:sp>
      <p:sp>
        <p:nvSpPr>
          <p:cNvPr id="3" name="Inhaltsplatzhalter 2"/>
          <p:cNvSpPr>
            <a:spLocks noGrp="1"/>
          </p:cNvSpPr>
          <p:nvPr>
            <p:ph idx="1"/>
          </p:nvPr>
        </p:nvSpPr>
        <p:spPr/>
        <p:txBody>
          <a:bodyPr/>
          <a:lstStyle/>
          <a:p>
            <a:r>
              <a:rPr lang="en-GB" dirty="0" smtClean="0"/>
              <a:t>Social innovations are new solutions (products, services, models, markets, processes etc.) that simultaneously meet a social need (more effectively than existing solutions) and lead to new or improved capabilities and relationships and better use of assets and resources. In other words, social innovations are both good for society and enhance society’s capacity to act. </a:t>
            </a:r>
          </a:p>
          <a:p>
            <a:endParaRPr lang="en-US" dirty="0"/>
          </a:p>
        </p:txBody>
      </p:sp>
    </p:spTree>
    <p:extLst>
      <p:ext uri="{BB962C8B-B14F-4D97-AF65-F5344CB8AC3E}">
        <p14:creationId xmlns:p14="http://schemas.microsoft.com/office/powerpoint/2010/main" val="79843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solidFill>
                  <a:srgbClr val="FF0000"/>
                </a:solidFill>
              </a:rPr>
              <a:t>Categorical versus Continuum</a:t>
            </a:r>
            <a:r>
              <a:rPr lang="en-US" dirty="0"/>
              <a:t/>
            </a:r>
            <a:br>
              <a:rPr lang="en-US" dirty="0"/>
            </a:br>
            <a:endParaRPr lang="en-US" dirty="0"/>
          </a:p>
        </p:txBody>
      </p:sp>
      <p:sp>
        <p:nvSpPr>
          <p:cNvPr id="3" name="Inhaltsplatzhalter 2"/>
          <p:cNvSpPr>
            <a:spLocks noGrp="1"/>
          </p:cNvSpPr>
          <p:nvPr>
            <p:ph idx="1"/>
          </p:nvPr>
        </p:nvSpPr>
        <p:spPr/>
        <p:txBody>
          <a:bodyPr>
            <a:normAutofit/>
          </a:bodyPr>
          <a:lstStyle/>
          <a:p>
            <a:r>
              <a:rPr lang="en-US" dirty="0" smtClean="0"/>
              <a:t>Social versus technical</a:t>
            </a:r>
          </a:p>
          <a:p>
            <a:r>
              <a:rPr lang="en-US" dirty="0" smtClean="0"/>
              <a:t>Governance innovation</a:t>
            </a:r>
          </a:p>
          <a:p>
            <a:r>
              <a:rPr lang="en-US" dirty="0" smtClean="0"/>
              <a:t>Need-driven versus pull of opportunities</a:t>
            </a:r>
          </a:p>
          <a:p>
            <a:r>
              <a:rPr lang="en-US" dirty="0" smtClean="0"/>
              <a:t>Creative destruction potential</a:t>
            </a:r>
          </a:p>
          <a:p>
            <a:r>
              <a:rPr lang="en-US" dirty="0" smtClean="0"/>
              <a:t>Zero-sum, positive sum (short to longer term)</a:t>
            </a:r>
          </a:p>
          <a:p>
            <a:r>
              <a:rPr lang="en-US" dirty="0" smtClean="0"/>
              <a:t>Rationality, purposeful versus serendipity</a:t>
            </a:r>
            <a:endParaRPr lang="en-US" dirty="0"/>
          </a:p>
        </p:txBody>
      </p:sp>
    </p:spTree>
    <p:extLst>
      <p:ext uri="{BB962C8B-B14F-4D97-AF65-F5344CB8AC3E}">
        <p14:creationId xmlns:p14="http://schemas.microsoft.com/office/powerpoint/2010/main" val="1945295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Example:  Hiding Hand Principle</a:t>
            </a:r>
            <a:endParaRPr lang="en-US" dirty="0"/>
          </a:p>
        </p:txBody>
      </p:sp>
      <p:sp>
        <p:nvSpPr>
          <p:cNvPr id="3" name="Inhaltsplatzhalter 2"/>
          <p:cNvSpPr>
            <a:spLocks noGrp="1"/>
          </p:cNvSpPr>
          <p:nvPr>
            <p:ph idx="1"/>
          </p:nvPr>
        </p:nvSpPr>
        <p:spPr/>
        <p:txBody>
          <a:bodyPr>
            <a:normAutofit fontScale="70000" lnSpcReduction="20000"/>
          </a:bodyPr>
          <a:lstStyle/>
          <a:p>
            <a:pPr hangingPunct="0"/>
            <a:r>
              <a:rPr lang="en-US" dirty="0" smtClean="0"/>
              <a:t>Hirschman: if </a:t>
            </a:r>
            <a:r>
              <a:rPr lang="en-US" dirty="0"/>
              <a:t>the project planners had known in advance all the difficulties and troubles that were lying in store for the project, they probably would never have touched it.  But why did they?  </a:t>
            </a:r>
            <a:endParaRPr lang="en-US" dirty="0" smtClean="0"/>
          </a:p>
          <a:p>
            <a:pPr hangingPunct="0"/>
            <a:endParaRPr lang="en-US" dirty="0"/>
          </a:p>
          <a:p>
            <a:pPr hangingPunct="0"/>
            <a:r>
              <a:rPr lang="en-GB" dirty="0" smtClean="0"/>
              <a:t>“</a:t>
            </a:r>
            <a:r>
              <a:rPr lang="en-US" dirty="0"/>
              <a:t>Creativity always comes as a surprise to us; therefore we can never count on it and we dare not believe in it until it has happened. In other words, we would not consciously engage upon tasks whose success clearly requires that creativity be forthcoming. Hence, the only way in which we can bring our creative resources fully into play is by misjudging the nature of the task, by presenting it to ourselves as more routine, simple, undemanding of genuine creativity than it will turn out to be.</a:t>
            </a:r>
            <a:r>
              <a:rPr lang="en-GB" dirty="0"/>
              <a:t>”</a:t>
            </a:r>
            <a:r>
              <a:rPr lang="en-US" dirty="0"/>
              <a:t>  </a:t>
            </a:r>
            <a:endParaRPr lang="en-US" dirty="0" smtClean="0"/>
          </a:p>
          <a:p>
            <a:pPr hangingPunct="0"/>
            <a:endParaRPr lang="en-US" dirty="0"/>
          </a:p>
          <a:p>
            <a:pPr hangingPunct="0"/>
            <a:r>
              <a:rPr lang="en-US" dirty="0" smtClean="0"/>
              <a:t>Important for: social entrepreneurship, activists</a:t>
            </a:r>
            <a:endParaRPr lang="x-none" dirty="0"/>
          </a:p>
          <a:p>
            <a:endParaRPr lang="en-US" dirty="0"/>
          </a:p>
        </p:txBody>
      </p:sp>
    </p:spTree>
    <p:extLst>
      <p:ext uri="{BB962C8B-B14F-4D97-AF65-F5344CB8AC3E}">
        <p14:creationId xmlns:p14="http://schemas.microsoft.com/office/powerpoint/2010/main" val="43314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Hirschman</a:t>
            </a:r>
            <a:r>
              <a:rPr lang="en-US" dirty="0"/>
              <a:t>´</a:t>
            </a:r>
            <a:r>
              <a:rPr lang="en-US" dirty="0" smtClean="0"/>
              <a:t>s Hiding Hand</a:t>
            </a:r>
            <a:endParaRPr lang="en-US" dirty="0"/>
          </a:p>
        </p:txBody>
      </p:sp>
      <p:sp>
        <p:nvSpPr>
          <p:cNvPr id="3" name="Inhaltsplatzhalter 2"/>
          <p:cNvSpPr>
            <a:spLocks noGrp="1"/>
          </p:cNvSpPr>
          <p:nvPr>
            <p:ph idx="1"/>
          </p:nvPr>
        </p:nvSpPr>
        <p:spPr/>
        <p:txBody>
          <a:bodyPr>
            <a:normAutofit fontScale="92500" lnSpcReduction="20000"/>
          </a:bodyPr>
          <a:lstStyle/>
          <a:p>
            <a:r>
              <a:rPr lang="en-GB" dirty="0"/>
              <a:t>„</a:t>
            </a:r>
            <a:r>
              <a:rPr lang="en-US" dirty="0"/>
              <a:t>While we are rather willing and even eager and relieved to agree with a historian</a:t>
            </a:r>
            <a:r>
              <a:rPr lang="en-GB" dirty="0"/>
              <a:t>’</a:t>
            </a:r>
            <a:r>
              <a:rPr lang="en-US" dirty="0"/>
              <a:t>s finding that we stumbled into the more shameful events of history, such as war, we are correspondingly unwilling to </a:t>
            </a:r>
            <a:r>
              <a:rPr lang="en-US" dirty="0" smtClean="0"/>
              <a:t>concede …that </a:t>
            </a:r>
            <a:r>
              <a:rPr lang="en-US" dirty="0"/>
              <a:t>our more lofty achievements, such as economic, social or political progress, could have come about by stumbling rather than through careful planning… </a:t>
            </a:r>
            <a:endParaRPr lang="en-US" dirty="0" smtClean="0"/>
          </a:p>
          <a:p>
            <a:pPr marL="400050" lvl="1" indent="0">
              <a:buNone/>
            </a:pPr>
            <a:r>
              <a:rPr lang="en-US" dirty="0" smtClean="0"/>
              <a:t>Language </a:t>
            </a:r>
            <a:r>
              <a:rPr lang="en-US" dirty="0"/>
              <a:t>itself conspires toward this sort of asymmetry: we fall into error, but do not usually speak of falling into truth.“</a:t>
            </a:r>
            <a:endParaRPr lang="x-none" dirty="0"/>
          </a:p>
          <a:p>
            <a:endParaRPr lang="en-US" dirty="0"/>
          </a:p>
        </p:txBody>
      </p:sp>
    </p:spTree>
    <p:extLst>
      <p:ext uri="{BB962C8B-B14F-4D97-AF65-F5344CB8AC3E}">
        <p14:creationId xmlns:p14="http://schemas.microsoft.com/office/powerpoint/2010/main" val="4228148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FF0000"/>
                </a:solidFill>
              </a:rPr>
              <a:t>What Kind?</a:t>
            </a:r>
            <a:endParaRPr lang="en-US" dirty="0">
              <a:solidFill>
                <a:srgbClr val="FF0000"/>
              </a:solidFill>
            </a:endParaRPr>
          </a:p>
        </p:txBody>
      </p:sp>
      <p:sp>
        <p:nvSpPr>
          <p:cNvPr id="3" name="Inhaltsplatzhalter 2"/>
          <p:cNvSpPr>
            <a:spLocks noGrp="1"/>
          </p:cNvSpPr>
          <p:nvPr>
            <p:ph idx="1"/>
          </p:nvPr>
        </p:nvSpPr>
        <p:spPr/>
        <p:txBody>
          <a:bodyPr>
            <a:normAutofit fontScale="70000" lnSpcReduction="20000"/>
          </a:bodyPr>
          <a:lstStyle/>
          <a:p>
            <a:pPr marL="0" indent="0">
              <a:buNone/>
            </a:pPr>
            <a:r>
              <a:rPr lang="en-GB" dirty="0"/>
              <a:t>Henderson and Clark (1990) categorize technological innovations according to their internal retroactivity on </a:t>
            </a:r>
            <a:r>
              <a:rPr lang="en-GB" dirty="0" smtClean="0"/>
              <a:t>organizational knowledge </a:t>
            </a:r>
            <a:r>
              <a:rPr lang="en-GB" dirty="0"/>
              <a:t>structures. </a:t>
            </a:r>
            <a:endParaRPr lang="en-GB" dirty="0" smtClean="0"/>
          </a:p>
          <a:p>
            <a:pPr marL="0" indent="0">
              <a:buNone/>
            </a:pPr>
            <a:r>
              <a:rPr lang="en-GB" dirty="0" smtClean="0"/>
              <a:t>Products </a:t>
            </a:r>
            <a:r>
              <a:rPr lang="en-GB" dirty="0"/>
              <a:t>consist of components (the knowledge about which is referred to as component </a:t>
            </a:r>
            <a:r>
              <a:rPr lang="en-GB" dirty="0" smtClean="0"/>
              <a:t>knowledge or second order innovations) </a:t>
            </a:r>
            <a:r>
              <a:rPr lang="en-GB" dirty="0"/>
              <a:t>and the linkages between them (referred to as architectural </a:t>
            </a:r>
            <a:r>
              <a:rPr lang="en-GB" dirty="0" smtClean="0"/>
              <a:t>knowledge or first order inventions):</a:t>
            </a:r>
          </a:p>
          <a:p>
            <a:pPr marL="0" indent="0">
              <a:buNone/>
            </a:pPr>
            <a:r>
              <a:rPr lang="en-GB" dirty="0" smtClean="0"/>
              <a:t> </a:t>
            </a:r>
            <a:endParaRPr lang="x-none" dirty="0"/>
          </a:p>
          <a:p>
            <a:r>
              <a:rPr lang="en-GB" dirty="0" smtClean="0"/>
              <a:t>incremental  </a:t>
            </a:r>
            <a:r>
              <a:rPr lang="en-GB" dirty="0"/>
              <a:t>-- enhancing both component and architectural knowledge; </a:t>
            </a:r>
            <a:endParaRPr lang="x-none" dirty="0"/>
          </a:p>
          <a:p>
            <a:pPr lvl="0"/>
            <a:r>
              <a:rPr lang="en-GB" dirty="0"/>
              <a:t>radical -- destroying both knowledge structures; </a:t>
            </a:r>
            <a:endParaRPr lang="x-none" dirty="0"/>
          </a:p>
          <a:p>
            <a:pPr lvl="0"/>
            <a:r>
              <a:rPr lang="en-GB" dirty="0"/>
              <a:t>architectural -- enhancing component knowledge while destroying architectural knowledge; and </a:t>
            </a:r>
            <a:endParaRPr lang="x-none" dirty="0"/>
          </a:p>
          <a:p>
            <a:pPr lvl="0"/>
            <a:r>
              <a:rPr lang="en-GB" dirty="0"/>
              <a:t>modular -- destroying component structure while enhancing architectural knowledge.   </a:t>
            </a:r>
            <a:endParaRPr lang="x-none" dirty="0"/>
          </a:p>
          <a:p>
            <a:endParaRPr lang="en-US" dirty="0"/>
          </a:p>
        </p:txBody>
      </p:sp>
    </p:spTree>
    <p:extLst>
      <p:ext uri="{BB962C8B-B14F-4D97-AF65-F5344CB8AC3E}">
        <p14:creationId xmlns:p14="http://schemas.microsoft.com/office/powerpoint/2010/main" val="3221171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solidFill>
                  <a:srgbClr val="FF0000"/>
                </a:solidFill>
              </a:rPr>
              <a:t>WHY ? </a:t>
            </a:r>
            <a:br>
              <a:rPr lang="en-US" dirty="0" smtClean="0">
                <a:solidFill>
                  <a:srgbClr val="FF0000"/>
                </a:solidFill>
              </a:rPr>
            </a:br>
            <a:r>
              <a:rPr lang="en-US" dirty="0" smtClean="0">
                <a:solidFill>
                  <a:srgbClr val="FF0000"/>
                </a:solidFill>
              </a:rPr>
              <a:t>Incentives, Outcomes: private, public</a:t>
            </a:r>
            <a:endParaRPr lang="en-US" dirty="0">
              <a:solidFill>
                <a:srgbClr val="FF0000"/>
              </a:solidFill>
            </a:endParaRPr>
          </a:p>
        </p:txBody>
      </p:sp>
      <p:sp>
        <p:nvSpPr>
          <p:cNvPr id="3" name="Inhaltsplatzhalter 2"/>
          <p:cNvSpPr>
            <a:spLocks noGrp="1"/>
          </p:cNvSpPr>
          <p:nvPr>
            <p:ph idx="1"/>
          </p:nvPr>
        </p:nvSpPr>
        <p:spPr/>
        <p:txBody>
          <a:bodyPr>
            <a:normAutofit fontScale="70000" lnSpcReduction="20000"/>
          </a:bodyPr>
          <a:lstStyle/>
          <a:p>
            <a:r>
              <a:rPr lang="en-GB" dirty="0" smtClean="0"/>
              <a:t>Unlike </a:t>
            </a:r>
            <a:r>
              <a:rPr lang="en-GB" dirty="0"/>
              <a:t>innovations around private goods, the kinds of problems and issues of public goods are rarely such that they are rarely driven by incentives to maximize the utility or improve the fitness of one actor alone, be it government agencies, business corporations or civil society organizations; </a:t>
            </a:r>
            <a:endParaRPr lang="en-GB" dirty="0" smtClean="0"/>
          </a:p>
          <a:p>
            <a:r>
              <a:rPr lang="en-GB" dirty="0" smtClean="0"/>
              <a:t>it </a:t>
            </a:r>
            <a:r>
              <a:rPr lang="en-GB" dirty="0"/>
              <a:t>is not primarily a limited groups of shareholders but a broader, multiple set of stakeholders that benefit from governance innovations. </a:t>
            </a:r>
            <a:endParaRPr lang="en-GB" dirty="0" smtClean="0"/>
          </a:p>
          <a:p>
            <a:r>
              <a:rPr lang="en-GB" dirty="0" smtClean="0"/>
              <a:t>Bringing </a:t>
            </a:r>
            <a:r>
              <a:rPr lang="en-GB" dirty="0"/>
              <a:t>about such benefits through innovations requires some form of collective action among actors and across policy fields, and to so in response to signals that may be weaker and less incentive-bound than in market situations.</a:t>
            </a:r>
            <a:endParaRPr lang="x-none" dirty="0"/>
          </a:p>
          <a:p>
            <a:pPr marL="0" indent="0">
              <a:buNone/>
            </a:pPr>
            <a:r>
              <a:rPr lang="en-GB" dirty="0"/>
              <a:t> </a:t>
            </a:r>
            <a:endParaRPr lang="x-none" dirty="0"/>
          </a:p>
        </p:txBody>
      </p:sp>
    </p:spTree>
    <p:extLst>
      <p:ext uri="{BB962C8B-B14F-4D97-AF65-F5344CB8AC3E}">
        <p14:creationId xmlns:p14="http://schemas.microsoft.com/office/powerpoint/2010/main" val="3196752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Creative Destruction?</a:t>
            </a:r>
            <a:endParaRPr lang="en-US" dirty="0"/>
          </a:p>
        </p:txBody>
      </p:sp>
      <p:sp>
        <p:nvSpPr>
          <p:cNvPr id="3" name="Inhaltsplatzhalter 2"/>
          <p:cNvSpPr>
            <a:spLocks noGrp="1"/>
          </p:cNvSpPr>
          <p:nvPr>
            <p:ph idx="1"/>
          </p:nvPr>
        </p:nvSpPr>
        <p:spPr/>
        <p:txBody>
          <a:bodyPr>
            <a:normAutofit fontScale="85000" lnSpcReduction="10000"/>
          </a:bodyPr>
          <a:lstStyle/>
          <a:p>
            <a:r>
              <a:rPr lang="en-GB" dirty="0"/>
              <a:t>For Schumpeter, creative destruction was part of capitalism, and indeed engine of its very dynamism. Innovations in market products lead to changes in business opportunities and practices – as mobile phones and personal computers amply demonstrate. Some corporations win, others lose; and today´s losers might be yesterdays´ winners, and vice versa.  </a:t>
            </a:r>
            <a:endParaRPr lang="en-GB" dirty="0" smtClean="0"/>
          </a:p>
          <a:p>
            <a:r>
              <a:rPr lang="en-GB" dirty="0" smtClean="0"/>
              <a:t>While </a:t>
            </a:r>
            <a:r>
              <a:rPr lang="en-GB" dirty="0"/>
              <a:t>private good innovation can be zero-sum games for competing corporations, the great majority of consumers and the population at large can benefit and be better off.  </a:t>
            </a:r>
            <a:endParaRPr lang="x-none" dirty="0"/>
          </a:p>
          <a:p>
            <a:endParaRPr lang="en-US" dirty="0"/>
          </a:p>
        </p:txBody>
      </p:sp>
    </p:spTree>
    <p:extLst>
      <p:ext uri="{BB962C8B-B14F-4D97-AF65-F5344CB8AC3E}">
        <p14:creationId xmlns:p14="http://schemas.microsoft.com/office/powerpoint/2010/main" val="2942773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Public sector innovations?</a:t>
            </a:r>
            <a:endParaRPr lang="en-US" dirty="0"/>
          </a:p>
        </p:txBody>
      </p:sp>
      <p:sp>
        <p:nvSpPr>
          <p:cNvPr id="3" name="Inhaltsplatzhalter 2"/>
          <p:cNvSpPr>
            <a:spLocks noGrp="1"/>
          </p:cNvSpPr>
          <p:nvPr>
            <p:ph idx="1"/>
          </p:nvPr>
        </p:nvSpPr>
        <p:spPr/>
        <p:txBody>
          <a:bodyPr>
            <a:normAutofit fontScale="85000" lnSpcReduction="20000"/>
          </a:bodyPr>
          <a:lstStyle/>
          <a:p>
            <a:r>
              <a:rPr lang="en-GB" dirty="0" smtClean="0"/>
              <a:t>The </a:t>
            </a:r>
            <a:r>
              <a:rPr lang="en-GB" dirty="0"/>
              <a:t>central competitive element of markets is missing, owing to the nature of public goods, even though key players, including governments, can see competition rather than cooperation as the preferred option.  </a:t>
            </a:r>
            <a:endParaRPr lang="en-GB" dirty="0" smtClean="0"/>
          </a:p>
          <a:p>
            <a:r>
              <a:rPr lang="en-GB" dirty="0" smtClean="0"/>
              <a:t>The </a:t>
            </a:r>
            <a:r>
              <a:rPr lang="en-GB" dirty="0"/>
              <a:t>emphasis on competition for public goods </a:t>
            </a:r>
            <a:r>
              <a:rPr lang="en-GB" dirty="0" smtClean="0"/>
              <a:t>often seems </a:t>
            </a:r>
            <a:r>
              <a:rPr lang="en-GB" dirty="0"/>
              <a:t>ill-guided, </a:t>
            </a:r>
            <a:r>
              <a:rPr lang="en-GB" dirty="0" smtClean="0"/>
              <a:t>and </a:t>
            </a:r>
            <a:r>
              <a:rPr lang="en-GB" dirty="0"/>
              <a:t>cooperation strategies, which can certainly contain competitive elements, are better and more beneficial to society at large.  </a:t>
            </a:r>
            <a:endParaRPr lang="en-GB" dirty="0" smtClean="0"/>
          </a:p>
          <a:p>
            <a:r>
              <a:rPr lang="en-GB" dirty="0" smtClean="0"/>
              <a:t>The </a:t>
            </a:r>
            <a:r>
              <a:rPr lang="en-GB" dirty="0"/>
              <a:t>challenge, then, becomes to devise innovative solutions to public problems that invite cooperation towards “positive sum” policy outcomes for at least a majority of stakeholders involved.</a:t>
            </a:r>
            <a:r>
              <a:rPr lang="x-none" dirty="0"/>
              <a:t> </a:t>
            </a:r>
            <a:endParaRPr lang="en-US" dirty="0"/>
          </a:p>
        </p:txBody>
      </p:sp>
    </p:spTree>
    <p:extLst>
      <p:ext uri="{BB962C8B-B14F-4D97-AF65-F5344CB8AC3E}">
        <p14:creationId xmlns:p14="http://schemas.microsoft.com/office/powerpoint/2010/main" val="3190102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Does it happen?</a:t>
            </a:r>
            <a:endParaRPr lang="en-US" dirty="0"/>
          </a:p>
        </p:txBody>
      </p:sp>
      <p:sp>
        <p:nvSpPr>
          <p:cNvPr id="3" name="Inhaltsplatzhalter 2"/>
          <p:cNvSpPr>
            <a:spLocks noGrp="1"/>
          </p:cNvSpPr>
          <p:nvPr>
            <p:ph idx="1"/>
          </p:nvPr>
        </p:nvSpPr>
        <p:spPr/>
        <p:txBody>
          <a:bodyPr>
            <a:normAutofit fontScale="92500" lnSpcReduction="20000"/>
          </a:bodyPr>
          <a:lstStyle/>
          <a:p>
            <a:r>
              <a:rPr lang="en-GB" dirty="0" smtClean="0"/>
              <a:t>strong </a:t>
            </a:r>
            <a:r>
              <a:rPr lang="en-GB" dirty="0"/>
              <a:t>demands are put forth by politics, be it as a result elections or some legislative pressure, preferably coinciding with new leadership; </a:t>
            </a:r>
          </a:p>
          <a:p>
            <a:r>
              <a:rPr lang="en-GB" dirty="0" smtClean="0"/>
              <a:t>in </a:t>
            </a:r>
            <a:r>
              <a:rPr lang="en-GB" dirty="0"/>
              <a:t>response to publicly visible crises or failures, including internal dysfunctions not publicly visible; </a:t>
            </a:r>
            <a:endParaRPr lang="en-GB" dirty="0" smtClean="0"/>
          </a:p>
          <a:p>
            <a:r>
              <a:rPr lang="en-GB" dirty="0" smtClean="0"/>
              <a:t>new </a:t>
            </a:r>
            <a:r>
              <a:rPr lang="en-GB" dirty="0"/>
              <a:t>opportunities either created by new technologies (e.g., e-governance) or otherwise (e.g., EU expansion).</a:t>
            </a:r>
            <a:r>
              <a:rPr lang="x-none" dirty="0"/>
              <a:t> </a:t>
            </a:r>
            <a:endParaRPr lang="de-DE" dirty="0" smtClean="0"/>
          </a:p>
          <a:p>
            <a:pPr marL="0" indent="0">
              <a:buNone/>
            </a:pPr>
            <a:endParaRPr lang="de-DE" dirty="0"/>
          </a:p>
          <a:p>
            <a:pPr marL="0" indent="0">
              <a:buNone/>
            </a:pPr>
            <a:r>
              <a:rPr lang="en-GB" dirty="0" smtClean="0"/>
              <a:t>(</a:t>
            </a:r>
            <a:r>
              <a:rPr lang="en-GB" dirty="0" err="1"/>
              <a:t>Borins</a:t>
            </a:r>
            <a:r>
              <a:rPr lang="en-GB" dirty="0"/>
              <a:t>, 2000: 55—6)</a:t>
            </a:r>
            <a:endParaRPr lang="en-US" dirty="0"/>
          </a:p>
        </p:txBody>
      </p:sp>
    </p:spTree>
    <p:extLst>
      <p:ext uri="{BB962C8B-B14F-4D97-AF65-F5344CB8AC3E}">
        <p14:creationId xmlns:p14="http://schemas.microsoft.com/office/powerpoint/2010/main" val="3234665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http://janedark.com/getty-cen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632200"/>
            <a:ext cx="3581400" cy="2765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endParaRPr lang="de-DE" altLang="de-DE"/>
          </a:p>
        </p:txBody>
      </p:sp>
      <p:sp>
        <p:nvSpPr>
          <p:cNvPr id="4100" name="Textfeld 8"/>
          <p:cNvSpPr txBox="1">
            <a:spLocks noChangeArrowheads="1"/>
          </p:cNvSpPr>
          <p:nvPr/>
        </p:nvSpPr>
        <p:spPr bwMode="auto">
          <a:xfrm>
            <a:off x="3810000" y="5410200"/>
            <a:ext cx="4724400"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de-DE" dirty="0"/>
              <a:t>Bird’s eye view of the Getty- Center, founded by G. Paul Getty, owner of the Getty Oil Company…</a:t>
            </a:r>
            <a:endParaRPr lang="de-DE" altLang="de-DE" dirty="0"/>
          </a:p>
        </p:txBody>
      </p:sp>
      <p:pic>
        <p:nvPicPr>
          <p:cNvPr id="4101" name="Picture 9" descr="http://www.med.umich.edu/AnesCriticalCare/Images/CVC%20and%20Main%20Hospital%20(Smal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143000"/>
            <a:ext cx="2336800"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2" name="Textfeld 10"/>
          <p:cNvSpPr txBox="1">
            <a:spLocks noChangeArrowheads="1"/>
          </p:cNvSpPr>
          <p:nvPr/>
        </p:nvSpPr>
        <p:spPr bwMode="auto">
          <a:xfrm>
            <a:off x="1524000" y="2895600"/>
            <a:ext cx="23622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de-DE" altLang="de-DE"/>
              <a:t>A Hospital…?</a:t>
            </a:r>
          </a:p>
        </p:txBody>
      </p:sp>
      <p:sp>
        <p:nvSpPr>
          <p:cNvPr id="8" name="Titel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endParaRPr lang="de-DE" dirty="0" smtClean="0"/>
          </a:p>
        </p:txBody>
      </p:sp>
      <p:pic>
        <p:nvPicPr>
          <p:cNvPr id="4104" name="Picture 11" descr="http://media.de.indymedia.org/images/2009/03/24509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219200"/>
            <a:ext cx="28448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5" name="Textfeld 11"/>
          <p:cNvSpPr txBox="1">
            <a:spLocks noChangeArrowheads="1"/>
          </p:cNvSpPr>
          <p:nvPr/>
        </p:nvSpPr>
        <p:spPr bwMode="auto">
          <a:xfrm>
            <a:off x="5638800" y="3352800"/>
            <a:ext cx="32766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de-DE" dirty="0"/>
              <a:t>Organized </a:t>
            </a:r>
            <a:r>
              <a:rPr lang="en-US" altLang="de-DE" dirty="0" smtClean="0"/>
              <a:t>protest, Occupy</a:t>
            </a:r>
            <a:endParaRPr lang="en-US" altLang="de-DE" dirty="0"/>
          </a:p>
        </p:txBody>
      </p:sp>
    </p:spTree>
    <p:extLst>
      <p:ext uri="{BB962C8B-B14F-4D97-AF65-F5344CB8AC3E}">
        <p14:creationId xmlns:p14="http://schemas.microsoft.com/office/powerpoint/2010/main" val="376169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Civil Society</a:t>
            </a:r>
            <a:endParaRPr lang="en-US" dirty="0"/>
          </a:p>
        </p:txBody>
      </p:sp>
      <p:sp>
        <p:nvSpPr>
          <p:cNvPr id="3" name="Inhaltsplatzhalter 2"/>
          <p:cNvSpPr>
            <a:spLocks noGrp="1"/>
          </p:cNvSpPr>
          <p:nvPr>
            <p:ph idx="1"/>
          </p:nvPr>
        </p:nvSpPr>
        <p:spPr/>
        <p:txBody>
          <a:bodyPr/>
          <a:lstStyle/>
          <a:p>
            <a:r>
              <a:rPr lang="en-US" dirty="0" smtClean="0"/>
              <a:t>Diversity of connections, views</a:t>
            </a:r>
          </a:p>
          <a:p>
            <a:r>
              <a:rPr lang="en-US" dirty="0" smtClean="0"/>
              <a:t>Lower transaction costs</a:t>
            </a:r>
          </a:p>
          <a:p>
            <a:r>
              <a:rPr lang="en-US" dirty="0" smtClean="0"/>
              <a:t>Close to grass roots, needs</a:t>
            </a:r>
          </a:p>
          <a:p>
            <a:r>
              <a:rPr lang="en-US" dirty="0" smtClean="0"/>
              <a:t>Value base </a:t>
            </a:r>
          </a:p>
          <a:p>
            <a:r>
              <a:rPr lang="en-US" dirty="0" smtClean="0"/>
              <a:t>Multiple revenue sources</a:t>
            </a:r>
          </a:p>
          <a:p>
            <a:r>
              <a:rPr lang="en-US" dirty="0" smtClean="0"/>
              <a:t>Mobilization potential (volunteers, members)</a:t>
            </a:r>
          </a:p>
          <a:p>
            <a:endParaRPr lang="en-US" dirty="0"/>
          </a:p>
        </p:txBody>
      </p:sp>
    </p:spTree>
    <p:extLst>
      <p:ext uri="{BB962C8B-B14F-4D97-AF65-F5344CB8AC3E}">
        <p14:creationId xmlns:p14="http://schemas.microsoft.com/office/powerpoint/2010/main" val="4050592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dirty="0" smtClean="0">
                <a:solidFill>
                  <a:srgbClr val="FF0000"/>
                </a:solidFill>
              </a:rPr>
              <a:t>We already know much…</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sz="2800" dirty="0" smtClean="0"/>
              <a:t>Successful innovations typically show a distinctive set of characteristics:</a:t>
            </a:r>
          </a:p>
          <a:p>
            <a:pPr eaLnBrk="1" hangingPunct="1"/>
            <a:r>
              <a:rPr lang="en-US" sz="2800" dirty="0" smtClean="0"/>
              <a:t>uncertainty</a:t>
            </a:r>
          </a:p>
          <a:p>
            <a:pPr eaLnBrk="1" hangingPunct="1"/>
            <a:r>
              <a:rPr lang="en-US" sz="2800" dirty="0" smtClean="0"/>
              <a:t>knowledge-intensity</a:t>
            </a:r>
          </a:p>
          <a:p>
            <a:pPr eaLnBrk="1" hangingPunct="1"/>
            <a:r>
              <a:rPr lang="en-US" sz="2800" dirty="0" smtClean="0"/>
              <a:t>controversy</a:t>
            </a:r>
          </a:p>
          <a:p>
            <a:pPr eaLnBrk="1" hangingPunct="1"/>
            <a:r>
              <a:rPr lang="en-US" sz="2800" dirty="0" smtClean="0"/>
              <a:t>reaching across established boundaries</a:t>
            </a:r>
          </a:p>
          <a:p>
            <a:pPr eaLnBrk="1" hangingPunct="1"/>
            <a:r>
              <a:rPr lang="en-US" sz="2800" dirty="0" smtClean="0"/>
              <a:t>long-term commitment</a:t>
            </a:r>
          </a:p>
          <a:p>
            <a:pPr eaLnBrk="1" hangingPunct="1"/>
            <a:r>
              <a:rPr lang="en-US" sz="2800" dirty="0"/>
              <a:t>a</a:t>
            </a:r>
            <a:r>
              <a:rPr lang="en-US" sz="2800" dirty="0" smtClean="0"/>
              <a:t>mbassadors, active dissemination</a:t>
            </a:r>
          </a:p>
          <a:p>
            <a:pPr eaLnBrk="1" hangingPunct="1">
              <a:buFont typeface="Wingdings" pitchFamily="2" charset="2"/>
              <a:buNone/>
            </a:pPr>
            <a:endParaRPr lang="en-US" sz="2800" dirty="0" smtClean="0"/>
          </a:p>
        </p:txBody>
      </p:sp>
    </p:spTree>
    <p:extLst>
      <p:ext uri="{BB962C8B-B14F-4D97-AF65-F5344CB8AC3E}">
        <p14:creationId xmlns:p14="http://schemas.microsoft.com/office/powerpoint/2010/main" val="3358841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eaLnBrk="1" hangingPunct="1">
              <a:defRPr/>
            </a:pPr>
            <a:r>
              <a:rPr lang="en-US" dirty="0" smtClean="0"/>
              <a:t>Common themes</a:t>
            </a:r>
          </a:p>
        </p:txBody>
      </p:sp>
      <p:sp>
        <p:nvSpPr>
          <p:cNvPr id="16387" name="Rectangle 3"/>
          <p:cNvSpPr>
            <a:spLocks noGrp="1" noChangeArrowheads="1"/>
          </p:cNvSpPr>
          <p:nvPr>
            <p:ph type="body" idx="1"/>
          </p:nvPr>
        </p:nvSpPr>
        <p:spPr/>
        <p:txBody>
          <a:bodyPr/>
          <a:lstStyle/>
          <a:p>
            <a:pPr eaLnBrk="1" hangingPunct="1"/>
            <a:r>
              <a:rPr lang="en-AU" sz="2800" dirty="0" smtClean="0"/>
              <a:t>Beyond money, material resources</a:t>
            </a:r>
          </a:p>
          <a:p>
            <a:pPr eaLnBrk="1" hangingPunct="1"/>
            <a:r>
              <a:rPr lang="en-AU" sz="2800" dirty="0" smtClean="0"/>
              <a:t>Knowledge-driven</a:t>
            </a:r>
          </a:p>
          <a:p>
            <a:pPr eaLnBrk="1" hangingPunct="1"/>
            <a:r>
              <a:rPr lang="en-AU" sz="2800" dirty="0" smtClean="0"/>
              <a:t>Long-term, systemic view, multi-pronged</a:t>
            </a:r>
          </a:p>
          <a:p>
            <a:pPr eaLnBrk="1" hangingPunct="1"/>
            <a:r>
              <a:rPr lang="en-AU" sz="2800" dirty="0" smtClean="0"/>
              <a:t>Involving partners, ‘networked’</a:t>
            </a:r>
          </a:p>
          <a:p>
            <a:pPr eaLnBrk="1" hangingPunct="1"/>
            <a:r>
              <a:rPr lang="en-AU" sz="2800" dirty="0" smtClean="0"/>
              <a:t>Taking risks, leadership</a:t>
            </a:r>
          </a:p>
          <a:p>
            <a:pPr eaLnBrk="1" hangingPunct="1"/>
            <a:r>
              <a:rPr lang="en-AU" sz="2800" dirty="0" smtClean="0"/>
              <a:t>Regular review, diverse viewpoints</a:t>
            </a:r>
          </a:p>
          <a:p>
            <a:pPr eaLnBrk="1" hangingPunct="1"/>
            <a:r>
              <a:rPr lang="en-AU" sz="2800" dirty="0" smtClean="0"/>
              <a:t>Multiple strategies aimed at sustainability</a:t>
            </a:r>
          </a:p>
          <a:p>
            <a:pPr eaLnBrk="1" hangingPunct="1"/>
            <a:endParaRPr lang="en-AU" sz="2800" dirty="0" smtClean="0"/>
          </a:p>
          <a:p>
            <a:pPr eaLnBrk="1" hangingPunct="1"/>
            <a:endParaRPr lang="en-AU" sz="2800" dirty="0" smtClean="0"/>
          </a:p>
        </p:txBody>
      </p:sp>
    </p:spTree>
    <p:extLst>
      <p:ext uri="{BB962C8B-B14F-4D97-AF65-F5344CB8AC3E}">
        <p14:creationId xmlns:p14="http://schemas.microsoft.com/office/powerpoint/2010/main" val="27469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755576" y="1484784"/>
          <a:ext cx="7992887" cy="4581766"/>
        </p:xfrm>
        <a:graphic>
          <a:graphicData uri="http://schemas.openxmlformats.org/drawingml/2006/table">
            <a:tbl>
              <a:tblPr firstRow="1" bandRow="1">
                <a:tableStyleId>{284E427A-3D55-4303-BF80-6455036E1DE7}</a:tableStyleId>
              </a:tblPr>
              <a:tblGrid>
                <a:gridCol w="1712760"/>
                <a:gridCol w="2274619"/>
                <a:gridCol w="1685576"/>
                <a:gridCol w="2319932"/>
              </a:tblGrid>
              <a:tr h="1110689">
                <a:tc>
                  <a:txBody>
                    <a:bodyPr/>
                    <a:lstStyle/>
                    <a:p>
                      <a:r>
                        <a:rPr lang="de-DE" sz="1800" dirty="0" smtClean="0"/>
                        <a:t>Case</a:t>
                      </a:r>
                      <a:endParaRPr lang="de-DE" sz="1800" dirty="0"/>
                    </a:p>
                  </a:txBody>
                  <a:tcPr marL="93303" marR="93303" marT="46649" marB="46649"/>
                </a:tc>
                <a:tc>
                  <a:txBody>
                    <a:bodyPr/>
                    <a:lstStyle/>
                    <a:p>
                      <a:r>
                        <a:rPr lang="de-DE" sz="1800" dirty="0" smtClean="0"/>
                        <a:t>Challenge</a:t>
                      </a:r>
                      <a:endParaRPr lang="de-DE" sz="1800" dirty="0"/>
                    </a:p>
                  </a:txBody>
                  <a:tcPr marL="93303" marR="93303" marT="46649" marB="46649"/>
                </a:tc>
                <a:tc>
                  <a:txBody>
                    <a:bodyPr/>
                    <a:lstStyle/>
                    <a:p>
                      <a:r>
                        <a:rPr lang="de-DE" sz="1800" dirty="0" smtClean="0"/>
                        <a:t>Basic </a:t>
                      </a:r>
                      <a:r>
                        <a:rPr lang="de-DE" sz="1800" dirty="0" err="1" smtClean="0"/>
                        <a:t>proposition</a:t>
                      </a:r>
                      <a:endParaRPr lang="de-DE" sz="1800" dirty="0"/>
                    </a:p>
                  </a:txBody>
                  <a:tcPr marL="93303" marR="93303" marT="46649" marB="46649"/>
                </a:tc>
                <a:tc>
                  <a:txBody>
                    <a:bodyPr/>
                    <a:lstStyle/>
                    <a:p>
                      <a:r>
                        <a:rPr lang="de-DE" sz="1800" dirty="0" smtClean="0"/>
                        <a:t>Key </a:t>
                      </a:r>
                      <a:r>
                        <a:rPr lang="de-DE" sz="1800" dirty="0" err="1" smtClean="0"/>
                        <a:t>insight</a:t>
                      </a:r>
                      <a:endParaRPr lang="de-DE" sz="1800" dirty="0"/>
                    </a:p>
                  </a:txBody>
                  <a:tcPr marL="93303" marR="93303" marT="46649" marB="46649"/>
                </a:tc>
              </a:tr>
              <a:tr h="1636230">
                <a:tc>
                  <a:txBody>
                    <a:bodyPr/>
                    <a:lstStyle/>
                    <a:p>
                      <a:r>
                        <a:rPr lang="de-DE" sz="1600" b="1" dirty="0" smtClean="0"/>
                        <a:t>The</a:t>
                      </a:r>
                      <a:r>
                        <a:rPr lang="de-DE" sz="1600" b="1" baseline="0" dirty="0" smtClean="0"/>
                        <a:t> L3C </a:t>
                      </a:r>
                      <a:r>
                        <a:rPr lang="de-DE" sz="1600" b="1" baseline="0" dirty="0" err="1" smtClean="0"/>
                        <a:t>business</a:t>
                      </a:r>
                      <a:r>
                        <a:rPr lang="de-DE" sz="1600" b="1" baseline="0" dirty="0" smtClean="0"/>
                        <a:t> </a:t>
                      </a:r>
                      <a:r>
                        <a:rPr lang="de-DE" sz="1600" b="1" baseline="0" dirty="0" err="1" smtClean="0"/>
                        <a:t>entity</a:t>
                      </a:r>
                      <a:endParaRPr lang="de-DE" sz="1600" b="1" dirty="0" smtClean="0"/>
                    </a:p>
                  </a:txBody>
                  <a:tcPr marL="93303" marR="93303" marT="46649" marB="46649"/>
                </a:tc>
                <a:tc>
                  <a:txBody>
                    <a:bodyPr/>
                    <a:lstStyle/>
                    <a:p>
                      <a:r>
                        <a:rPr lang="de-DE" sz="1600" dirty="0" err="1" smtClean="0"/>
                        <a:t>Stabilizing</a:t>
                      </a:r>
                      <a:r>
                        <a:rPr lang="de-DE" sz="1600" dirty="0" smtClean="0"/>
                        <a:t> </a:t>
                      </a:r>
                      <a:r>
                        <a:rPr lang="de-DE" sz="1600" dirty="0" err="1" smtClean="0"/>
                        <a:t>coproducing</a:t>
                      </a:r>
                      <a:r>
                        <a:rPr lang="de-DE" sz="1600" dirty="0" smtClean="0"/>
                        <a:t> hybrid </a:t>
                      </a:r>
                      <a:r>
                        <a:rPr lang="de-DE" sz="1600" dirty="0" err="1" smtClean="0"/>
                        <a:t>organizations</a:t>
                      </a:r>
                      <a:r>
                        <a:rPr lang="de-DE" sz="1600" dirty="0" smtClean="0"/>
                        <a:t> </a:t>
                      </a:r>
                      <a:r>
                        <a:rPr lang="de-DE" sz="1600" dirty="0" err="1" smtClean="0"/>
                        <a:t>that</a:t>
                      </a:r>
                      <a:r>
                        <a:rPr lang="de-DE" sz="1600" dirty="0" smtClean="0"/>
                        <a:t> </a:t>
                      </a:r>
                      <a:r>
                        <a:rPr lang="de-DE" sz="1600" dirty="0" err="1" smtClean="0"/>
                        <a:t>seek</a:t>
                      </a:r>
                      <a:r>
                        <a:rPr lang="de-DE" sz="1600" dirty="0" smtClean="0"/>
                        <a:t> </a:t>
                      </a:r>
                      <a:r>
                        <a:rPr lang="de-DE" sz="1600" dirty="0" err="1" smtClean="0"/>
                        <a:t>to</a:t>
                      </a:r>
                      <a:r>
                        <a:rPr lang="de-DE" sz="1600" dirty="0" smtClean="0"/>
                        <a:t> </a:t>
                      </a:r>
                      <a:r>
                        <a:rPr lang="de-DE" sz="1600" dirty="0" err="1" smtClean="0"/>
                        <a:t>combine</a:t>
                      </a:r>
                      <a:r>
                        <a:rPr lang="de-DE" sz="1600" dirty="0" smtClean="0"/>
                        <a:t> </a:t>
                      </a:r>
                      <a:r>
                        <a:rPr lang="de-DE" sz="1600" dirty="0" err="1" smtClean="0"/>
                        <a:t>social</a:t>
                      </a:r>
                      <a:r>
                        <a:rPr lang="de-DE" sz="1600" dirty="0" smtClean="0"/>
                        <a:t> </a:t>
                      </a:r>
                      <a:r>
                        <a:rPr lang="de-DE" sz="1600" dirty="0" err="1" smtClean="0"/>
                        <a:t>and</a:t>
                      </a:r>
                      <a:r>
                        <a:rPr lang="de-DE" sz="1600" baseline="0" dirty="0" smtClean="0"/>
                        <a:t> </a:t>
                      </a:r>
                      <a:r>
                        <a:rPr lang="de-DE" sz="1600" baseline="0" dirty="0" err="1" smtClean="0"/>
                        <a:t>economic</a:t>
                      </a:r>
                      <a:r>
                        <a:rPr lang="de-DE" sz="1600" baseline="0" dirty="0" smtClean="0"/>
                        <a:t> </a:t>
                      </a:r>
                      <a:r>
                        <a:rPr lang="de-DE" sz="1600" baseline="0" dirty="0" err="1" smtClean="0"/>
                        <a:t>returns</a:t>
                      </a:r>
                      <a:endParaRPr lang="de-DE" sz="1600" dirty="0"/>
                    </a:p>
                  </a:txBody>
                  <a:tcPr marL="93303" marR="93303" marT="46649" marB="46649"/>
                </a:tc>
                <a:tc>
                  <a:txBody>
                    <a:bodyPr/>
                    <a:lstStyle/>
                    <a:p>
                      <a:r>
                        <a:rPr lang="de-DE" sz="1600" dirty="0" smtClean="0"/>
                        <a:t>Providing a </a:t>
                      </a:r>
                      <a:r>
                        <a:rPr lang="de-DE" sz="1600" dirty="0" err="1" smtClean="0"/>
                        <a:t>forprofit</a:t>
                      </a:r>
                      <a:r>
                        <a:rPr lang="de-DE" sz="1600" dirty="0" smtClean="0"/>
                        <a:t> form </a:t>
                      </a:r>
                      <a:r>
                        <a:rPr lang="de-DE" sz="1600" dirty="0" err="1" smtClean="0"/>
                        <a:t>with</a:t>
                      </a:r>
                      <a:r>
                        <a:rPr lang="de-DE" sz="1600" dirty="0" smtClean="0"/>
                        <a:t> </a:t>
                      </a:r>
                      <a:r>
                        <a:rPr lang="de-DE" sz="1600" dirty="0" err="1" smtClean="0"/>
                        <a:t>internal</a:t>
                      </a:r>
                      <a:r>
                        <a:rPr lang="de-DE" sz="1600" dirty="0" smtClean="0"/>
                        <a:t> </a:t>
                      </a:r>
                      <a:r>
                        <a:rPr lang="de-DE" sz="1600" dirty="0" err="1" smtClean="0"/>
                        <a:t>nonprofit</a:t>
                      </a:r>
                      <a:r>
                        <a:rPr lang="de-DE" sz="1600" dirty="0" smtClean="0"/>
                        <a:t> </a:t>
                      </a:r>
                      <a:r>
                        <a:rPr lang="de-DE" sz="1600" dirty="0" err="1" smtClean="0"/>
                        <a:t>governance</a:t>
                      </a:r>
                      <a:r>
                        <a:rPr lang="de-DE" sz="1600" dirty="0" smtClean="0"/>
                        <a:t> </a:t>
                      </a:r>
                      <a:r>
                        <a:rPr lang="de-DE" sz="1600" dirty="0" err="1" smtClean="0"/>
                        <a:t>structure</a:t>
                      </a:r>
                      <a:endParaRPr lang="de-DE" sz="1600" dirty="0"/>
                    </a:p>
                  </a:txBody>
                  <a:tcPr marL="93303" marR="93303" marT="46649" marB="46649"/>
                </a:tc>
                <a:tc>
                  <a:txBody>
                    <a:bodyPr/>
                    <a:lstStyle/>
                    <a:p>
                      <a:r>
                        <a:rPr lang="de-DE" sz="1600" dirty="0" err="1" smtClean="0"/>
                        <a:t>Allow</a:t>
                      </a:r>
                      <a:r>
                        <a:rPr lang="de-DE" sz="1600" dirty="0" smtClean="0"/>
                        <a:t> </a:t>
                      </a:r>
                      <a:r>
                        <a:rPr lang="de-DE" sz="1600" dirty="0" err="1" smtClean="0"/>
                        <a:t>for</a:t>
                      </a:r>
                      <a:r>
                        <a:rPr lang="de-DE" sz="1600" dirty="0" smtClean="0"/>
                        <a:t> </a:t>
                      </a:r>
                      <a:r>
                        <a:rPr lang="de-DE" sz="1600" dirty="0" err="1" smtClean="0"/>
                        <a:t>diversity</a:t>
                      </a:r>
                      <a:r>
                        <a:rPr lang="de-DE" sz="1600" baseline="0" dirty="0" smtClean="0"/>
                        <a:t> </a:t>
                      </a:r>
                      <a:r>
                        <a:rPr lang="de-DE" sz="1600" baseline="0" dirty="0" err="1" smtClean="0"/>
                        <a:t>of</a:t>
                      </a:r>
                      <a:r>
                        <a:rPr lang="de-DE" sz="1600" baseline="0" dirty="0" smtClean="0"/>
                        <a:t> </a:t>
                      </a:r>
                      <a:r>
                        <a:rPr lang="de-DE" sz="1600" baseline="0" dirty="0" err="1" smtClean="0"/>
                        <a:t>incentives</a:t>
                      </a:r>
                      <a:r>
                        <a:rPr lang="de-DE" sz="1600" baseline="0" dirty="0" smtClean="0"/>
                        <a:t> but </a:t>
                      </a:r>
                      <a:r>
                        <a:rPr lang="de-DE" sz="1600" baseline="0" dirty="0" err="1" smtClean="0"/>
                        <a:t>create</a:t>
                      </a:r>
                      <a:r>
                        <a:rPr lang="de-DE" sz="1600" baseline="0" dirty="0" smtClean="0"/>
                        <a:t> </a:t>
                      </a:r>
                      <a:r>
                        <a:rPr lang="de-DE" sz="1600" baseline="0" dirty="0" err="1" smtClean="0"/>
                        <a:t>checks</a:t>
                      </a:r>
                      <a:r>
                        <a:rPr lang="de-DE" sz="1600" baseline="0" dirty="0" smtClean="0"/>
                        <a:t> </a:t>
                      </a:r>
                      <a:r>
                        <a:rPr lang="de-DE" sz="1600" baseline="0" dirty="0" err="1" smtClean="0"/>
                        <a:t>and</a:t>
                      </a:r>
                      <a:r>
                        <a:rPr lang="de-DE" sz="1600" baseline="0" dirty="0" smtClean="0"/>
                        <a:t> </a:t>
                      </a:r>
                      <a:r>
                        <a:rPr lang="de-DE" sz="1600" baseline="0" dirty="0" err="1" smtClean="0"/>
                        <a:t>balances</a:t>
                      </a:r>
                      <a:r>
                        <a:rPr lang="de-DE" sz="1600" baseline="0" dirty="0" smtClean="0"/>
                        <a:t> </a:t>
                      </a:r>
                      <a:r>
                        <a:rPr lang="de-DE" sz="1600" baseline="0" dirty="0" err="1" smtClean="0"/>
                        <a:t>to</a:t>
                      </a:r>
                      <a:r>
                        <a:rPr lang="de-DE" sz="1600" baseline="0" dirty="0" smtClean="0"/>
                        <a:t> </a:t>
                      </a:r>
                      <a:r>
                        <a:rPr lang="de-DE" sz="1600" baseline="0" dirty="0" err="1" smtClean="0"/>
                        <a:t>avoid</a:t>
                      </a:r>
                      <a:r>
                        <a:rPr lang="de-DE" sz="1600" baseline="0" dirty="0" smtClean="0"/>
                        <a:t> </a:t>
                      </a:r>
                      <a:r>
                        <a:rPr lang="de-DE" sz="1600" baseline="0" dirty="0" err="1" smtClean="0"/>
                        <a:t>goal</a:t>
                      </a:r>
                      <a:r>
                        <a:rPr lang="de-DE" sz="1600" baseline="0" dirty="0" smtClean="0"/>
                        <a:t> </a:t>
                      </a:r>
                      <a:r>
                        <a:rPr lang="de-DE" sz="1600" baseline="0" dirty="0" err="1" smtClean="0"/>
                        <a:t>displacement</a:t>
                      </a:r>
                      <a:endParaRPr lang="de-DE" sz="1600" dirty="0"/>
                    </a:p>
                  </a:txBody>
                  <a:tcPr marL="93303" marR="93303" marT="46649" marB="46649"/>
                </a:tc>
              </a:tr>
              <a:tr h="1834847">
                <a:tc>
                  <a:txBody>
                    <a:bodyPr/>
                    <a:lstStyle/>
                    <a:p>
                      <a:r>
                        <a:rPr lang="de-DE" sz="1600" b="1" dirty="0" smtClean="0"/>
                        <a:t>Social </a:t>
                      </a:r>
                      <a:r>
                        <a:rPr lang="de-DE" sz="1600" b="1" dirty="0" err="1" smtClean="0"/>
                        <a:t>impact</a:t>
                      </a:r>
                      <a:r>
                        <a:rPr lang="de-DE" sz="1600" b="1" dirty="0" smtClean="0"/>
                        <a:t> </a:t>
                      </a:r>
                      <a:r>
                        <a:rPr lang="de-DE" sz="1600" b="1" dirty="0" err="1" smtClean="0"/>
                        <a:t>bonds</a:t>
                      </a:r>
                      <a:endParaRPr lang="de-DE" sz="1600" b="1" dirty="0"/>
                    </a:p>
                  </a:txBody>
                  <a:tcPr marL="93303" marR="93303" marT="46649" marB="46649"/>
                </a:tc>
                <a:tc>
                  <a:txBody>
                    <a:bodyPr/>
                    <a:lstStyle/>
                    <a:p>
                      <a:r>
                        <a:rPr lang="de-DE" sz="1600" dirty="0" err="1" smtClean="0"/>
                        <a:t>Finding</a:t>
                      </a:r>
                      <a:r>
                        <a:rPr lang="de-DE" sz="1600" dirty="0" smtClean="0"/>
                        <a:t> </a:t>
                      </a:r>
                      <a:r>
                        <a:rPr lang="de-DE" sz="1600" dirty="0" err="1" smtClean="0"/>
                        <a:t>new</a:t>
                      </a:r>
                      <a:r>
                        <a:rPr lang="de-DE" sz="1600" dirty="0" smtClean="0"/>
                        <a:t> </a:t>
                      </a:r>
                      <a:r>
                        <a:rPr lang="de-DE" sz="1600" dirty="0" err="1" smtClean="0"/>
                        <a:t>finance</a:t>
                      </a:r>
                      <a:r>
                        <a:rPr lang="de-DE" sz="1600" dirty="0" smtClean="0"/>
                        <a:t> </a:t>
                      </a:r>
                      <a:r>
                        <a:rPr lang="de-DE" sz="1600" dirty="0" err="1" smtClean="0"/>
                        <a:t>mechanisms</a:t>
                      </a:r>
                      <a:r>
                        <a:rPr lang="de-DE" sz="1600" dirty="0" smtClean="0"/>
                        <a:t> </a:t>
                      </a:r>
                      <a:r>
                        <a:rPr lang="de-DE" sz="1600" dirty="0" err="1" smtClean="0"/>
                        <a:t>for</a:t>
                      </a:r>
                      <a:r>
                        <a:rPr lang="de-DE" sz="1600" dirty="0" smtClean="0"/>
                        <a:t> </a:t>
                      </a:r>
                      <a:r>
                        <a:rPr lang="de-DE" sz="1600" dirty="0" err="1" smtClean="0"/>
                        <a:t>social</a:t>
                      </a:r>
                      <a:r>
                        <a:rPr lang="de-DE" sz="1600" dirty="0" smtClean="0"/>
                        <a:t> </a:t>
                      </a:r>
                      <a:r>
                        <a:rPr lang="de-DE" sz="1600" dirty="0" err="1" smtClean="0"/>
                        <a:t>services</a:t>
                      </a:r>
                      <a:endParaRPr lang="de-DE" sz="1600" dirty="0"/>
                    </a:p>
                  </a:txBody>
                  <a:tcPr marL="93303" marR="93303" marT="46649" marB="46649"/>
                </a:tc>
                <a:tc>
                  <a:txBody>
                    <a:bodyPr/>
                    <a:lstStyle/>
                    <a:p>
                      <a:r>
                        <a:rPr lang="de-DE" sz="1600" dirty="0" smtClean="0"/>
                        <a:t>New </a:t>
                      </a:r>
                      <a:r>
                        <a:rPr lang="de-DE" sz="1600" dirty="0" err="1" smtClean="0"/>
                        <a:t>risk</a:t>
                      </a:r>
                      <a:r>
                        <a:rPr lang="de-DE" sz="1600" dirty="0" smtClean="0"/>
                        <a:t> </a:t>
                      </a:r>
                      <a:r>
                        <a:rPr lang="de-DE" sz="1600" dirty="0" err="1" smtClean="0"/>
                        <a:t>allocation</a:t>
                      </a:r>
                      <a:r>
                        <a:rPr lang="de-DE" sz="1600" dirty="0" smtClean="0"/>
                        <a:t> </a:t>
                      </a:r>
                      <a:r>
                        <a:rPr lang="de-DE" sz="1600" dirty="0" err="1" smtClean="0"/>
                        <a:t>by</a:t>
                      </a:r>
                      <a:r>
                        <a:rPr lang="de-DE" sz="1600" dirty="0" smtClean="0"/>
                        <a:t> </a:t>
                      </a:r>
                      <a:r>
                        <a:rPr lang="de-DE" sz="1600" dirty="0" err="1" smtClean="0"/>
                        <a:t>creating</a:t>
                      </a:r>
                      <a:r>
                        <a:rPr lang="de-DE" sz="1600" dirty="0" smtClean="0"/>
                        <a:t> a </a:t>
                      </a:r>
                      <a:r>
                        <a:rPr lang="de-DE" sz="1600" dirty="0" err="1" smtClean="0"/>
                        <a:t>social</a:t>
                      </a:r>
                      <a:r>
                        <a:rPr lang="de-DE" sz="1600" dirty="0" smtClean="0"/>
                        <a:t> </a:t>
                      </a:r>
                      <a:r>
                        <a:rPr lang="de-DE" sz="1600" dirty="0" err="1" smtClean="0"/>
                        <a:t>investment</a:t>
                      </a:r>
                      <a:r>
                        <a:rPr lang="de-DE" sz="1600" dirty="0" smtClean="0"/>
                        <a:t> </a:t>
                      </a:r>
                      <a:r>
                        <a:rPr lang="de-DE" sz="1600" dirty="0" err="1" smtClean="0"/>
                        <a:t>market</a:t>
                      </a:r>
                      <a:endParaRPr lang="de-DE" sz="1600" dirty="0"/>
                    </a:p>
                  </a:txBody>
                  <a:tcPr marL="93303" marR="93303" marT="46649" marB="46649"/>
                </a:tc>
                <a:tc>
                  <a:txBody>
                    <a:bodyPr/>
                    <a:lstStyle/>
                    <a:p>
                      <a:r>
                        <a:rPr lang="de-DE" sz="1600" dirty="0" smtClean="0"/>
                        <a:t>Reform </a:t>
                      </a:r>
                      <a:r>
                        <a:rPr lang="de-DE" sz="1600" dirty="0" err="1" smtClean="0"/>
                        <a:t>low-performing</a:t>
                      </a:r>
                      <a:r>
                        <a:rPr lang="de-DE" sz="1600" dirty="0" smtClean="0"/>
                        <a:t> </a:t>
                      </a:r>
                      <a:r>
                        <a:rPr lang="de-DE" sz="1600" dirty="0" err="1" smtClean="0"/>
                        <a:t>systems</a:t>
                      </a:r>
                      <a:r>
                        <a:rPr lang="de-DE" sz="1600" dirty="0" smtClean="0"/>
                        <a:t> </a:t>
                      </a:r>
                      <a:r>
                        <a:rPr lang="de-DE" sz="1600" dirty="0" err="1" smtClean="0"/>
                        <a:t>by</a:t>
                      </a:r>
                      <a:r>
                        <a:rPr lang="de-DE" sz="1600" dirty="0" smtClean="0"/>
                        <a:t> </a:t>
                      </a:r>
                      <a:r>
                        <a:rPr lang="de-DE" sz="1600" dirty="0" err="1" smtClean="0"/>
                        <a:t>realigning</a:t>
                      </a:r>
                      <a:r>
                        <a:rPr lang="de-DE" sz="1600" dirty="0" smtClean="0"/>
                        <a:t>, en-</a:t>
                      </a:r>
                      <a:r>
                        <a:rPr lang="de-DE" sz="1600" dirty="0" err="1" smtClean="0"/>
                        <a:t>forcing</a:t>
                      </a:r>
                      <a:r>
                        <a:rPr lang="de-DE" sz="1600" dirty="0" smtClean="0"/>
                        <a:t> </a:t>
                      </a:r>
                      <a:r>
                        <a:rPr lang="de-DE" sz="1600" dirty="0" err="1" smtClean="0"/>
                        <a:t>and</a:t>
                      </a:r>
                      <a:r>
                        <a:rPr lang="de-DE" sz="1600" dirty="0" smtClean="0"/>
                        <a:t> </a:t>
                      </a:r>
                      <a:r>
                        <a:rPr lang="de-DE" sz="1600" dirty="0" err="1" smtClean="0"/>
                        <a:t>adding</a:t>
                      </a:r>
                      <a:r>
                        <a:rPr lang="de-DE" sz="1600" dirty="0" smtClean="0"/>
                        <a:t> </a:t>
                      </a:r>
                      <a:r>
                        <a:rPr lang="de-DE" sz="1600" dirty="0" err="1" smtClean="0"/>
                        <a:t>new</a:t>
                      </a:r>
                      <a:r>
                        <a:rPr lang="de-DE" sz="1600" dirty="0" smtClean="0"/>
                        <a:t> </a:t>
                      </a:r>
                      <a:r>
                        <a:rPr lang="de-DE" sz="1600" dirty="0" err="1" smtClean="0"/>
                        <a:t>incentives</a:t>
                      </a:r>
                      <a:r>
                        <a:rPr lang="de-DE" sz="1600" dirty="0" smtClean="0"/>
                        <a:t>,</a:t>
                      </a:r>
                      <a:r>
                        <a:rPr lang="de-DE" sz="1600" baseline="0" dirty="0" smtClean="0"/>
                        <a:t> </a:t>
                      </a:r>
                      <a:r>
                        <a:rPr lang="de-DE" sz="1600" baseline="0" dirty="0" err="1" smtClean="0"/>
                        <a:t>demanding</a:t>
                      </a:r>
                      <a:r>
                        <a:rPr lang="de-DE" sz="1600" baseline="0" dirty="0" smtClean="0"/>
                        <a:t> </a:t>
                      </a:r>
                      <a:r>
                        <a:rPr lang="de-DE" sz="1600" baseline="0" dirty="0" err="1" smtClean="0"/>
                        <a:t>outcome</a:t>
                      </a:r>
                      <a:r>
                        <a:rPr lang="de-DE" sz="1600" baseline="0" dirty="0" smtClean="0"/>
                        <a:t> </a:t>
                      </a:r>
                      <a:r>
                        <a:rPr lang="de-DE" sz="1600" baseline="0" dirty="0" err="1" smtClean="0"/>
                        <a:t>performance</a:t>
                      </a:r>
                      <a:endParaRPr lang="de-DE" sz="1600" dirty="0"/>
                    </a:p>
                  </a:txBody>
                  <a:tcPr marL="93303" marR="93303" marT="46649" marB="46649"/>
                </a:tc>
              </a:tr>
            </a:tbl>
          </a:graphicData>
        </a:graphic>
      </p:graphicFrame>
      <p:sp>
        <p:nvSpPr>
          <p:cNvPr id="19458" name="Foliennummernplatzhalter 2"/>
          <p:cNvSpPr>
            <a:spLocks noGrp="1"/>
          </p:cNvSpPr>
          <p:nvPr>
            <p:ph type="sldNum" sz="quarter" idx="4294967295"/>
          </p:nvPr>
        </p:nvSpPr>
        <p:spPr bwMode="auto">
          <a:xfrm>
            <a:off x="8720138" y="6619875"/>
            <a:ext cx="198437" cy="1555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296" tIns="46648" rIns="93296" bIns="4664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B268DE-0CAF-3D40-A46B-473E9D558E23}" type="slidenum">
              <a:rPr lang="de-DE" sz="1800"/>
              <a:pPr eaLnBrk="1" hangingPunct="1"/>
              <a:t>33</a:t>
            </a:fld>
            <a:r>
              <a:rPr lang="de-DE" sz="1800"/>
              <a:t> </a:t>
            </a:r>
          </a:p>
        </p:txBody>
      </p:sp>
    </p:spTree>
    <p:extLst>
      <p:ext uri="{BB962C8B-B14F-4D97-AF65-F5344CB8AC3E}">
        <p14:creationId xmlns:p14="http://schemas.microsoft.com/office/powerpoint/2010/main" val="4093829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nummernplatzhalter 3"/>
          <p:cNvSpPr>
            <a:spLocks noGrp="1"/>
          </p:cNvSpPr>
          <p:nvPr>
            <p:ph type="sldNum" sz="quarter" idx="4294967295"/>
          </p:nvPr>
        </p:nvSpPr>
        <p:spPr bwMode="auto">
          <a:xfrm>
            <a:off x="8720138" y="6619875"/>
            <a:ext cx="198437" cy="1555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296" tIns="46648" rIns="93296" bIns="46648"/>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83CC968-DE3B-3C44-A227-B89D810B18B4}" type="slidenum">
              <a:rPr lang="de-DE" sz="1800"/>
              <a:pPr eaLnBrk="1" hangingPunct="1"/>
              <a:t>34</a:t>
            </a:fld>
            <a:r>
              <a:rPr lang="de-DE" sz="1800"/>
              <a:t> </a:t>
            </a:r>
          </a:p>
        </p:txBody>
      </p:sp>
      <p:graphicFrame>
        <p:nvGraphicFramePr>
          <p:cNvPr id="5" name="Tabelle 4"/>
          <p:cNvGraphicFramePr>
            <a:graphicFrameLocks noGrp="1"/>
          </p:cNvGraphicFramePr>
          <p:nvPr/>
        </p:nvGraphicFramePr>
        <p:xfrm>
          <a:off x="611561" y="980728"/>
          <a:ext cx="7992887" cy="5027132"/>
        </p:xfrm>
        <a:graphic>
          <a:graphicData uri="http://schemas.openxmlformats.org/drawingml/2006/table">
            <a:tbl>
              <a:tblPr firstRow="1" bandRow="1">
                <a:tableStyleId>{284E427A-3D55-4303-BF80-6455036E1DE7}</a:tableStyleId>
              </a:tblPr>
              <a:tblGrid>
                <a:gridCol w="1712760"/>
                <a:gridCol w="2274619"/>
                <a:gridCol w="1685576"/>
                <a:gridCol w="2319932"/>
              </a:tblGrid>
              <a:tr h="1169235">
                <a:tc>
                  <a:txBody>
                    <a:bodyPr/>
                    <a:lstStyle/>
                    <a:p>
                      <a:r>
                        <a:rPr lang="de-DE" sz="1800" dirty="0" smtClean="0"/>
                        <a:t>Case</a:t>
                      </a:r>
                      <a:endParaRPr lang="de-DE" sz="1800" dirty="0"/>
                    </a:p>
                  </a:txBody>
                  <a:tcPr marL="93303" marR="93303" marT="46649" marB="46649"/>
                </a:tc>
                <a:tc>
                  <a:txBody>
                    <a:bodyPr/>
                    <a:lstStyle/>
                    <a:p>
                      <a:r>
                        <a:rPr lang="de-DE" sz="1800" dirty="0" smtClean="0"/>
                        <a:t>Challenge</a:t>
                      </a:r>
                      <a:endParaRPr lang="de-DE" sz="1800" dirty="0"/>
                    </a:p>
                  </a:txBody>
                  <a:tcPr marL="93303" marR="93303" marT="46649" marB="46649"/>
                </a:tc>
                <a:tc>
                  <a:txBody>
                    <a:bodyPr/>
                    <a:lstStyle/>
                    <a:p>
                      <a:r>
                        <a:rPr lang="de-DE" sz="1800" dirty="0" smtClean="0"/>
                        <a:t>Basic </a:t>
                      </a:r>
                      <a:r>
                        <a:rPr lang="de-DE" sz="1800" dirty="0" err="1" smtClean="0"/>
                        <a:t>proposition</a:t>
                      </a:r>
                      <a:endParaRPr lang="de-DE" sz="1800" dirty="0"/>
                    </a:p>
                  </a:txBody>
                  <a:tcPr marL="93303" marR="93303" marT="46649" marB="46649"/>
                </a:tc>
                <a:tc>
                  <a:txBody>
                    <a:bodyPr/>
                    <a:lstStyle/>
                    <a:p>
                      <a:r>
                        <a:rPr lang="de-DE" sz="1800" dirty="0" smtClean="0"/>
                        <a:t>Key </a:t>
                      </a:r>
                      <a:r>
                        <a:rPr lang="de-DE" sz="1800" dirty="0" err="1" smtClean="0"/>
                        <a:t>insight</a:t>
                      </a:r>
                      <a:endParaRPr lang="de-DE" sz="1800" dirty="0"/>
                    </a:p>
                  </a:txBody>
                  <a:tcPr marL="93303" marR="93303" marT="46649" marB="46649"/>
                </a:tc>
              </a:tr>
              <a:tr h="1818573">
                <a:tc>
                  <a:txBody>
                    <a:bodyPr/>
                    <a:lstStyle/>
                    <a:p>
                      <a:r>
                        <a:rPr lang="de-DE" sz="1600" b="1" dirty="0" err="1" smtClean="0"/>
                        <a:t>Ushahidi</a:t>
                      </a:r>
                      <a:endParaRPr lang="de-DE" sz="1600" b="1" dirty="0" smtClean="0"/>
                    </a:p>
                  </a:txBody>
                  <a:tcPr marL="93303" marR="93303" marT="46649" marB="46649"/>
                </a:tc>
                <a:tc>
                  <a:txBody>
                    <a:bodyPr/>
                    <a:lstStyle/>
                    <a:p>
                      <a:r>
                        <a:rPr lang="de-DE" sz="1600" dirty="0" err="1" smtClean="0"/>
                        <a:t>Coordinating</a:t>
                      </a:r>
                      <a:r>
                        <a:rPr lang="de-DE" sz="1600" dirty="0" smtClean="0"/>
                        <a:t> </a:t>
                      </a:r>
                      <a:r>
                        <a:rPr lang="de-DE" sz="1600" dirty="0" err="1" smtClean="0"/>
                        <a:t>more</a:t>
                      </a:r>
                      <a:r>
                        <a:rPr lang="de-DE" sz="1600" dirty="0" smtClean="0"/>
                        <a:t> </a:t>
                      </a:r>
                      <a:r>
                        <a:rPr lang="de-DE" sz="1600" dirty="0" err="1" smtClean="0"/>
                        <a:t>effectively</a:t>
                      </a:r>
                      <a:r>
                        <a:rPr lang="de-DE" sz="1600" dirty="0" smtClean="0"/>
                        <a:t> </a:t>
                      </a:r>
                      <a:r>
                        <a:rPr lang="de-DE" sz="1600" dirty="0" err="1" smtClean="0"/>
                        <a:t>through</a:t>
                      </a:r>
                      <a:r>
                        <a:rPr lang="de-DE" sz="1600" dirty="0" smtClean="0"/>
                        <a:t> </a:t>
                      </a:r>
                      <a:r>
                        <a:rPr lang="de-DE" sz="1600" dirty="0" err="1" smtClean="0"/>
                        <a:t>information</a:t>
                      </a:r>
                      <a:r>
                        <a:rPr lang="de-DE" sz="1600" dirty="0" smtClean="0"/>
                        <a:t> </a:t>
                      </a:r>
                      <a:r>
                        <a:rPr lang="de-DE" sz="1600" dirty="0" err="1" smtClean="0"/>
                        <a:t>management</a:t>
                      </a:r>
                      <a:endParaRPr lang="de-DE" sz="1600" dirty="0"/>
                    </a:p>
                  </a:txBody>
                  <a:tcPr marL="93303" marR="93303" marT="46649" marB="46649"/>
                </a:tc>
                <a:tc>
                  <a:txBody>
                    <a:bodyPr/>
                    <a:lstStyle/>
                    <a:p>
                      <a:r>
                        <a:rPr lang="de-DE" sz="1600" dirty="0" err="1" smtClean="0"/>
                        <a:t>Using</a:t>
                      </a:r>
                      <a:r>
                        <a:rPr lang="de-DE" sz="1600" dirty="0" smtClean="0"/>
                        <a:t> </a:t>
                      </a:r>
                      <a:r>
                        <a:rPr lang="de-DE" sz="1600" dirty="0" err="1" smtClean="0"/>
                        <a:t>citizen-based</a:t>
                      </a:r>
                      <a:r>
                        <a:rPr lang="de-DE" sz="1600" baseline="0" dirty="0" smtClean="0"/>
                        <a:t> </a:t>
                      </a:r>
                      <a:r>
                        <a:rPr lang="de-DE" sz="1600" baseline="0" dirty="0" err="1" smtClean="0"/>
                        <a:t>information</a:t>
                      </a:r>
                      <a:r>
                        <a:rPr lang="de-DE" sz="1600" baseline="0" dirty="0" smtClean="0"/>
                        <a:t> </a:t>
                      </a:r>
                      <a:r>
                        <a:rPr lang="de-DE" sz="1600" baseline="0" dirty="0" err="1" smtClean="0"/>
                        <a:t>to</a:t>
                      </a:r>
                      <a:r>
                        <a:rPr lang="de-DE" sz="1600" baseline="0" dirty="0" smtClean="0"/>
                        <a:t> </a:t>
                      </a:r>
                      <a:r>
                        <a:rPr lang="de-DE" sz="1600" baseline="0" dirty="0" err="1" smtClean="0"/>
                        <a:t>help</a:t>
                      </a:r>
                      <a:r>
                        <a:rPr lang="de-DE" sz="1600" baseline="0" dirty="0" smtClean="0"/>
                        <a:t> </a:t>
                      </a:r>
                      <a:r>
                        <a:rPr lang="de-DE" sz="1600" baseline="0" dirty="0" err="1" smtClean="0"/>
                        <a:t>message</a:t>
                      </a:r>
                      <a:r>
                        <a:rPr lang="de-DE" sz="1600" baseline="0" dirty="0" smtClean="0"/>
                        <a:t> </a:t>
                      </a:r>
                      <a:r>
                        <a:rPr lang="de-DE" sz="1600" baseline="0" dirty="0" err="1" smtClean="0"/>
                        <a:t>responses</a:t>
                      </a:r>
                      <a:endParaRPr lang="de-DE" sz="1600" dirty="0"/>
                    </a:p>
                  </a:txBody>
                  <a:tcPr marL="93303" marR="93303" marT="46649" marB="46649"/>
                </a:tc>
                <a:tc>
                  <a:txBody>
                    <a:bodyPr/>
                    <a:lstStyle/>
                    <a:p>
                      <a:r>
                        <a:rPr lang="de-DE" sz="1600" dirty="0" err="1" smtClean="0"/>
                        <a:t>Crowd-sourcing</a:t>
                      </a:r>
                      <a:r>
                        <a:rPr lang="de-DE" sz="1600" dirty="0" smtClean="0"/>
                        <a:t> </a:t>
                      </a:r>
                      <a:r>
                        <a:rPr lang="de-DE" sz="1600" dirty="0" err="1" smtClean="0"/>
                        <a:t>saves</a:t>
                      </a:r>
                      <a:r>
                        <a:rPr lang="de-DE" sz="1600" dirty="0" smtClean="0"/>
                        <a:t> time </a:t>
                      </a:r>
                      <a:r>
                        <a:rPr lang="de-DE" sz="1600" dirty="0" err="1" smtClean="0"/>
                        <a:t>and</a:t>
                      </a:r>
                      <a:r>
                        <a:rPr lang="de-DE" sz="1600" dirty="0" smtClean="0"/>
                        <a:t> </a:t>
                      </a:r>
                      <a:r>
                        <a:rPr lang="de-DE" sz="1600" dirty="0" err="1" smtClean="0"/>
                        <a:t>resources</a:t>
                      </a:r>
                      <a:r>
                        <a:rPr lang="de-DE" sz="1600" dirty="0" smtClean="0"/>
                        <a:t>, </a:t>
                      </a:r>
                      <a:r>
                        <a:rPr lang="de-DE" sz="1600" dirty="0" err="1" smtClean="0"/>
                        <a:t>and</a:t>
                      </a:r>
                      <a:r>
                        <a:rPr lang="de-DE" sz="1600" dirty="0" smtClean="0"/>
                        <a:t> </a:t>
                      </a:r>
                      <a:r>
                        <a:rPr lang="de-DE" sz="1600" dirty="0" err="1" smtClean="0"/>
                        <a:t>improves</a:t>
                      </a:r>
                      <a:r>
                        <a:rPr lang="de-DE" sz="1600" dirty="0" smtClean="0"/>
                        <a:t> </a:t>
                      </a:r>
                      <a:r>
                        <a:rPr lang="de-DE" sz="1600" dirty="0" err="1" smtClean="0"/>
                        <a:t>outcomes</a:t>
                      </a:r>
                      <a:endParaRPr lang="de-DE" sz="1600" dirty="0"/>
                    </a:p>
                  </a:txBody>
                  <a:tcPr marL="93303" marR="93303" marT="46649" marB="46649"/>
                </a:tc>
              </a:tr>
              <a:tr h="2039324">
                <a:tc>
                  <a:txBody>
                    <a:bodyPr/>
                    <a:lstStyle/>
                    <a:p>
                      <a:r>
                        <a:rPr lang="de-DE" sz="1600" b="1" dirty="0" err="1" smtClean="0"/>
                        <a:t>mySociety</a:t>
                      </a:r>
                      <a:endParaRPr lang="de-DE" sz="1600" b="1" dirty="0"/>
                    </a:p>
                  </a:txBody>
                  <a:tcPr marL="93303" marR="93303" marT="46649" marB="46649"/>
                </a:tc>
                <a:tc>
                  <a:txBody>
                    <a:bodyPr/>
                    <a:lstStyle/>
                    <a:p>
                      <a:r>
                        <a:rPr lang="de-DE" sz="1600" dirty="0" err="1" smtClean="0"/>
                        <a:t>Promoting</a:t>
                      </a:r>
                      <a:r>
                        <a:rPr lang="de-DE" sz="1600" dirty="0" smtClean="0"/>
                        <a:t> </a:t>
                      </a:r>
                      <a:r>
                        <a:rPr lang="de-DE" sz="1600" dirty="0" err="1" smtClean="0"/>
                        <a:t>greater</a:t>
                      </a:r>
                      <a:r>
                        <a:rPr lang="de-DE" sz="1600" dirty="0" smtClean="0"/>
                        <a:t> </a:t>
                      </a:r>
                      <a:r>
                        <a:rPr lang="de-DE" sz="1600" dirty="0" err="1" smtClean="0"/>
                        <a:t>citizen</a:t>
                      </a:r>
                      <a:r>
                        <a:rPr lang="de-DE" sz="1600" dirty="0" smtClean="0"/>
                        <a:t> </a:t>
                      </a:r>
                      <a:r>
                        <a:rPr lang="de-DE" sz="1600" dirty="0" err="1" smtClean="0"/>
                        <a:t>engagement</a:t>
                      </a:r>
                      <a:endParaRPr lang="de-DE" sz="1600" dirty="0"/>
                    </a:p>
                  </a:txBody>
                  <a:tcPr marL="93303" marR="93303" marT="46649" marB="46649"/>
                </a:tc>
                <a:tc>
                  <a:txBody>
                    <a:bodyPr/>
                    <a:lstStyle/>
                    <a:p>
                      <a:r>
                        <a:rPr lang="de-DE" sz="1600" dirty="0" err="1" smtClean="0"/>
                        <a:t>Citizen-led</a:t>
                      </a:r>
                      <a:r>
                        <a:rPr lang="de-DE" sz="1600" baseline="0" dirty="0" smtClean="0"/>
                        <a:t> </a:t>
                      </a:r>
                      <a:r>
                        <a:rPr lang="de-DE" sz="1600" baseline="0" dirty="0" err="1" smtClean="0"/>
                        <a:t>creation</a:t>
                      </a:r>
                      <a:r>
                        <a:rPr lang="de-DE" sz="1600" baseline="0" dirty="0" smtClean="0"/>
                        <a:t> </a:t>
                      </a:r>
                      <a:r>
                        <a:rPr lang="de-DE" sz="1600" baseline="0" dirty="0" err="1" smtClean="0"/>
                        <a:t>and</a:t>
                      </a:r>
                      <a:r>
                        <a:rPr lang="de-DE" sz="1600" baseline="0" dirty="0" smtClean="0"/>
                        <a:t> </a:t>
                      </a:r>
                      <a:r>
                        <a:rPr lang="de-DE" sz="1600" baseline="0" dirty="0" err="1" smtClean="0"/>
                        <a:t>use</a:t>
                      </a:r>
                      <a:r>
                        <a:rPr lang="de-DE" sz="1600" baseline="0" dirty="0" smtClean="0"/>
                        <a:t> </a:t>
                      </a:r>
                      <a:r>
                        <a:rPr lang="de-DE" sz="1600" baseline="0" dirty="0" err="1" smtClean="0"/>
                        <a:t>of</a:t>
                      </a:r>
                      <a:r>
                        <a:rPr lang="de-DE" sz="1600" baseline="0" dirty="0" smtClean="0"/>
                        <a:t> </a:t>
                      </a:r>
                      <a:r>
                        <a:rPr lang="de-DE" sz="1600" baseline="0" dirty="0" err="1" smtClean="0"/>
                        <a:t>public</a:t>
                      </a:r>
                      <a:r>
                        <a:rPr lang="de-DE" sz="1600" baseline="0" dirty="0" smtClean="0"/>
                        <a:t> </a:t>
                      </a:r>
                      <a:r>
                        <a:rPr lang="de-DE" sz="1600" baseline="0" dirty="0" err="1" smtClean="0"/>
                        <a:t>websites</a:t>
                      </a:r>
                      <a:endParaRPr lang="de-DE" sz="1600" dirty="0"/>
                    </a:p>
                  </a:txBody>
                  <a:tcPr marL="93303" marR="93303" marT="46649" marB="46649"/>
                </a:tc>
                <a:tc>
                  <a:txBody>
                    <a:bodyPr/>
                    <a:lstStyle/>
                    <a:p>
                      <a:r>
                        <a:rPr lang="de-DE" sz="1600" dirty="0" err="1" smtClean="0"/>
                        <a:t>Increasing</a:t>
                      </a:r>
                      <a:r>
                        <a:rPr lang="de-DE" sz="1600" dirty="0" smtClean="0"/>
                        <a:t> </a:t>
                      </a:r>
                      <a:r>
                        <a:rPr lang="de-DE" sz="1600" dirty="0" err="1" smtClean="0"/>
                        <a:t>transparency</a:t>
                      </a:r>
                      <a:r>
                        <a:rPr lang="de-DE" sz="1600" dirty="0" smtClean="0"/>
                        <a:t> on </a:t>
                      </a:r>
                      <a:r>
                        <a:rPr lang="de-DE" sz="1600" dirty="0" err="1" smtClean="0"/>
                        <a:t>how</a:t>
                      </a:r>
                      <a:r>
                        <a:rPr lang="de-DE" sz="1600" dirty="0" smtClean="0"/>
                        <a:t> </a:t>
                      </a:r>
                      <a:r>
                        <a:rPr lang="de-DE" sz="1600" dirty="0" err="1" smtClean="0"/>
                        <a:t>public</a:t>
                      </a:r>
                      <a:r>
                        <a:rPr lang="de-DE" sz="1600" dirty="0" smtClean="0"/>
                        <a:t> </a:t>
                      </a:r>
                      <a:r>
                        <a:rPr lang="de-DE" sz="1600" dirty="0" err="1" smtClean="0"/>
                        <a:t>sector</a:t>
                      </a:r>
                      <a:r>
                        <a:rPr lang="de-DE" sz="1600" dirty="0" smtClean="0"/>
                        <a:t> </a:t>
                      </a:r>
                      <a:r>
                        <a:rPr lang="de-DE" sz="1600" dirty="0" err="1" smtClean="0"/>
                        <a:t>deals</a:t>
                      </a:r>
                      <a:r>
                        <a:rPr lang="de-DE" sz="1600" dirty="0" smtClean="0"/>
                        <a:t> </a:t>
                      </a:r>
                      <a:r>
                        <a:rPr lang="de-DE" sz="1600" dirty="0" err="1" smtClean="0"/>
                        <a:t>with</a:t>
                      </a:r>
                      <a:r>
                        <a:rPr lang="de-DE" sz="1600" dirty="0" smtClean="0"/>
                        <a:t> „</a:t>
                      </a:r>
                      <a:r>
                        <a:rPr lang="de-DE" sz="1600" dirty="0" err="1" smtClean="0"/>
                        <a:t>everyday</a:t>
                      </a:r>
                      <a:r>
                        <a:rPr lang="de-DE" sz="1600" dirty="0" smtClean="0"/>
                        <a:t> </a:t>
                      </a:r>
                      <a:r>
                        <a:rPr lang="de-DE" sz="1600" dirty="0" err="1" smtClean="0"/>
                        <a:t>problems</a:t>
                      </a:r>
                      <a:r>
                        <a:rPr lang="de-DE" sz="1600" dirty="0" smtClean="0"/>
                        <a:t>“ </a:t>
                      </a:r>
                      <a:r>
                        <a:rPr lang="de-DE" sz="1600" dirty="0" err="1" smtClean="0"/>
                        <a:t>reduces</a:t>
                      </a:r>
                      <a:r>
                        <a:rPr lang="de-DE" sz="1600" baseline="0" dirty="0" smtClean="0"/>
                        <a:t> </a:t>
                      </a:r>
                      <a:r>
                        <a:rPr lang="de-DE" sz="1600" baseline="0" dirty="0" err="1" smtClean="0"/>
                        <a:t>citizen-government</a:t>
                      </a:r>
                      <a:r>
                        <a:rPr lang="de-DE" sz="1600" baseline="0" dirty="0" smtClean="0"/>
                        <a:t> </a:t>
                      </a:r>
                      <a:r>
                        <a:rPr lang="de-DE" sz="1600" baseline="0" dirty="0" err="1" smtClean="0"/>
                        <a:t>gap</a:t>
                      </a:r>
                      <a:endParaRPr lang="de-DE" sz="1600" dirty="0"/>
                    </a:p>
                  </a:txBody>
                  <a:tcPr marL="93303" marR="93303" marT="46649" marB="46649"/>
                </a:tc>
              </a:tr>
            </a:tbl>
          </a:graphicData>
        </a:graphic>
      </p:graphicFrame>
    </p:spTree>
    <p:extLst>
      <p:ext uri="{BB962C8B-B14F-4D97-AF65-F5344CB8AC3E}">
        <p14:creationId xmlns:p14="http://schemas.microsoft.com/office/powerpoint/2010/main" val="1015980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FF0000"/>
                </a:solidFill>
              </a:rPr>
              <a:t>Governance Innovations</a:t>
            </a:r>
            <a:endParaRPr lang="en-US" dirty="0">
              <a:solidFill>
                <a:srgbClr val="FF0000"/>
              </a:solidFill>
            </a:endParaRPr>
          </a:p>
        </p:txBody>
      </p:sp>
      <p:sp>
        <p:nvSpPr>
          <p:cNvPr id="3" name="Inhaltsplatzhalter 2"/>
          <p:cNvSpPr>
            <a:spLocks noGrp="1"/>
          </p:cNvSpPr>
          <p:nvPr>
            <p:ph idx="1"/>
          </p:nvPr>
        </p:nvSpPr>
        <p:spPr/>
        <p:txBody>
          <a:bodyPr>
            <a:normAutofit fontScale="62500" lnSpcReduction="20000"/>
          </a:bodyPr>
          <a:lstStyle/>
          <a:p>
            <a:pPr lvl="0"/>
            <a:r>
              <a:rPr lang="en-GB" dirty="0"/>
              <a:t>Innovations are highly context-bound and involve the interplay of individual actors, organizations and the wider institutional setting in terms of invention, process and outcome.  </a:t>
            </a:r>
            <a:endParaRPr lang="en-GB" dirty="0" smtClean="0"/>
          </a:p>
          <a:p>
            <a:pPr marL="0" lvl="0" indent="0">
              <a:buNone/>
            </a:pPr>
            <a:endParaRPr lang="x-none" dirty="0"/>
          </a:p>
          <a:p>
            <a:pPr lvl="0"/>
            <a:r>
              <a:rPr lang="en-GB" dirty="0"/>
              <a:t>Innovation is more likely to happen outside </a:t>
            </a:r>
            <a:r>
              <a:rPr lang="en-GB" dirty="0" err="1"/>
              <a:t>centers</a:t>
            </a:r>
            <a:r>
              <a:rPr lang="en-GB" dirty="0"/>
              <a:t> of powers, which highlight the role of civil society and local governments as well as the self-organizing and self-regulating capacity of markets, especially when populated by </a:t>
            </a:r>
            <a:r>
              <a:rPr lang="en-GB" dirty="0" smtClean="0"/>
              <a:t>small </a:t>
            </a:r>
            <a:r>
              <a:rPr lang="en-GB" dirty="0"/>
              <a:t>and medium scale enterprises and entrepreneurs. </a:t>
            </a:r>
            <a:endParaRPr lang="x-none" dirty="0"/>
          </a:p>
          <a:p>
            <a:pPr marL="0" indent="0">
              <a:buNone/>
            </a:pPr>
            <a:r>
              <a:rPr lang="en-GB" dirty="0"/>
              <a:t> </a:t>
            </a:r>
            <a:endParaRPr lang="x-none" dirty="0"/>
          </a:p>
          <a:p>
            <a:pPr lvl="0"/>
            <a:r>
              <a:rPr lang="en-GB" dirty="0"/>
              <a:t>First order innovations are rare, and more likely in the context of punctuated equilibriums.  There is rarely a tabula rasa for new systems architecture. </a:t>
            </a:r>
            <a:endParaRPr lang="x-none" dirty="0"/>
          </a:p>
          <a:p>
            <a:pPr marL="0" indent="0">
              <a:buNone/>
            </a:pPr>
            <a:endParaRPr lang="x-none" dirty="0"/>
          </a:p>
          <a:p>
            <a:pPr lvl="0"/>
            <a:r>
              <a:rPr lang="en-GB" dirty="0"/>
              <a:t>Second order innovation more frequent and more likely when rigidity and inertia are lower, but they take place in an institutional and organizational setting prone to isomorphism.</a:t>
            </a:r>
            <a:endParaRPr lang="x-none" dirty="0"/>
          </a:p>
          <a:p>
            <a:pPr marL="0" indent="0">
              <a:buNone/>
            </a:pPr>
            <a:endParaRPr lang="x-none" dirty="0"/>
          </a:p>
        </p:txBody>
      </p:sp>
    </p:spTree>
    <p:extLst>
      <p:ext uri="{BB962C8B-B14F-4D97-AF65-F5344CB8AC3E}">
        <p14:creationId xmlns:p14="http://schemas.microsoft.com/office/powerpoint/2010/main" val="1687919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FF0000"/>
                </a:solidFill>
              </a:rPr>
              <a:t>Governance Innovations</a:t>
            </a:r>
            <a:endParaRPr lang="en-US" dirty="0">
              <a:solidFill>
                <a:srgbClr val="FF0000"/>
              </a:solidFill>
            </a:endParaRPr>
          </a:p>
        </p:txBody>
      </p:sp>
      <p:sp>
        <p:nvSpPr>
          <p:cNvPr id="3" name="Inhaltsplatzhalter 2"/>
          <p:cNvSpPr>
            <a:spLocks noGrp="1"/>
          </p:cNvSpPr>
          <p:nvPr>
            <p:ph idx="1"/>
          </p:nvPr>
        </p:nvSpPr>
        <p:spPr>
          <a:xfrm>
            <a:off x="457200" y="1639341"/>
            <a:ext cx="8229600" cy="4525963"/>
          </a:xfrm>
        </p:spPr>
        <p:txBody>
          <a:bodyPr>
            <a:normAutofit fontScale="77500" lnSpcReduction="20000"/>
          </a:bodyPr>
          <a:lstStyle/>
          <a:p>
            <a:pPr lvl="0"/>
            <a:r>
              <a:rPr lang="en-GB" dirty="0" err="1"/>
              <a:t>Refunctionality</a:t>
            </a:r>
            <a:r>
              <a:rPr lang="en-GB" dirty="0"/>
              <a:t> and recombination are major processes for second order innovations, and often lead to interruptions and consequent changes. </a:t>
            </a:r>
            <a:endParaRPr lang="x-none" dirty="0"/>
          </a:p>
          <a:p>
            <a:endParaRPr lang="x-none" dirty="0"/>
          </a:p>
          <a:p>
            <a:pPr lvl="0"/>
            <a:r>
              <a:rPr lang="en-GB" dirty="0"/>
              <a:t>Public administration systems dampen the emergence of entrepreneurs, and tend to neutralize the characteristics of innovators or intra-</a:t>
            </a:r>
            <a:r>
              <a:rPr lang="en-GB" dirty="0" err="1"/>
              <a:t>preneurs</a:t>
            </a:r>
            <a:r>
              <a:rPr lang="en-GB" dirty="0"/>
              <a:t> to encourage innovations.</a:t>
            </a:r>
            <a:endParaRPr lang="x-none" dirty="0"/>
          </a:p>
          <a:p>
            <a:endParaRPr lang="x-none" dirty="0"/>
          </a:p>
          <a:p>
            <a:pPr lvl="0"/>
            <a:r>
              <a:rPr lang="en-GB" dirty="0"/>
              <a:t>There are many more inventions than innovations, and governance systems vary in the way they “pick up” innovation signals as well as in their incentives to for vetting, testing, developing and adopting innovations. </a:t>
            </a:r>
            <a:endParaRPr lang="x-none" dirty="0"/>
          </a:p>
          <a:p>
            <a:endParaRPr lang="x-none" dirty="0"/>
          </a:p>
          <a:p>
            <a:endParaRPr lang="en-US" dirty="0"/>
          </a:p>
        </p:txBody>
      </p:sp>
    </p:spTree>
    <p:extLst>
      <p:ext uri="{BB962C8B-B14F-4D97-AF65-F5344CB8AC3E}">
        <p14:creationId xmlns:p14="http://schemas.microsoft.com/office/powerpoint/2010/main" val="3684179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eaLnBrk="1" hangingPunct="1">
              <a:defRPr/>
            </a:pPr>
            <a:r>
              <a:rPr lang="en-US" dirty="0" smtClean="0">
                <a:solidFill>
                  <a:srgbClr val="FF0000"/>
                </a:solidFill>
              </a:rPr>
              <a:t>New Fields</a:t>
            </a:r>
            <a:r>
              <a:rPr lang="en-US" dirty="0" smtClean="0"/>
              <a:t>:  Organizations</a:t>
            </a:r>
          </a:p>
        </p:txBody>
      </p:sp>
      <p:sp>
        <p:nvSpPr>
          <p:cNvPr id="17411" name="Rectangle 3"/>
          <p:cNvSpPr>
            <a:spLocks noGrp="1" noChangeArrowheads="1"/>
          </p:cNvSpPr>
          <p:nvPr>
            <p:ph type="body" idx="1"/>
          </p:nvPr>
        </p:nvSpPr>
        <p:spPr/>
        <p:txBody>
          <a:bodyPr/>
          <a:lstStyle/>
          <a:p>
            <a:pPr marL="0" indent="0">
              <a:lnSpc>
                <a:spcPct val="80000"/>
              </a:lnSpc>
              <a:buNone/>
            </a:pPr>
            <a:r>
              <a:rPr lang="en-US" sz="2000" dirty="0"/>
              <a:t>Two </a:t>
            </a:r>
            <a:r>
              <a:rPr lang="en-US" sz="2000" dirty="0" smtClean="0"/>
              <a:t>Dimensions</a:t>
            </a:r>
          </a:p>
          <a:p>
            <a:pPr>
              <a:lnSpc>
                <a:spcPct val="80000"/>
              </a:lnSpc>
            </a:pPr>
            <a:endParaRPr lang="en-US" sz="2000" u="sng" dirty="0"/>
          </a:p>
          <a:p>
            <a:pPr>
              <a:lnSpc>
                <a:spcPct val="80000"/>
              </a:lnSpc>
            </a:pPr>
            <a:r>
              <a:rPr lang="en-AU" sz="2000" u="sng" dirty="0" smtClean="0"/>
              <a:t>Complexity</a:t>
            </a:r>
            <a:r>
              <a:rPr lang="en-AU" sz="2000" dirty="0" smtClean="0"/>
              <a:t> refers both to the number of elements in the organizational task environment and to their heterogeneity in terms of demands and expectations.  If an organization has few task elements and all are fairly similar, such a homogeneous task environment would be less complex than a situation with many more elements that vary in their demands. </a:t>
            </a:r>
          </a:p>
          <a:p>
            <a:pPr marL="0" indent="0" eaLnBrk="1" hangingPunct="1">
              <a:lnSpc>
                <a:spcPct val="80000"/>
              </a:lnSpc>
              <a:buNone/>
            </a:pPr>
            <a:r>
              <a:rPr lang="en-AU" sz="2000" dirty="0" smtClean="0"/>
              <a:t> </a:t>
            </a:r>
            <a:endParaRPr lang="en-AU" sz="2000" u="sng" dirty="0" smtClean="0"/>
          </a:p>
          <a:p>
            <a:pPr eaLnBrk="1" hangingPunct="1">
              <a:lnSpc>
                <a:spcPct val="80000"/>
              </a:lnSpc>
            </a:pPr>
            <a:r>
              <a:rPr lang="en-AU" sz="2000" u="sng" dirty="0" smtClean="0"/>
              <a:t>Dynamism </a:t>
            </a:r>
            <a:r>
              <a:rPr lang="en-AU" sz="2000" dirty="0" smtClean="0"/>
              <a:t>refers to the rate and predictability of change of the elements.  If the elements change rarely or slowly and are relatively predictable, then the task environment is stable; however, if they change often, fast and in unpredictable ways, then the task environment is unstable or volatile.</a:t>
            </a:r>
            <a:endParaRPr lang="en-US" sz="2000" dirty="0" smtClean="0"/>
          </a:p>
        </p:txBody>
      </p:sp>
    </p:spTree>
    <p:extLst>
      <p:ext uri="{BB962C8B-B14F-4D97-AF65-F5344CB8AC3E}">
        <p14:creationId xmlns:p14="http://schemas.microsoft.com/office/powerpoint/2010/main" val="3688871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defRPr/>
            </a:pPr>
            <a:r>
              <a:rPr lang="en-US" smtClean="0"/>
              <a:t>Complexity and Dynamism</a:t>
            </a:r>
          </a:p>
        </p:txBody>
      </p:sp>
      <p:grpSp>
        <p:nvGrpSpPr>
          <p:cNvPr id="18435" name="Group 5"/>
          <p:cNvGrpSpPr>
            <a:grpSpLocks noChangeAspect="1"/>
          </p:cNvGrpSpPr>
          <p:nvPr/>
        </p:nvGrpSpPr>
        <p:grpSpPr bwMode="auto">
          <a:xfrm>
            <a:off x="1066800" y="2286000"/>
            <a:ext cx="7008814" cy="4060825"/>
            <a:chOff x="528" y="1392"/>
            <a:chExt cx="4415" cy="2558"/>
          </a:xfrm>
        </p:grpSpPr>
        <p:sp>
          <p:nvSpPr>
            <p:cNvPr id="18436" name="AutoShape 4"/>
            <p:cNvSpPr>
              <a:spLocks noChangeAspect="1" noChangeArrowheads="1" noTextEdit="1"/>
            </p:cNvSpPr>
            <p:nvPr/>
          </p:nvSpPr>
          <p:spPr bwMode="auto">
            <a:xfrm>
              <a:off x="528" y="1392"/>
              <a:ext cx="4273" cy="2544"/>
            </a:xfrm>
            <a:prstGeom prst="rect">
              <a:avLst/>
            </a:prstGeom>
            <a:noFill/>
            <a:ln w="9525">
              <a:noFill/>
              <a:miter lim="800000"/>
              <a:headEnd/>
              <a:tailEnd/>
            </a:ln>
          </p:spPr>
          <p:txBody>
            <a:bodyPr/>
            <a:lstStyle/>
            <a:p>
              <a:endParaRPr lang="de-DE"/>
            </a:p>
          </p:txBody>
        </p:sp>
        <p:sp>
          <p:nvSpPr>
            <p:cNvPr id="18437" name="Rectangle 6"/>
            <p:cNvSpPr>
              <a:spLocks noChangeArrowheads="1"/>
            </p:cNvSpPr>
            <p:nvPr/>
          </p:nvSpPr>
          <p:spPr bwMode="auto">
            <a:xfrm>
              <a:off x="583" y="1409"/>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38" name="Rectangle 7"/>
            <p:cNvSpPr>
              <a:spLocks noChangeArrowheads="1"/>
            </p:cNvSpPr>
            <p:nvPr/>
          </p:nvSpPr>
          <p:spPr bwMode="auto">
            <a:xfrm>
              <a:off x="2004" y="1410"/>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39" name="Rectangle 8"/>
            <p:cNvSpPr>
              <a:spLocks noChangeArrowheads="1"/>
            </p:cNvSpPr>
            <p:nvPr/>
          </p:nvSpPr>
          <p:spPr bwMode="auto">
            <a:xfrm>
              <a:off x="2004" y="1561"/>
              <a:ext cx="994" cy="163"/>
            </a:xfrm>
            <a:prstGeom prst="rect">
              <a:avLst/>
            </a:prstGeom>
            <a:noFill/>
            <a:ln w="9525">
              <a:noFill/>
              <a:miter lim="800000"/>
              <a:headEnd/>
              <a:tailEnd/>
            </a:ln>
          </p:spPr>
          <p:txBody>
            <a:bodyPr wrap="none" lIns="0" tIns="0" rIns="0" bIns="0">
              <a:spAutoFit/>
            </a:bodyPr>
            <a:lstStyle/>
            <a:p>
              <a:r>
                <a:rPr lang="en-US" sz="1700" b="1"/>
                <a:t>High</a:t>
              </a:r>
              <a:r>
                <a:rPr lang="en-US" sz="1700" b="1">
                  <a:solidFill>
                    <a:srgbClr val="000000"/>
                  </a:solidFill>
                </a:rPr>
                <a:t> </a:t>
              </a:r>
              <a:r>
                <a:rPr lang="en-US" sz="1700" b="1"/>
                <a:t>Complexity</a:t>
              </a:r>
              <a:endParaRPr lang="en-US"/>
            </a:p>
          </p:txBody>
        </p:sp>
        <p:sp>
          <p:nvSpPr>
            <p:cNvPr id="18440" name="Rectangle 9"/>
            <p:cNvSpPr>
              <a:spLocks noChangeArrowheads="1"/>
            </p:cNvSpPr>
            <p:nvPr/>
          </p:nvSpPr>
          <p:spPr bwMode="auto">
            <a:xfrm>
              <a:off x="2784" y="1561"/>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41" name="Rectangle 10"/>
            <p:cNvSpPr>
              <a:spLocks noChangeArrowheads="1"/>
            </p:cNvSpPr>
            <p:nvPr/>
          </p:nvSpPr>
          <p:spPr bwMode="auto">
            <a:xfrm>
              <a:off x="2003" y="1818"/>
              <a:ext cx="1325" cy="16"/>
            </a:xfrm>
            <a:prstGeom prst="rect">
              <a:avLst/>
            </a:prstGeom>
            <a:solidFill>
              <a:srgbClr val="808080"/>
            </a:solidFill>
            <a:ln w="9525">
              <a:noFill/>
              <a:miter lim="800000"/>
              <a:headEnd/>
              <a:tailEnd/>
            </a:ln>
          </p:spPr>
          <p:txBody>
            <a:bodyPr/>
            <a:lstStyle/>
            <a:p>
              <a:endParaRPr lang="de-DE"/>
            </a:p>
          </p:txBody>
        </p:sp>
        <p:sp>
          <p:nvSpPr>
            <p:cNvPr id="18442" name="Rectangle 11"/>
            <p:cNvSpPr>
              <a:spLocks noChangeArrowheads="1"/>
            </p:cNvSpPr>
            <p:nvPr/>
          </p:nvSpPr>
          <p:spPr bwMode="auto">
            <a:xfrm>
              <a:off x="2004" y="1818"/>
              <a:ext cx="2" cy="3"/>
            </a:xfrm>
            <a:prstGeom prst="rect">
              <a:avLst/>
            </a:prstGeom>
            <a:solidFill>
              <a:srgbClr val="808080"/>
            </a:solidFill>
            <a:ln w="9525">
              <a:noFill/>
              <a:miter lim="800000"/>
              <a:headEnd/>
              <a:tailEnd/>
            </a:ln>
          </p:spPr>
          <p:txBody>
            <a:bodyPr/>
            <a:lstStyle/>
            <a:p>
              <a:endParaRPr lang="de-DE"/>
            </a:p>
          </p:txBody>
        </p:sp>
        <p:sp>
          <p:nvSpPr>
            <p:cNvPr id="18443" name="Rectangle 12"/>
            <p:cNvSpPr>
              <a:spLocks noChangeArrowheads="1"/>
            </p:cNvSpPr>
            <p:nvPr/>
          </p:nvSpPr>
          <p:spPr bwMode="auto">
            <a:xfrm>
              <a:off x="2004" y="1818"/>
              <a:ext cx="2" cy="3"/>
            </a:xfrm>
            <a:prstGeom prst="rect">
              <a:avLst/>
            </a:prstGeom>
            <a:solidFill>
              <a:srgbClr val="808080"/>
            </a:solidFill>
            <a:ln w="9525">
              <a:noFill/>
              <a:miter lim="800000"/>
              <a:headEnd/>
              <a:tailEnd/>
            </a:ln>
          </p:spPr>
          <p:txBody>
            <a:bodyPr/>
            <a:lstStyle/>
            <a:p>
              <a:endParaRPr lang="de-DE"/>
            </a:p>
          </p:txBody>
        </p:sp>
        <p:sp>
          <p:nvSpPr>
            <p:cNvPr id="18444" name="Rectangle 13"/>
            <p:cNvSpPr>
              <a:spLocks noChangeArrowheads="1"/>
            </p:cNvSpPr>
            <p:nvPr/>
          </p:nvSpPr>
          <p:spPr bwMode="auto">
            <a:xfrm>
              <a:off x="2006" y="1818"/>
              <a:ext cx="1321" cy="3"/>
            </a:xfrm>
            <a:prstGeom prst="rect">
              <a:avLst/>
            </a:prstGeom>
            <a:solidFill>
              <a:srgbClr val="808080"/>
            </a:solidFill>
            <a:ln w="9525">
              <a:noFill/>
              <a:miter lim="800000"/>
              <a:headEnd/>
              <a:tailEnd/>
            </a:ln>
          </p:spPr>
          <p:txBody>
            <a:bodyPr/>
            <a:lstStyle/>
            <a:p>
              <a:endParaRPr lang="de-DE"/>
            </a:p>
          </p:txBody>
        </p:sp>
        <p:sp>
          <p:nvSpPr>
            <p:cNvPr id="18445" name="Rectangle 14"/>
            <p:cNvSpPr>
              <a:spLocks noChangeArrowheads="1"/>
            </p:cNvSpPr>
            <p:nvPr/>
          </p:nvSpPr>
          <p:spPr bwMode="auto">
            <a:xfrm>
              <a:off x="3327" y="1818"/>
              <a:ext cx="2" cy="3"/>
            </a:xfrm>
            <a:prstGeom prst="rect">
              <a:avLst/>
            </a:prstGeom>
            <a:solidFill>
              <a:srgbClr val="D4D0C8"/>
            </a:solidFill>
            <a:ln w="9525">
              <a:noFill/>
              <a:miter lim="800000"/>
              <a:headEnd/>
              <a:tailEnd/>
            </a:ln>
          </p:spPr>
          <p:txBody>
            <a:bodyPr/>
            <a:lstStyle/>
            <a:p>
              <a:endParaRPr lang="de-DE"/>
            </a:p>
          </p:txBody>
        </p:sp>
        <p:sp>
          <p:nvSpPr>
            <p:cNvPr id="18446" name="Rectangle 15"/>
            <p:cNvSpPr>
              <a:spLocks noChangeArrowheads="1"/>
            </p:cNvSpPr>
            <p:nvPr/>
          </p:nvSpPr>
          <p:spPr bwMode="auto">
            <a:xfrm>
              <a:off x="3327" y="1818"/>
              <a:ext cx="2" cy="3"/>
            </a:xfrm>
            <a:prstGeom prst="rect">
              <a:avLst/>
            </a:prstGeom>
            <a:solidFill>
              <a:srgbClr val="808080"/>
            </a:solidFill>
            <a:ln w="9525">
              <a:noFill/>
              <a:miter lim="800000"/>
              <a:headEnd/>
              <a:tailEnd/>
            </a:ln>
          </p:spPr>
          <p:txBody>
            <a:bodyPr/>
            <a:lstStyle/>
            <a:p>
              <a:endParaRPr lang="de-DE"/>
            </a:p>
          </p:txBody>
        </p:sp>
        <p:sp>
          <p:nvSpPr>
            <p:cNvPr id="18447" name="Rectangle 16"/>
            <p:cNvSpPr>
              <a:spLocks noChangeArrowheads="1"/>
            </p:cNvSpPr>
            <p:nvPr/>
          </p:nvSpPr>
          <p:spPr bwMode="auto">
            <a:xfrm>
              <a:off x="2004" y="1821"/>
              <a:ext cx="2" cy="12"/>
            </a:xfrm>
            <a:prstGeom prst="rect">
              <a:avLst/>
            </a:prstGeom>
            <a:solidFill>
              <a:srgbClr val="808080"/>
            </a:solidFill>
            <a:ln w="9525">
              <a:noFill/>
              <a:miter lim="800000"/>
              <a:headEnd/>
              <a:tailEnd/>
            </a:ln>
          </p:spPr>
          <p:txBody>
            <a:bodyPr/>
            <a:lstStyle/>
            <a:p>
              <a:endParaRPr lang="de-DE"/>
            </a:p>
          </p:txBody>
        </p:sp>
        <p:sp>
          <p:nvSpPr>
            <p:cNvPr id="18448" name="Rectangle 17"/>
            <p:cNvSpPr>
              <a:spLocks noChangeArrowheads="1"/>
            </p:cNvSpPr>
            <p:nvPr/>
          </p:nvSpPr>
          <p:spPr bwMode="auto">
            <a:xfrm>
              <a:off x="3327" y="1821"/>
              <a:ext cx="2" cy="12"/>
            </a:xfrm>
            <a:prstGeom prst="rect">
              <a:avLst/>
            </a:prstGeom>
            <a:solidFill>
              <a:srgbClr val="D4D0C8"/>
            </a:solidFill>
            <a:ln w="9525">
              <a:noFill/>
              <a:miter lim="800000"/>
              <a:headEnd/>
              <a:tailEnd/>
            </a:ln>
          </p:spPr>
          <p:txBody>
            <a:bodyPr/>
            <a:lstStyle/>
            <a:p>
              <a:endParaRPr lang="de-DE"/>
            </a:p>
          </p:txBody>
        </p:sp>
        <p:sp>
          <p:nvSpPr>
            <p:cNvPr id="18449" name="Rectangle 18"/>
            <p:cNvSpPr>
              <a:spLocks noChangeArrowheads="1"/>
            </p:cNvSpPr>
            <p:nvPr/>
          </p:nvSpPr>
          <p:spPr bwMode="auto">
            <a:xfrm>
              <a:off x="2004" y="1833"/>
              <a:ext cx="2" cy="2"/>
            </a:xfrm>
            <a:prstGeom prst="rect">
              <a:avLst/>
            </a:prstGeom>
            <a:solidFill>
              <a:srgbClr val="808080"/>
            </a:solidFill>
            <a:ln w="9525">
              <a:noFill/>
              <a:miter lim="800000"/>
              <a:headEnd/>
              <a:tailEnd/>
            </a:ln>
          </p:spPr>
          <p:txBody>
            <a:bodyPr/>
            <a:lstStyle/>
            <a:p>
              <a:endParaRPr lang="de-DE"/>
            </a:p>
          </p:txBody>
        </p:sp>
        <p:sp>
          <p:nvSpPr>
            <p:cNvPr id="18450" name="Rectangle 19"/>
            <p:cNvSpPr>
              <a:spLocks noChangeArrowheads="1"/>
            </p:cNvSpPr>
            <p:nvPr/>
          </p:nvSpPr>
          <p:spPr bwMode="auto">
            <a:xfrm>
              <a:off x="2004" y="1833"/>
              <a:ext cx="2" cy="2"/>
            </a:xfrm>
            <a:prstGeom prst="rect">
              <a:avLst/>
            </a:prstGeom>
            <a:solidFill>
              <a:srgbClr val="D4D0C8"/>
            </a:solidFill>
            <a:ln w="9525">
              <a:noFill/>
              <a:miter lim="800000"/>
              <a:headEnd/>
              <a:tailEnd/>
            </a:ln>
          </p:spPr>
          <p:txBody>
            <a:bodyPr/>
            <a:lstStyle/>
            <a:p>
              <a:endParaRPr lang="de-DE"/>
            </a:p>
          </p:txBody>
        </p:sp>
        <p:sp>
          <p:nvSpPr>
            <p:cNvPr id="18451" name="Rectangle 20"/>
            <p:cNvSpPr>
              <a:spLocks noChangeArrowheads="1"/>
            </p:cNvSpPr>
            <p:nvPr/>
          </p:nvSpPr>
          <p:spPr bwMode="auto">
            <a:xfrm>
              <a:off x="2006" y="1833"/>
              <a:ext cx="1321" cy="2"/>
            </a:xfrm>
            <a:prstGeom prst="rect">
              <a:avLst/>
            </a:prstGeom>
            <a:solidFill>
              <a:srgbClr val="D4D0C8"/>
            </a:solidFill>
            <a:ln w="9525">
              <a:noFill/>
              <a:miter lim="800000"/>
              <a:headEnd/>
              <a:tailEnd/>
            </a:ln>
          </p:spPr>
          <p:txBody>
            <a:bodyPr/>
            <a:lstStyle/>
            <a:p>
              <a:endParaRPr lang="de-DE"/>
            </a:p>
          </p:txBody>
        </p:sp>
        <p:sp>
          <p:nvSpPr>
            <p:cNvPr id="18452" name="Rectangle 21"/>
            <p:cNvSpPr>
              <a:spLocks noChangeArrowheads="1"/>
            </p:cNvSpPr>
            <p:nvPr/>
          </p:nvSpPr>
          <p:spPr bwMode="auto">
            <a:xfrm>
              <a:off x="3327" y="1833"/>
              <a:ext cx="2" cy="2"/>
            </a:xfrm>
            <a:prstGeom prst="rect">
              <a:avLst/>
            </a:prstGeom>
            <a:solidFill>
              <a:srgbClr val="D4D0C8"/>
            </a:solidFill>
            <a:ln w="9525">
              <a:noFill/>
              <a:miter lim="800000"/>
              <a:headEnd/>
              <a:tailEnd/>
            </a:ln>
          </p:spPr>
          <p:txBody>
            <a:bodyPr/>
            <a:lstStyle/>
            <a:p>
              <a:endParaRPr lang="de-DE"/>
            </a:p>
          </p:txBody>
        </p:sp>
        <p:sp>
          <p:nvSpPr>
            <p:cNvPr id="18453" name="Rectangle 22"/>
            <p:cNvSpPr>
              <a:spLocks noChangeArrowheads="1"/>
            </p:cNvSpPr>
            <p:nvPr/>
          </p:nvSpPr>
          <p:spPr bwMode="auto">
            <a:xfrm>
              <a:off x="3327" y="1833"/>
              <a:ext cx="2" cy="2"/>
            </a:xfrm>
            <a:prstGeom prst="rect">
              <a:avLst/>
            </a:prstGeom>
            <a:solidFill>
              <a:srgbClr val="D4D0C8"/>
            </a:solidFill>
            <a:ln w="9525">
              <a:noFill/>
              <a:miter lim="800000"/>
              <a:headEnd/>
              <a:tailEnd/>
            </a:ln>
          </p:spPr>
          <p:txBody>
            <a:bodyPr/>
            <a:lstStyle/>
            <a:p>
              <a:endParaRPr lang="de-DE"/>
            </a:p>
          </p:txBody>
        </p:sp>
        <p:sp>
          <p:nvSpPr>
            <p:cNvPr id="18454" name="Rectangle 23"/>
            <p:cNvSpPr>
              <a:spLocks noChangeArrowheads="1"/>
            </p:cNvSpPr>
            <p:nvPr/>
          </p:nvSpPr>
          <p:spPr bwMode="auto">
            <a:xfrm>
              <a:off x="3329" y="1742"/>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55" name="Rectangle 24"/>
            <p:cNvSpPr>
              <a:spLocks noChangeArrowheads="1"/>
            </p:cNvSpPr>
            <p:nvPr/>
          </p:nvSpPr>
          <p:spPr bwMode="auto">
            <a:xfrm>
              <a:off x="2004" y="1865"/>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56" name="Rectangle 25"/>
            <p:cNvSpPr>
              <a:spLocks noChangeArrowheads="1"/>
            </p:cNvSpPr>
            <p:nvPr/>
          </p:nvSpPr>
          <p:spPr bwMode="auto">
            <a:xfrm>
              <a:off x="3425" y="1410"/>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57" name="Rectangle 26"/>
            <p:cNvSpPr>
              <a:spLocks noChangeArrowheads="1"/>
            </p:cNvSpPr>
            <p:nvPr/>
          </p:nvSpPr>
          <p:spPr bwMode="auto">
            <a:xfrm>
              <a:off x="3425" y="1561"/>
              <a:ext cx="963" cy="163"/>
            </a:xfrm>
            <a:prstGeom prst="rect">
              <a:avLst/>
            </a:prstGeom>
            <a:noFill/>
            <a:ln w="9525">
              <a:noFill/>
              <a:miter lim="800000"/>
              <a:headEnd/>
              <a:tailEnd/>
            </a:ln>
          </p:spPr>
          <p:txBody>
            <a:bodyPr wrap="none" lIns="0" tIns="0" rIns="0" bIns="0">
              <a:spAutoFit/>
            </a:bodyPr>
            <a:lstStyle/>
            <a:p>
              <a:r>
                <a:rPr lang="en-US" sz="1700" b="1"/>
                <a:t>Low</a:t>
              </a:r>
              <a:r>
                <a:rPr lang="en-US" sz="1700" b="1">
                  <a:solidFill>
                    <a:srgbClr val="000000"/>
                  </a:solidFill>
                </a:rPr>
                <a:t> </a:t>
              </a:r>
              <a:r>
                <a:rPr lang="en-US" sz="1700" b="1"/>
                <a:t>Complexity</a:t>
              </a:r>
              <a:endParaRPr lang="en-US"/>
            </a:p>
          </p:txBody>
        </p:sp>
        <p:sp>
          <p:nvSpPr>
            <p:cNvPr id="18458" name="Rectangle 27"/>
            <p:cNvSpPr>
              <a:spLocks noChangeArrowheads="1"/>
            </p:cNvSpPr>
            <p:nvPr/>
          </p:nvSpPr>
          <p:spPr bwMode="auto">
            <a:xfrm>
              <a:off x="4182" y="1561"/>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59" name="Rectangle 28"/>
            <p:cNvSpPr>
              <a:spLocks noChangeArrowheads="1"/>
            </p:cNvSpPr>
            <p:nvPr/>
          </p:nvSpPr>
          <p:spPr bwMode="auto">
            <a:xfrm>
              <a:off x="3424" y="1818"/>
              <a:ext cx="1326" cy="16"/>
            </a:xfrm>
            <a:prstGeom prst="rect">
              <a:avLst/>
            </a:prstGeom>
            <a:solidFill>
              <a:srgbClr val="808080"/>
            </a:solidFill>
            <a:ln w="9525">
              <a:noFill/>
              <a:miter lim="800000"/>
              <a:headEnd/>
              <a:tailEnd/>
            </a:ln>
          </p:spPr>
          <p:txBody>
            <a:bodyPr/>
            <a:lstStyle/>
            <a:p>
              <a:endParaRPr lang="de-DE"/>
            </a:p>
          </p:txBody>
        </p:sp>
        <p:sp>
          <p:nvSpPr>
            <p:cNvPr id="18460" name="Rectangle 29"/>
            <p:cNvSpPr>
              <a:spLocks noChangeArrowheads="1"/>
            </p:cNvSpPr>
            <p:nvPr/>
          </p:nvSpPr>
          <p:spPr bwMode="auto">
            <a:xfrm>
              <a:off x="3425" y="1818"/>
              <a:ext cx="3" cy="3"/>
            </a:xfrm>
            <a:prstGeom prst="rect">
              <a:avLst/>
            </a:prstGeom>
            <a:solidFill>
              <a:srgbClr val="808080"/>
            </a:solidFill>
            <a:ln w="9525">
              <a:noFill/>
              <a:miter lim="800000"/>
              <a:headEnd/>
              <a:tailEnd/>
            </a:ln>
          </p:spPr>
          <p:txBody>
            <a:bodyPr/>
            <a:lstStyle/>
            <a:p>
              <a:endParaRPr lang="de-DE"/>
            </a:p>
          </p:txBody>
        </p:sp>
        <p:sp>
          <p:nvSpPr>
            <p:cNvPr id="18461" name="Rectangle 30"/>
            <p:cNvSpPr>
              <a:spLocks noChangeArrowheads="1"/>
            </p:cNvSpPr>
            <p:nvPr/>
          </p:nvSpPr>
          <p:spPr bwMode="auto">
            <a:xfrm>
              <a:off x="3425" y="1818"/>
              <a:ext cx="3" cy="3"/>
            </a:xfrm>
            <a:prstGeom prst="rect">
              <a:avLst/>
            </a:prstGeom>
            <a:solidFill>
              <a:srgbClr val="808080"/>
            </a:solidFill>
            <a:ln w="9525">
              <a:noFill/>
              <a:miter lim="800000"/>
              <a:headEnd/>
              <a:tailEnd/>
            </a:ln>
          </p:spPr>
          <p:txBody>
            <a:bodyPr/>
            <a:lstStyle/>
            <a:p>
              <a:endParaRPr lang="de-DE"/>
            </a:p>
          </p:txBody>
        </p:sp>
        <p:sp>
          <p:nvSpPr>
            <p:cNvPr id="18462" name="Rectangle 31"/>
            <p:cNvSpPr>
              <a:spLocks noChangeArrowheads="1"/>
            </p:cNvSpPr>
            <p:nvPr/>
          </p:nvSpPr>
          <p:spPr bwMode="auto">
            <a:xfrm>
              <a:off x="3428" y="1818"/>
              <a:ext cx="1321" cy="3"/>
            </a:xfrm>
            <a:prstGeom prst="rect">
              <a:avLst/>
            </a:prstGeom>
            <a:solidFill>
              <a:srgbClr val="808080"/>
            </a:solidFill>
            <a:ln w="9525">
              <a:noFill/>
              <a:miter lim="800000"/>
              <a:headEnd/>
              <a:tailEnd/>
            </a:ln>
          </p:spPr>
          <p:txBody>
            <a:bodyPr/>
            <a:lstStyle/>
            <a:p>
              <a:endParaRPr lang="de-DE"/>
            </a:p>
          </p:txBody>
        </p:sp>
        <p:sp>
          <p:nvSpPr>
            <p:cNvPr id="18463" name="Rectangle 32"/>
            <p:cNvSpPr>
              <a:spLocks noChangeArrowheads="1"/>
            </p:cNvSpPr>
            <p:nvPr/>
          </p:nvSpPr>
          <p:spPr bwMode="auto">
            <a:xfrm>
              <a:off x="4749" y="1818"/>
              <a:ext cx="2" cy="3"/>
            </a:xfrm>
            <a:prstGeom prst="rect">
              <a:avLst/>
            </a:prstGeom>
            <a:solidFill>
              <a:srgbClr val="D4D0C8"/>
            </a:solidFill>
            <a:ln w="9525">
              <a:noFill/>
              <a:miter lim="800000"/>
              <a:headEnd/>
              <a:tailEnd/>
            </a:ln>
          </p:spPr>
          <p:txBody>
            <a:bodyPr/>
            <a:lstStyle/>
            <a:p>
              <a:endParaRPr lang="de-DE"/>
            </a:p>
          </p:txBody>
        </p:sp>
        <p:sp>
          <p:nvSpPr>
            <p:cNvPr id="18464" name="Rectangle 33"/>
            <p:cNvSpPr>
              <a:spLocks noChangeArrowheads="1"/>
            </p:cNvSpPr>
            <p:nvPr/>
          </p:nvSpPr>
          <p:spPr bwMode="auto">
            <a:xfrm>
              <a:off x="4749" y="1818"/>
              <a:ext cx="2" cy="3"/>
            </a:xfrm>
            <a:prstGeom prst="rect">
              <a:avLst/>
            </a:prstGeom>
            <a:solidFill>
              <a:srgbClr val="808080"/>
            </a:solidFill>
            <a:ln w="9525">
              <a:noFill/>
              <a:miter lim="800000"/>
              <a:headEnd/>
              <a:tailEnd/>
            </a:ln>
          </p:spPr>
          <p:txBody>
            <a:bodyPr/>
            <a:lstStyle/>
            <a:p>
              <a:endParaRPr lang="de-DE"/>
            </a:p>
          </p:txBody>
        </p:sp>
        <p:sp>
          <p:nvSpPr>
            <p:cNvPr id="18465" name="Rectangle 34"/>
            <p:cNvSpPr>
              <a:spLocks noChangeArrowheads="1"/>
            </p:cNvSpPr>
            <p:nvPr/>
          </p:nvSpPr>
          <p:spPr bwMode="auto">
            <a:xfrm>
              <a:off x="3425" y="1821"/>
              <a:ext cx="3" cy="12"/>
            </a:xfrm>
            <a:prstGeom prst="rect">
              <a:avLst/>
            </a:prstGeom>
            <a:solidFill>
              <a:srgbClr val="808080"/>
            </a:solidFill>
            <a:ln w="9525">
              <a:noFill/>
              <a:miter lim="800000"/>
              <a:headEnd/>
              <a:tailEnd/>
            </a:ln>
          </p:spPr>
          <p:txBody>
            <a:bodyPr/>
            <a:lstStyle/>
            <a:p>
              <a:endParaRPr lang="de-DE"/>
            </a:p>
          </p:txBody>
        </p:sp>
        <p:sp>
          <p:nvSpPr>
            <p:cNvPr id="18466" name="Rectangle 35"/>
            <p:cNvSpPr>
              <a:spLocks noChangeArrowheads="1"/>
            </p:cNvSpPr>
            <p:nvPr/>
          </p:nvSpPr>
          <p:spPr bwMode="auto">
            <a:xfrm>
              <a:off x="4749" y="1821"/>
              <a:ext cx="2" cy="12"/>
            </a:xfrm>
            <a:prstGeom prst="rect">
              <a:avLst/>
            </a:prstGeom>
            <a:solidFill>
              <a:srgbClr val="D4D0C8"/>
            </a:solidFill>
            <a:ln w="9525">
              <a:noFill/>
              <a:miter lim="800000"/>
              <a:headEnd/>
              <a:tailEnd/>
            </a:ln>
          </p:spPr>
          <p:txBody>
            <a:bodyPr/>
            <a:lstStyle/>
            <a:p>
              <a:endParaRPr lang="de-DE"/>
            </a:p>
          </p:txBody>
        </p:sp>
        <p:sp>
          <p:nvSpPr>
            <p:cNvPr id="18467" name="Rectangle 36"/>
            <p:cNvSpPr>
              <a:spLocks noChangeArrowheads="1"/>
            </p:cNvSpPr>
            <p:nvPr/>
          </p:nvSpPr>
          <p:spPr bwMode="auto">
            <a:xfrm>
              <a:off x="3425" y="1833"/>
              <a:ext cx="3" cy="2"/>
            </a:xfrm>
            <a:prstGeom prst="rect">
              <a:avLst/>
            </a:prstGeom>
            <a:solidFill>
              <a:srgbClr val="808080"/>
            </a:solidFill>
            <a:ln w="9525">
              <a:noFill/>
              <a:miter lim="800000"/>
              <a:headEnd/>
              <a:tailEnd/>
            </a:ln>
          </p:spPr>
          <p:txBody>
            <a:bodyPr/>
            <a:lstStyle/>
            <a:p>
              <a:endParaRPr lang="de-DE"/>
            </a:p>
          </p:txBody>
        </p:sp>
        <p:sp>
          <p:nvSpPr>
            <p:cNvPr id="18468" name="Rectangle 37"/>
            <p:cNvSpPr>
              <a:spLocks noChangeArrowheads="1"/>
            </p:cNvSpPr>
            <p:nvPr/>
          </p:nvSpPr>
          <p:spPr bwMode="auto">
            <a:xfrm>
              <a:off x="3425" y="1833"/>
              <a:ext cx="3" cy="2"/>
            </a:xfrm>
            <a:prstGeom prst="rect">
              <a:avLst/>
            </a:prstGeom>
            <a:solidFill>
              <a:srgbClr val="D4D0C8"/>
            </a:solidFill>
            <a:ln w="9525">
              <a:noFill/>
              <a:miter lim="800000"/>
              <a:headEnd/>
              <a:tailEnd/>
            </a:ln>
          </p:spPr>
          <p:txBody>
            <a:bodyPr/>
            <a:lstStyle/>
            <a:p>
              <a:endParaRPr lang="de-DE"/>
            </a:p>
          </p:txBody>
        </p:sp>
        <p:sp>
          <p:nvSpPr>
            <p:cNvPr id="18469" name="Rectangle 38"/>
            <p:cNvSpPr>
              <a:spLocks noChangeArrowheads="1"/>
            </p:cNvSpPr>
            <p:nvPr/>
          </p:nvSpPr>
          <p:spPr bwMode="auto">
            <a:xfrm>
              <a:off x="3428" y="1833"/>
              <a:ext cx="1321" cy="2"/>
            </a:xfrm>
            <a:prstGeom prst="rect">
              <a:avLst/>
            </a:prstGeom>
            <a:solidFill>
              <a:srgbClr val="D4D0C8"/>
            </a:solidFill>
            <a:ln w="9525">
              <a:noFill/>
              <a:miter lim="800000"/>
              <a:headEnd/>
              <a:tailEnd/>
            </a:ln>
          </p:spPr>
          <p:txBody>
            <a:bodyPr/>
            <a:lstStyle/>
            <a:p>
              <a:endParaRPr lang="de-DE"/>
            </a:p>
          </p:txBody>
        </p:sp>
        <p:sp>
          <p:nvSpPr>
            <p:cNvPr id="18470" name="Rectangle 39"/>
            <p:cNvSpPr>
              <a:spLocks noChangeArrowheads="1"/>
            </p:cNvSpPr>
            <p:nvPr/>
          </p:nvSpPr>
          <p:spPr bwMode="auto">
            <a:xfrm>
              <a:off x="4749" y="1833"/>
              <a:ext cx="2" cy="2"/>
            </a:xfrm>
            <a:prstGeom prst="rect">
              <a:avLst/>
            </a:prstGeom>
            <a:solidFill>
              <a:srgbClr val="D4D0C8"/>
            </a:solidFill>
            <a:ln w="9525">
              <a:noFill/>
              <a:miter lim="800000"/>
              <a:headEnd/>
              <a:tailEnd/>
            </a:ln>
          </p:spPr>
          <p:txBody>
            <a:bodyPr/>
            <a:lstStyle/>
            <a:p>
              <a:endParaRPr lang="de-DE"/>
            </a:p>
          </p:txBody>
        </p:sp>
        <p:sp>
          <p:nvSpPr>
            <p:cNvPr id="18471" name="Rectangle 40"/>
            <p:cNvSpPr>
              <a:spLocks noChangeArrowheads="1"/>
            </p:cNvSpPr>
            <p:nvPr/>
          </p:nvSpPr>
          <p:spPr bwMode="auto">
            <a:xfrm>
              <a:off x="4749" y="1833"/>
              <a:ext cx="2" cy="2"/>
            </a:xfrm>
            <a:prstGeom prst="rect">
              <a:avLst/>
            </a:prstGeom>
            <a:solidFill>
              <a:srgbClr val="D4D0C8"/>
            </a:solidFill>
            <a:ln w="9525">
              <a:noFill/>
              <a:miter lim="800000"/>
              <a:headEnd/>
              <a:tailEnd/>
            </a:ln>
          </p:spPr>
          <p:txBody>
            <a:bodyPr/>
            <a:lstStyle/>
            <a:p>
              <a:endParaRPr lang="de-DE"/>
            </a:p>
          </p:txBody>
        </p:sp>
        <p:sp>
          <p:nvSpPr>
            <p:cNvPr id="18472" name="Rectangle 41"/>
            <p:cNvSpPr>
              <a:spLocks noChangeArrowheads="1"/>
            </p:cNvSpPr>
            <p:nvPr/>
          </p:nvSpPr>
          <p:spPr bwMode="auto">
            <a:xfrm>
              <a:off x="4751" y="1742"/>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73" name="Rectangle 42"/>
            <p:cNvSpPr>
              <a:spLocks noChangeArrowheads="1"/>
            </p:cNvSpPr>
            <p:nvPr/>
          </p:nvSpPr>
          <p:spPr bwMode="auto">
            <a:xfrm>
              <a:off x="534" y="1392"/>
              <a:ext cx="1419" cy="16"/>
            </a:xfrm>
            <a:prstGeom prst="rect">
              <a:avLst/>
            </a:prstGeom>
            <a:solidFill>
              <a:srgbClr val="000000"/>
            </a:solidFill>
            <a:ln w="9525">
              <a:noFill/>
              <a:miter lim="800000"/>
              <a:headEnd/>
              <a:tailEnd/>
            </a:ln>
          </p:spPr>
          <p:txBody>
            <a:bodyPr/>
            <a:lstStyle/>
            <a:p>
              <a:endParaRPr lang="de-DE"/>
            </a:p>
          </p:txBody>
        </p:sp>
        <p:sp>
          <p:nvSpPr>
            <p:cNvPr id="18474" name="Rectangle 43"/>
            <p:cNvSpPr>
              <a:spLocks noChangeArrowheads="1"/>
            </p:cNvSpPr>
            <p:nvPr/>
          </p:nvSpPr>
          <p:spPr bwMode="auto">
            <a:xfrm>
              <a:off x="1953" y="1392"/>
              <a:ext cx="13" cy="16"/>
            </a:xfrm>
            <a:prstGeom prst="rect">
              <a:avLst/>
            </a:prstGeom>
            <a:solidFill>
              <a:srgbClr val="000000"/>
            </a:solidFill>
            <a:ln w="9525">
              <a:noFill/>
              <a:miter lim="800000"/>
              <a:headEnd/>
              <a:tailEnd/>
            </a:ln>
          </p:spPr>
          <p:txBody>
            <a:bodyPr/>
            <a:lstStyle/>
            <a:p>
              <a:endParaRPr lang="de-DE"/>
            </a:p>
          </p:txBody>
        </p:sp>
        <p:sp>
          <p:nvSpPr>
            <p:cNvPr id="18475" name="Rectangle 44"/>
            <p:cNvSpPr>
              <a:spLocks noChangeArrowheads="1"/>
            </p:cNvSpPr>
            <p:nvPr/>
          </p:nvSpPr>
          <p:spPr bwMode="auto">
            <a:xfrm>
              <a:off x="1966" y="1392"/>
              <a:ext cx="1408" cy="16"/>
            </a:xfrm>
            <a:prstGeom prst="rect">
              <a:avLst/>
            </a:prstGeom>
            <a:solidFill>
              <a:srgbClr val="000000"/>
            </a:solidFill>
            <a:ln w="9525">
              <a:noFill/>
              <a:miter lim="800000"/>
              <a:headEnd/>
              <a:tailEnd/>
            </a:ln>
          </p:spPr>
          <p:txBody>
            <a:bodyPr/>
            <a:lstStyle/>
            <a:p>
              <a:endParaRPr lang="de-DE"/>
            </a:p>
          </p:txBody>
        </p:sp>
        <p:sp>
          <p:nvSpPr>
            <p:cNvPr id="18476" name="Rectangle 45"/>
            <p:cNvSpPr>
              <a:spLocks noChangeArrowheads="1"/>
            </p:cNvSpPr>
            <p:nvPr/>
          </p:nvSpPr>
          <p:spPr bwMode="auto">
            <a:xfrm>
              <a:off x="3374" y="1392"/>
              <a:ext cx="13" cy="16"/>
            </a:xfrm>
            <a:prstGeom prst="rect">
              <a:avLst/>
            </a:prstGeom>
            <a:solidFill>
              <a:srgbClr val="000000"/>
            </a:solidFill>
            <a:ln w="9525">
              <a:noFill/>
              <a:miter lim="800000"/>
              <a:headEnd/>
              <a:tailEnd/>
            </a:ln>
          </p:spPr>
          <p:txBody>
            <a:bodyPr/>
            <a:lstStyle/>
            <a:p>
              <a:endParaRPr lang="de-DE"/>
            </a:p>
          </p:txBody>
        </p:sp>
        <p:sp>
          <p:nvSpPr>
            <p:cNvPr id="18477" name="Rectangle 46"/>
            <p:cNvSpPr>
              <a:spLocks noChangeArrowheads="1"/>
            </p:cNvSpPr>
            <p:nvPr/>
          </p:nvSpPr>
          <p:spPr bwMode="auto">
            <a:xfrm>
              <a:off x="3387" y="1392"/>
              <a:ext cx="1409" cy="16"/>
            </a:xfrm>
            <a:prstGeom prst="rect">
              <a:avLst/>
            </a:prstGeom>
            <a:solidFill>
              <a:srgbClr val="000000"/>
            </a:solidFill>
            <a:ln w="9525">
              <a:noFill/>
              <a:miter lim="800000"/>
              <a:headEnd/>
              <a:tailEnd/>
            </a:ln>
          </p:spPr>
          <p:txBody>
            <a:bodyPr/>
            <a:lstStyle/>
            <a:p>
              <a:endParaRPr lang="de-DE"/>
            </a:p>
          </p:txBody>
        </p:sp>
        <p:sp>
          <p:nvSpPr>
            <p:cNvPr id="18478" name="Rectangle 47"/>
            <p:cNvSpPr>
              <a:spLocks noChangeArrowheads="1"/>
            </p:cNvSpPr>
            <p:nvPr/>
          </p:nvSpPr>
          <p:spPr bwMode="auto">
            <a:xfrm>
              <a:off x="583" y="2015"/>
              <a:ext cx="949" cy="163"/>
            </a:xfrm>
            <a:prstGeom prst="rect">
              <a:avLst/>
            </a:prstGeom>
            <a:noFill/>
            <a:ln w="9525">
              <a:noFill/>
              <a:miter lim="800000"/>
              <a:headEnd/>
              <a:tailEnd/>
            </a:ln>
          </p:spPr>
          <p:txBody>
            <a:bodyPr wrap="none" lIns="0" tIns="0" rIns="0" bIns="0">
              <a:spAutoFit/>
            </a:bodyPr>
            <a:lstStyle/>
            <a:p>
              <a:r>
                <a:rPr lang="en-US" sz="1700" b="1"/>
                <a:t>High Dynamism</a:t>
              </a:r>
              <a:endParaRPr lang="en-US"/>
            </a:p>
          </p:txBody>
        </p:sp>
        <p:sp>
          <p:nvSpPr>
            <p:cNvPr id="18479" name="Rectangle 48"/>
            <p:cNvSpPr>
              <a:spLocks noChangeArrowheads="1"/>
            </p:cNvSpPr>
            <p:nvPr/>
          </p:nvSpPr>
          <p:spPr bwMode="auto">
            <a:xfrm>
              <a:off x="1326" y="2015"/>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80" name="Rectangle 49"/>
            <p:cNvSpPr>
              <a:spLocks noChangeArrowheads="1"/>
            </p:cNvSpPr>
            <p:nvPr/>
          </p:nvSpPr>
          <p:spPr bwMode="auto">
            <a:xfrm>
              <a:off x="583" y="2167"/>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481" name="Rectangle 50"/>
            <p:cNvSpPr>
              <a:spLocks noChangeArrowheads="1"/>
            </p:cNvSpPr>
            <p:nvPr/>
          </p:nvSpPr>
          <p:spPr bwMode="auto">
            <a:xfrm>
              <a:off x="2004" y="2015"/>
              <a:ext cx="917" cy="163"/>
            </a:xfrm>
            <a:prstGeom prst="rect">
              <a:avLst/>
            </a:prstGeom>
            <a:noFill/>
            <a:ln w="9525">
              <a:noFill/>
              <a:miter lim="800000"/>
              <a:headEnd/>
              <a:tailEnd/>
            </a:ln>
          </p:spPr>
          <p:txBody>
            <a:bodyPr wrap="none" lIns="0" tIns="0" rIns="0" bIns="0">
              <a:spAutoFit/>
            </a:bodyPr>
            <a:lstStyle/>
            <a:p>
              <a:r>
                <a:rPr lang="en-US" sz="1700"/>
                <a:t>High uncertainty</a:t>
              </a:r>
              <a:endParaRPr lang="en-US"/>
            </a:p>
          </p:txBody>
        </p:sp>
        <p:sp>
          <p:nvSpPr>
            <p:cNvPr id="18482" name="Rectangle 51"/>
            <p:cNvSpPr>
              <a:spLocks noChangeArrowheads="1"/>
            </p:cNvSpPr>
            <p:nvPr/>
          </p:nvSpPr>
          <p:spPr bwMode="auto">
            <a:xfrm>
              <a:off x="2724" y="2015"/>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83" name="Rectangle 52"/>
            <p:cNvSpPr>
              <a:spLocks noChangeArrowheads="1"/>
            </p:cNvSpPr>
            <p:nvPr/>
          </p:nvSpPr>
          <p:spPr bwMode="auto">
            <a:xfrm>
              <a:off x="2004" y="2166"/>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84" name="Rectangle 53"/>
            <p:cNvSpPr>
              <a:spLocks noChangeArrowheads="1"/>
            </p:cNvSpPr>
            <p:nvPr/>
          </p:nvSpPr>
          <p:spPr bwMode="auto">
            <a:xfrm>
              <a:off x="2031" y="2166"/>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85" name="Rectangle 54"/>
            <p:cNvSpPr>
              <a:spLocks noChangeArrowheads="1"/>
            </p:cNvSpPr>
            <p:nvPr/>
          </p:nvSpPr>
          <p:spPr bwMode="auto">
            <a:xfrm>
              <a:off x="2004" y="2320"/>
              <a:ext cx="386" cy="163"/>
            </a:xfrm>
            <a:prstGeom prst="rect">
              <a:avLst/>
            </a:prstGeom>
            <a:noFill/>
            <a:ln w="9525">
              <a:noFill/>
              <a:miter lim="800000"/>
              <a:headEnd/>
              <a:tailEnd/>
            </a:ln>
          </p:spPr>
          <p:txBody>
            <a:bodyPr wrap="none" lIns="0" tIns="0" rIns="0" bIns="0">
              <a:spAutoFit/>
            </a:bodyPr>
            <a:lstStyle/>
            <a:p>
              <a:r>
                <a:rPr lang="en-US" sz="1700" dirty="0">
                  <a:latin typeface="Book Antiqua" pitchFamily="18" charset="0"/>
                </a:rPr>
                <a:t>Type I</a:t>
              </a:r>
              <a:endParaRPr lang="en-US" dirty="0"/>
            </a:p>
          </p:txBody>
        </p:sp>
        <p:sp>
          <p:nvSpPr>
            <p:cNvPr id="18486" name="Rectangle 55"/>
            <p:cNvSpPr>
              <a:spLocks noChangeArrowheads="1"/>
            </p:cNvSpPr>
            <p:nvPr/>
          </p:nvSpPr>
          <p:spPr bwMode="auto">
            <a:xfrm>
              <a:off x="2308" y="2320"/>
              <a:ext cx="34" cy="163"/>
            </a:xfrm>
            <a:prstGeom prst="rect">
              <a:avLst/>
            </a:prstGeom>
            <a:noFill/>
            <a:ln w="9525">
              <a:noFill/>
              <a:miter lim="800000"/>
              <a:headEnd/>
              <a:tailEnd/>
            </a:ln>
          </p:spPr>
          <p:txBody>
            <a:bodyPr wrap="none" lIns="0" tIns="0" rIns="0" bIns="0">
              <a:spAutoFit/>
            </a:bodyPr>
            <a:lstStyle/>
            <a:p>
              <a:r>
                <a:rPr lang="en-US" sz="1700">
                  <a:latin typeface="Book Antiqua" pitchFamily="18" charset="0"/>
                </a:rPr>
                <a:t> </a:t>
              </a:r>
              <a:endParaRPr lang="en-US"/>
            </a:p>
          </p:txBody>
        </p:sp>
        <p:sp>
          <p:nvSpPr>
            <p:cNvPr id="18487" name="Rectangle 56"/>
            <p:cNvSpPr>
              <a:spLocks noChangeArrowheads="1"/>
            </p:cNvSpPr>
            <p:nvPr/>
          </p:nvSpPr>
          <p:spPr bwMode="auto">
            <a:xfrm>
              <a:off x="2004" y="2485"/>
              <a:ext cx="0" cy="174"/>
            </a:xfrm>
            <a:prstGeom prst="rect">
              <a:avLst/>
            </a:prstGeom>
            <a:noFill/>
            <a:ln w="9525">
              <a:noFill/>
              <a:miter lim="800000"/>
              <a:headEnd/>
              <a:tailEnd/>
            </a:ln>
          </p:spPr>
          <p:txBody>
            <a:bodyPr wrap="none" lIns="0" tIns="0" rIns="0" bIns="0">
              <a:spAutoFit/>
            </a:bodyPr>
            <a:lstStyle/>
            <a:p>
              <a:endParaRPr lang="en-US" dirty="0"/>
            </a:p>
          </p:txBody>
        </p:sp>
        <p:sp>
          <p:nvSpPr>
            <p:cNvPr id="18488" name="Rectangle 57"/>
            <p:cNvSpPr>
              <a:spLocks noChangeArrowheads="1"/>
            </p:cNvSpPr>
            <p:nvPr/>
          </p:nvSpPr>
          <p:spPr bwMode="auto">
            <a:xfrm>
              <a:off x="2010" y="2475"/>
              <a:ext cx="1043" cy="165"/>
            </a:xfrm>
            <a:prstGeom prst="rect">
              <a:avLst/>
            </a:prstGeom>
            <a:noFill/>
            <a:ln w="9525">
              <a:noFill/>
              <a:miter lim="800000"/>
              <a:headEnd/>
              <a:tailEnd/>
            </a:ln>
          </p:spPr>
          <p:txBody>
            <a:bodyPr wrap="none" lIns="0" tIns="0" rIns="0" bIns="0">
              <a:spAutoFit/>
            </a:bodyPr>
            <a:lstStyle/>
            <a:p>
              <a:r>
                <a:rPr lang="en-US" sz="1700" dirty="0" smtClean="0">
                  <a:latin typeface="Book Antiqua" pitchFamily="18" charset="0"/>
                </a:rPr>
                <a:t>Forced innovator</a:t>
              </a:r>
              <a:endParaRPr lang="en-US" dirty="0"/>
            </a:p>
          </p:txBody>
        </p:sp>
        <p:sp>
          <p:nvSpPr>
            <p:cNvPr id="18489" name="Rectangle 58"/>
            <p:cNvSpPr>
              <a:spLocks noChangeArrowheads="1"/>
            </p:cNvSpPr>
            <p:nvPr/>
          </p:nvSpPr>
          <p:spPr bwMode="auto">
            <a:xfrm>
              <a:off x="2957" y="2491"/>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91" name="Rectangle 60"/>
            <p:cNvSpPr>
              <a:spLocks noChangeArrowheads="1"/>
            </p:cNvSpPr>
            <p:nvPr/>
          </p:nvSpPr>
          <p:spPr bwMode="auto">
            <a:xfrm>
              <a:off x="3425" y="2015"/>
              <a:ext cx="389" cy="163"/>
            </a:xfrm>
            <a:prstGeom prst="rect">
              <a:avLst/>
            </a:prstGeom>
            <a:noFill/>
            <a:ln w="9525">
              <a:noFill/>
              <a:miter lim="800000"/>
              <a:headEnd/>
              <a:tailEnd/>
            </a:ln>
          </p:spPr>
          <p:txBody>
            <a:bodyPr wrap="none" lIns="0" tIns="0" rIns="0" bIns="0">
              <a:spAutoFit/>
            </a:bodyPr>
            <a:lstStyle/>
            <a:p>
              <a:r>
                <a:rPr lang="en-US" sz="1700"/>
                <a:t>Mixed </a:t>
              </a:r>
              <a:endParaRPr lang="en-US"/>
            </a:p>
          </p:txBody>
        </p:sp>
        <p:sp>
          <p:nvSpPr>
            <p:cNvPr id="18492" name="Rectangle 61"/>
            <p:cNvSpPr>
              <a:spLocks noChangeArrowheads="1"/>
            </p:cNvSpPr>
            <p:nvPr/>
          </p:nvSpPr>
          <p:spPr bwMode="auto">
            <a:xfrm>
              <a:off x="3732" y="2015"/>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93" name="Rectangle 62"/>
            <p:cNvSpPr>
              <a:spLocks noChangeArrowheads="1"/>
            </p:cNvSpPr>
            <p:nvPr/>
          </p:nvSpPr>
          <p:spPr bwMode="auto">
            <a:xfrm>
              <a:off x="3425" y="2166"/>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94" name="Rectangle 63"/>
            <p:cNvSpPr>
              <a:spLocks noChangeArrowheads="1"/>
            </p:cNvSpPr>
            <p:nvPr/>
          </p:nvSpPr>
          <p:spPr bwMode="auto">
            <a:xfrm>
              <a:off x="3452" y="2166"/>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495" name="Rectangle 64"/>
            <p:cNvSpPr>
              <a:spLocks noChangeArrowheads="1"/>
            </p:cNvSpPr>
            <p:nvPr/>
          </p:nvSpPr>
          <p:spPr bwMode="auto">
            <a:xfrm>
              <a:off x="3425" y="2320"/>
              <a:ext cx="478" cy="163"/>
            </a:xfrm>
            <a:prstGeom prst="rect">
              <a:avLst/>
            </a:prstGeom>
            <a:noFill/>
            <a:ln w="9525">
              <a:noFill/>
              <a:miter lim="800000"/>
              <a:headEnd/>
              <a:tailEnd/>
            </a:ln>
          </p:spPr>
          <p:txBody>
            <a:bodyPr wrap="none" lIns="0" tIns="0" rIns="0" bIns="0">
              <a:spAutoFit/>
            </a:bodyPr>
            <a:lstStyle/>
            <a:p>
              <a:r>
                <a:rPr lang="en-US" sz="1700">
                  <a:latin typeface="Book Antiqua" pitchFamily="18" charset="0"/>
                </a:rPr>
                <a:t>Type III</a:t>
              </a:r>
              <a:endParaRPr lang="en-US"/>
            </a:p>
          </p:txBody>
        </p:sp>
        <p:sp>
          <p:nvSpPr>
            <p:cNvPr id="18496" name="Rectangle 65"/>
            <p:cNvSpPr>
              <a:spLocks noChangeArrowheads="1"/>
            </p:cNvSpPr>
            <p:nvPr/>
          </p:nvSpPr>
          <p:spPr bwMode="auto">
            <a:xfrm>
              <a:off x="3802" y="2320"/>
              <a:ext cx="34" cy="163"/>
            </a:xfrm>
            <a:prstGeom prst="rect">
              <a:avLst/>
            </a:prstGeom>
            <a:noFill/>
            <a:ln w="9525">
              <a:noFill/>
              <a:miter lim="800000"/>
              <a:headEnd/>
              <a:tailEnd/>
            </a:ln>
          </p:spPr>
          <p:txBody>
            <a:bodyPr wrap="none" lIns="0" tIns="0" rIns="0" bIns="0">
              <a:spAutoFit/>
            </a:bodyPr>
            <a:lstStyle/>
            <a:p>
              <a:r>
                <a:rPr lang="en-US" sz="1700">
                  <a:solidFill>
                    <a:srgbClr val="000000"/>
                  </a:solidFill>
                  <a:latin typeface="Book Antiqua" pitchFamily="18" charset="0"/>
                </a:rPr>
                <a:t> </a:t>
              </a:r>
              <a:endParaRPr lang="en-US"/>
            </a:p>
          </p:txBody>
        </p:sp>
        <p:sp>
          <p:nvSpPr>
            <p:cNvPr id="18497" name="Rectangle 66"/>
            <p:cNvSpPr>
              <a:spLocks noChangeArrowheads="1"/>
            </p:cNvSpPr>
            <p:nvPr/>
          </p:nvSpPr>
          <p:spPr bwMode="auto">
            <a:xfrm>
              <a:off x="3425" y="2485"/>
              <a:ext cx="0" cy="233"/>
            </a:xfrm>
            <a:prstGeom prst="rect">
              <a:avLst/>
            </a:prstGeom>
            <a:noFill/>
            <a:ln w="9525">
              <a:noFill/>
              <a:miter lim="800000"/>
              <a:headEnd/>
              <a:tailEnd/>
            </a:ln>
          </p:spPr>
          <p:txBody>
            <a:bodyPr wrap="none" lIns="0" tIns="0" rIns="0" bIns="0">
              <a:spAutoFit/>
            </a:bodyPr>
            <a:lstStyle/>
            <a:p>
              <a:endParaRPr lang="de-DE"/>
            </a:p>
          </p:txBody>
        </p:sp>
        <p:sp>
          <p:nvSpPr>
            <p:cNvPr id="18498" name="Rectangle 67"/>
            <p:cNvSpPr>
              <a:spLocks noChangeArrowheads="1"/>
            </p:cNvSpPr>
            <p:nvPr/>
          </p:nvSpPr>
          <p:spPr bwMode="auto">
            <a:xfrm>
              <a:off x="3416" y="2520"/>
              <a:ext cx="1527" cy="165"/>
            </a:xfrm>
            <a:prstGeom prst="rect">
              <a:avLst/>
            </a:prstGeom>
            <a:noFill/>
            <a:ln w="9525">
              <a:noFill/>
              <a:miter lim="800000"/>
              <a:headEnd/>
              <a:tailEnd/>
            </a:ln>
          </p:spPr>
          <p:txBody>
            <a:bodyPr wrap="none" lIns="0" tIns="0" rIns="0" bIns="0">
              <a:spAutoFit/>
            </a:bodyPr>
            <a:lstStyle/>
            <a:p>
              <a:r>
                <a:rPr lang="en-US" sz="1700" dirty="0" smtClean="0">
                  <a:latin typeface="Book Antiqua" pitchFamily="18" charset="0"/>
                </a:rPr>
                <a:t>Open innovator/adaptor</a:t>
              </a:r>
              <a:endParaRPr lang="en-US" dirty="0"/>
            </a:p>
          </p:txBody>
        </p:sp>
        <p:sp>
          <p:nvSpPr>
            <p:cNvPr id="18500" name="Rectangle 69"/>
            <p:cNvSpPr>
              <a:spLocks noChangeArrowheads="1"/>
            </p:cNvSpPr>
            <p:nvPr/>
          </p:nvSpPr>
          <p:spPr bwMode="auto">
            <a:xfrm>
              <a:off x="4079" y="2655"/>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501" name="Rectangle 70"/>
            <p:cNvSpPr>
              <a:spLocks noChangeArrowheads="1"/>
            </p:cNvSpPr>
            <p:nvPr/>
          </p:nvSpPr>
          <p:spPr bwMode="auto">
            <a:xfrm>
              <a:off x="3425" y="2810"/>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502" name="Rectangle 71"/>
            <p:cNvSpPr>
              <a:spLocks noChangeArrowheads="1"/>
            </p:cNvSpPr>
            <p:nvPr/>
          </p:nvSpPr>
          <p:spPr bwMode="auto">
            <a:xfrm>
              <a:off x="583" y="2963"/>
              <a:ext cx="627" cy="163"/>
            </a:xfrm>
            <a:prstGeom prst="rect">
              <a:avLst/>
            </a:prstGeom>
            <a:noFill/>
            <a:ln w="9525">
              <a:noFill/>
              <a:miter lim="800000"/>
              <a:headEnd/>
              <a:tailEnd/>
            </a:ln>
          </p:spPr>
          <p:txBody>
            <a:bodyPr wrap="none" lIns="0" tIns="0" rIns="0" bIns="0">
              <a:spAutoFit/>
            </a:bodyPr>
            <a:lstStyle/>
            <a:p>
              <a:r>
                <a:rPr lang="en-US" sz="1700" b="1"/>
                <a:t>Dynamism</a:t>
              </a:r>
              <a:endParaRPr lang="en-US"/>
            </a:p>
          </p:txBody>
        </p:sp>
        <p:sp>
          <p:nvSpPr>
            <p:cNvPr id="18503" name="Rectangle 72"/>
            <p:cNvSpPr>
              <a:spLocks noChangeArrowheads="1"/>
            </p:cNvSpPr>
            <p:nvPr/>
          </p:nvSpPr>
          <p:spPr bwMode="auto">
            <a:xfrm>
              <a:off x="1074" y="2963"/>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504" name="Rectangle 73"/>
            <p:cNvSpPr>
              <a:spLocks noChangeArrowheads="1"/>
            </p:cNvSpPr>
            <p:nvPr/>
          </p:nvSpPr>
          <p:spPr bwMode="auto">
            <a:xfrm>
              <a:off x="583" y="3114"/>
              <a:ext cx="257" cy="163"/>
            </a:xfrm>
            <a:prstGeom prst="rect">
              <a:avLst/>
            </a:prstGeom>
            <a:noFill/>
            <a:ln w="9525">
              <a:noFill/>
              <a:miter lim="800000"/>
              <a:headEnd/>
              <a:tailEnd/>
            </a:ln>
          </p:spPr>
          <p:txBody>
            <a:bodyPr wrap="none" lIns="0" tIns="0" rIns="0" bIns="0">
              <a:spAutoFit/>
            </a:bodyPr>
            <a:lstStyle/>
            <a:p>
              <a:r>
                <a:rPr lang="en-US" sz="1700" b="1"/>
                <a:t>Low</a:t>
              </a:r>
              <a:endParaRPr lang="en-US"/>
            </a:p>
          </p:txBody>
        </p:sp>
        <p:sp>
          <p:nvSpPr>
            <p:cNvPr id="18505" name="Rectangle 74"/>
            <p:cNvSpPr>
              <a:spLocks noChangeArrowheads="1"/>
            </p:cNvSpPr>
            <p:nvPr/>
          </p:nvSpPr>
          <p:spPr bwMode="auto">
            <a:xfrm>
              <a:off x="786" y="3114"/>
              <a:ext cx="34" cy="163"/>
            </a:xfrm>
            <a:prstGeom prst="rect">
              <a:avLst/>
            </a:prstGeom>
            <a:noFill/>
            <a:ln w="9525">
              <a:noFill/>
              <a:miter lim="800000"/>
              <a:headEnd/>
              <a:tailEnd/>
            </a:ln>
          </p:spPr>
          <p:txBody>
            <a:bodyPr wrap="none" lIns="0" tIns="0" rIns="0" bIns="0">
              <a:spAutoFit/>
            </a:bodyPr>
            <a:lstStyle/>
            <a:p>
              <a:r>
                <a:rPr lang="en-US" sz="1700" b="1">
                  <a:solidFill>
                    <a:srgbClr val="000000"/>
                  </a:solidFill>
                </a:rPr>
                <a:t> </a:t>
              </a:r>
              <a:endParaRPr lang="en-US"/>
            </a:p>
          </p:txBody>
        </p:sp>
        <p:sp>
          <p:nvSpPr>
            <p:cNvPr id="18506" name="Rectangle 75"/>
            <p:cNvSpPr>
              <a:spLocks noChangeArrowheads="1"/>
            </p:cNvSpPr>
            <p:nvPr/>
          </p:nvSpPr>
          <p:spPr bwMode="auto">
            <a:xfrm>
              <a:off x="2004" y="2962"/>
              <a:ext cx="355" cy="163"/>
            </a:xfrm>
            <a:prstGeom prst="rect">
              <a:avLst/>
            </a:prstGeom>
            <a:noFill/>
            <a:ln w="9525">
              <a:noFill/>
              <a:miter lim="800000"/>
              <a:headEnd/>
              <a:tailEnd/>
            </a:ln>
          </p:spPr>
          <p:txBody>
            <a:bodyPr wrap="none" lIns="0" tIns="0" rIns="0" bIns="0">
              <a:spAutoFit/>
            </a:bodyPr>
            <a:lstStyle/>
            <a:p>
              <a:r>
                <a:rPr lang="en-US" sz="1700"/>
                <a:t>Mixed</a:t>
              </a:r>
              <a:endParaRPr lang="en-US"/>
            </a:p>
          </p:txBody>
        </p:sp>
        <p:sp>
          <p:nvSpPr>
            <p:cNvPr id="18507" name="Rectangle 76"/>
            <p:cNvSpPr>
              <a:spLocks noChangeArrowheads="1"/>
            </p:cNvSpPr>
            <p:nvPr/>
          </p:nvSpPr>
          <p:spPr bwMode="auto">
            <a:xfrm>
              <a:off x="2284" y="2962"/>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508" name="Rectangle 77"/>
            <p:cNvSpPr>
              <a:spLocks noChangeArrowheads="1"/>
            </p:cNvSpPr>
            <p:nvPr/>
          </p:nvSpPr>
          <p:spPr bwMode="auto">
            <a:xfrm>
              <a:off x="2004" y="3114"/>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509" name="Rectangle 78"/>
            <p:cNvSpPr>
              <a:spLocks noChangeArrowheads="1"/>
            </p:cNvSpPr>
            <p:nvPr/>
          </p:nvSpPr>
          <p:spPr bwMode="auto">
            <a:xfrm>
              <a:off x="2004" y="3267"/>
              <a:ext cx="432" cy="163"/>
            </a:xfrm>
            <a:prstGeom prst="rect">
              <a:avLst/>
            </a:prstGeom>
            <a:noFill/>
            <a:ln w="9525">
              <a:noFill/>
              <a:miter lim="800000"/>
              <a:headEnd/>
              <a:tailEnd/>
            </a:ln>
          </p:spPr>
          <p:txBody>
            <a:bodyPr wrap="none" lIns="0" tIns="0" rIns="0" bIns="0">
              <a:spAutoFit/>
            </a:bodyPr>
            <a:lstStyle/>
            <a:p>
              <a:r>
                <a:rPr lang="en-US" sz="1700">
                  <a:latin typeface="Book Antiqua" pitchFamily="18" charset="0"/>
                </a:rPr>
                <a:t>Type II</a:t>
              </a:r>
              <a:endParaRPr lang="en-US"/>
            </a:p>
          </p:txBody>
        </p:sp>
        <p:sp>
          <p:nvSpPr>
            <p:cNvPr id="18510" name="Rectangle 79"/>
            <p:cNvSpPr>
              <a:spLocks noChangeArrowheads="1"/>
            </p:cNvSpPr>
            <p:nvPr/>
          </p:nvSpPr>
          <p:spPr bwMode="auto">
            <a:xfrm>
              <a:off x="2344" y="3267"/>
              <a:ext cx="34" cy="163"/>
            </a:xfrm>
            <a:prstGeom prst="rect">
              <a:avLst/>
            </a:prstGeom>
            <a:noFill/>
            <a:ln w="9525">
              <a:noFill/>
              <a:miter lim="800000"/>
              <a:headEnd/>
              <a:tailEnd/>
            </a:ln>
          </p:spPr>
          <p:txBody>
            <a:bodyPr wrap="none" lIns="0" tIns="0" rIns="0" bIns="0">
              <a:spAutoFit/>
            </a:bodyPr>
            <a:lstStyle/>
            <a:p>
              <a:r>
                <a:rPr lang="en-US" sz="1700">
                  <a:solidFill>
                    <a:srgbClr val="000000"/>
                  </a:solidFill>
                  <a:latin typeface="Book Antiqua" pitchFamily="18" charset="0"/>
                </a:rPr>
                <a:t> </a:t>
              </a:r>
              <a:endParaRPr lang="en-US"/>
            </a:p>
          </p:txBody>
        </p:sp>
        <p:sp>
          <p:nvSpPr>
            <p:cNvPr id="18511" name="Rectangle 80"/>
            <p:cNvSpPr>
              <a:spLocks noChangeArrowheads="1"/>
            </p:cNvSpPr>
            <p:nvPr/>
          </p:nvSpPr>
          <p:spPr bwMode="auto">
            <a:xfrm>
              <a:off x="2004" y="3431"/>
              <a:ext cx="1262" cy="330"/>
            </a:xfrm>
            <a:prstGeom prst="rect">
              <a:avLst/>
            </a:prstGeom>
            <a:noFill/>
            <a:ln w="9525">
              <a:noFill/>
              <a:miter lim="800000"/>
              <a:headEnd/>
              <a:tailEnd/>
            </a:ln>
          </p:spPr>
          <p:txBody>
            <a:bodyPr wrap="none" lIns="0" tIns="0" rIns="0" bIns="0">
              <a:spAutoFit/>
            </a:bodyPr>
            <a:lstStyle/>
            <a:p>
              <a:r>
                <a:rPr lang="en-US" sz="1700" dirty="0" smtClean="0">
                  <a:latin typeface="Book Antiqua" pitchFamily="18" charset="0"/>
                </a:rPr>
                <a:t>Cautious innovator/</a:t>
              </a:r>
            </a:p>
            <a:p>
              <a:r>
                <a:rPr lang="en-US" sz="1700" dirty="0" smtClean="0">
                  <a:latin typeface="Book Antiqua" pitchFamily="18" charset="0"/>
                </a:rPr>
                <a:t>Adaptor</a:t>
              </a:r>
              <a:endParaRPr lang="en-US" dirty="0"/>
            </a:p>
          </p:txBody>
        </p:sp>
        <p:sp>
          <p:nvSpPr>
            <p:cNvPr id="18512" name="Rectangle 81"/>
            <p:cNvSpPr>
              <a:spLocks noChangeArrowheads="1"/>
            </p:cNvSpPr>
            <p:nvPr/>
          </p:nvSpPr>
          <p:spPr bwMode="auto">
            <a:xfrm>
              <a:off x="2924" y="3437"/>
              <a:ext cx="34" cy="163"/>
            </a:xfrm>
            <a:prstGeom prst="rect">
              <a:avLst/>
            </a:prstGeom>
            <a:noFill/>
            <a:ln w="9525">
              <a:noFill/>
              <a:miter lim="800000"/>
              <a:headEnd/>
              <a:tailEnd/>
            </a:ln>
          </p:spPr>
          <p:txBody>
            <a:bodyPr wrap="none" lIns="0" tIns="0" rIns="0" bIns="0">
              <a:spAutoFit/>
            </a:bodyPr>
            <a:lstStyle/>
            <a:p>
              <a:r>
                <a:rPr lang="en-US" sz="1700" dirty="0">
                  <a:solidFill>
                    <a:srgbClr val="000000"/>
                  </a:solidFill>
                </a:rPr>
                <a:t> </a:t>
              </a:r>
              <a:endParaRPr lang="en-US" dirty="0"/>
            </a:p>
          </p:txBody>
        </p:sp>
        <p:sp>
          <p:nvSpPr>
            <p:cNvPr id="18513" name="Rectangle 82"/>
            <p:cNvSpPr>
              <a:spLocks noChangeArrowheads="1"/>
            </p:cNvSpPr>
            <p:nvPr/>
          </p:nvSpPr>
          <p:spPr bwMode="auto">
            <a:xfrm>
              <a:off x="2004" y="3594"/>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514" name="Rectangle 83"/>
            <p:cNvSpPr>
              <a:spLocks noChangeArrowheads="1"/>
            </p:cNvSpPr>
            <p:nvPr/>
          </p:nvSpPr>
          <p:spPr bwMode="auto">
            <a:xfrm>
              <a:off x="3425" y="2962"/>
              <a:ext cx="928" cy="163"/>
            </a:xfrm>
            <a:prstGeom prst="rect">
              <a:avLst/>
            </a:prstGeom>
            <a:noFill/>
            <a:ln w="9525">
              <a:noFill/>
              <a:miter lim="800000"/>
              <a:headEnd/>
              <a:tailEnd/>
            </a:ln>
          </p:spPr>
          <p:txBody>
            <a:bodyPr wrap="none" lIns="0" tIns="0" rIns="0" bIns="0">
              <a:spAutoFit/>
            </a:bodyPr>
            <a:lstStyle/>
            <a:p>
              <a:r>
                <a:rPr lang="en-US" sz="1700" dirty="0"/>
                <a:t>Low uncertainty </a:t>
              </a:r>
              <a:endParaRPr lang="en-US" dirty="0"/>
            </a:p>
          </p:txBody>
        </p:sp>
        <p:sp>
          <p:nvSpPr>
            <p:cNvPr id="18515" name="Rectangle 84"/>
            <p:cNvSpPr>
              <a:spLocks noChangeArrowheads="1"/>
            </p:cNvSpPr>
            <p:nvPr/>
          </p:nvSpPr>
          <p:spPr bwMode="auto">
            <a:xfrm>
              <a:off x="4154" y="2962"/>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516" name="Rectangle 85"/>
            <p:cNvSpPr>
              <a:spLocks noChangeArrowheads="1"/>
            </p:cNvSpPr>
            <p:nvPr/>
          </p:nvSpPr>
          <p:spPr bwMode="auto">
            <a:xfrm>
              <a:off x="3425" y="3116"/>
              <a:ext cx="34" cy="163"/>
            </a:xfrm>
            <a:prstGeom prst="rect">
              <a:avLst/>
            </a:prstGeom>
            <a:noFill/>
            <a:ln w="9525">
              <a:noFill/>
              <a:miter lim="800000"/>
              <a:headEnd/>
              <a:tailEnd/>
            </a:ln>
          </p:spPr>
          <p:txBody>
            <a:bodyPr wrap="none" lIns="0" tIns="0" rIns="0" bIns="0">
              <a:spAutoFit/>
            </a:bodyPr>
            <a:lstStyle/>
            <a:p>
              <a:r>
                <a:rPr lang="en-US" sz="1700">
                  <a:solidFill>
                    <a:srgbClr val="000000"/>
                  </a:solidFill>
                  <a:latin typeface="Book Antiqua" pitchFamily="18" charset="0"/>
                </a:rPr>
                <a:t> </a:t>
              </a:r>
              <a:endParaRPr lang="en-US"/>
            </a:p>
          </p:txBody>
        </p:sp>
        <p:sp>
          <p:nvSpPr>
            <p:cNvPr id="18517" name="Rectangle 86"/>
            <p:cNvSpPr>
              <a:spLocks noChangeArrowheads="1"/>
            </p:cNvSpPr>
            <p:nvPr/>
          </p:nvSpPr>
          <p:spPr bwMode="auto">
            <a:xfrm>
              <a:off x="3425" y="3279"/>
              <a:ext cx="484" cy="163"/>
            </a:xfrm>
            <a:prstGeom prst="rect">
              <a:avLst/>
            </a:prstGeom>
            <a:noFill/>
            <a:ln w="9525">
              <a:noFill/>
              <a:miter lim="800000"/>
              <a:headEnd/>
              <a:tailEnd/>
            </a:ln>
          </p:spPr>
          <p:txBody>
            <a:bodyPr wrap="none" lIns="0" tIns="0" rIns="0" bIns="0">
              <a:spAutoFit/>
            </a:bodyPr>
            <a:lstStyle/>
            <a:p>
              <a:r>
                <a:rPr lang="en-US" sz="1700" dirty="0">
                  <a:latin typeface="Book Antiqua" pitchFamily="18" charset="0"/>
                </a:rPr>
                <a:t>Type IV</a:t>
              </a:r>
              <a:endParaRPr lang="en-US" dirty="0"/>
            </a:p>
          </p:txBody>
        </p:sp>
        <p:sp>
          <p:nvSpPr>
            <p:cNvPr id="18518" name="Rectangle 87"/>
            <p:cNvSpPr>
              <a:spLocks noChangeArrowheads="1"/>
            </p:cNvSpPr>
            <p:nvPr/>
          </p:nvSpPr>
          <p:spPr bwMode="auto">
            <a:xfrm>
              <a:off x="3806" y="3279"/>
              <a:ext cx="34" cy="163"/>
            </a:xfrm>
            <a:prstGeom prst="rect">
              <a:avLst/>
            </a:prstGeom>
            <a:noFill/>
            <a:ln w="9525">
              <a:noFill/>
              <a:miter lim="800000"/>
              <a:headEnd/>
              <a:tailEnd/>
            </a:ln>
          </p:spPr>
          <p:txBody>
            <a:bodyPr wrap="none" lIns="0" tIns="0" rIns="0" bIns="0">
              <a:spAutoFit/>
            </a:bodyPr>
            <a:lstStyle/>
            <a:p>
              <a:r>
                <a:rPr lang="en-US" sz="1700">
                  <a:solidFill>
                    <a:srgbClr val="000000"/>
                  </a:solidFill>
                  <a:latin typeface="Book Antiqua" pitchFamily="18" charset="0"/>
                </a:rPr>
                <a:t> </a:t>
              </a:r>
              <a:endParaRPr lang="en-US"/>
            </a:p>
          </p:txBody>
        </p:sp>
        <p:sp>
          <p:nvSpPr>
            <p:cNvPr id="18519" name="Rectangle 88"/>
            <p:cNvSpPr>
              <a:spLocks noChangeArrowheads="1"/>
            </p:cNvSpPr>
            <p:nvPr/>
          </p:nvSpPr>
          <p:spPr bwMode="auto">
            <a:xfrm>
              <a:off x="3425" y="3444"/>
              <a:ext cx="0" cy="233"/>
            </a:xfrm>
            <a:prstGeom prst="rect">
              <a:avLst/>
            </a:prstGeom>
            <a:noFill/>
            <a:ln w="9525">
              <a:noFill/>
              <a:miter lim="800000"/>
              <a:headEnd/>
              <a:tailEnd/>
            </a:ln>
          </p:spPr>
          <p:txBody>
            <a:bodyPr wrap="none" lIns="0" tIns="0" rIns="0" bIns="0">
              <a:spAutoFit/>
            </a:bodyPr>
            <a:lstStyle/>
            <a:p>
              <a:endParaRPr lang="de-DE"/>
            </a:p>
          </p:txBody>
        </p:sp>
        <p:sp>
          <p:nvSpPr>
            <p:cNvPr id="18520" name="Rectangle 89"/>
            <p:cNvSpPr>
              <a:spLocks noChangeArrowheads="1"/>
            </p:cNvSpPr>
            <p:nvPr/>
          </p:nvSpPr>
          <p:spPr bwMode="auto">
            <a:xfrm>
              <a:off x="4310" y="3444"/>
              <a:ext cx="34" cy="163"/>
            </a:xfrm>
            <a:prstGeom prst="rect">
              <a:avLst/>
            </a:prstGeom>
            <a:noFill/>
            <a:ln w="9525">
              <a:noFill/>
              <a:miter lim="800000"/>
              <a:headEnd/>
              <a:tailEnd/>
            </a:ln>
          </p:spPr>
          <p:txBody>
            <a:bodyPr wrap="none" lIns="0" tIns="0" rIns="0" bIns="0">
              <a:spAutoFit/>
            </a:bodyPr>
            <a:lstStyle/>
            <a:p>
              <a:r>
                <a:rPr lang="en-US" sz="1700">
                  <a:solidFill>
                    <a:srgbClr val="000000"/>
                  </a:solidFill>
                  <a:latin typeface="Book Antiqua" pitchFamily="18" charset="0"/>
                </a:rPr>
                <a:t> </a:t>
              </a:r>
              <a:endParaRPr lang="en-US"/>
            </a:p>
          </p:txBody>
        </p:sp>
        <p:sp>
          <p:nvSpPr>
            <p:cNvPr id="18521" name="Rectangle 90"/>
            <p:cNvSpPr>
              <a:spLocks noChangeArrowheads="1"/>
            </p:cNvSpPr>
            <p:nvPr/>
          </p:nvSpPr>
          <p:spPr bwMode="auto">
            <a:xfrm>
              <a:off x="3416" y="3473"/>
              <a:ext cx="1333" cy="165"/>
            </a:xfrm>
            <a:prstGeom prst="rect">
              <a:avLst/>
            </a:prstGeom>
            <a:noFill/>
            <a:ln w="9525">
              <a:noFill/>
              <a:miter lim="800000"/>
              <a:headEnd/>
              <a:tailEnd/>
            </a:ln>
          </p:spPr>
          <p:txBody>
            <a:bodyPr wrap="none" lIns="0" tIns="0" rIns="0" bIns="0">
              <a:spAutoFit/>
            </a:bodyPr>
            <a:lstStyle/>
            <a:p>
              <a:r>
                <a:rPr lang="en-US" sz="1700" dirty="0" smtClean="0">
                  <a:latin typeface="Book Antiqua" pitchFamily="18" charset="0"/>
                </a:rPr>
                <a:t>Steady State Operator</a:t>
              </a:r>
              <a:endParaRPr lang="en-US" dirty="0"/>
            </a:p>
          </p:txBody>
        </p:sp>
        <p:sp>
          <p:nvSpPr>
            <p:cNvPr id="18522" name="Rectangle 91"/>
            <p:cNvSpPr>
              <a:spLocks noChangeArrowheads="1"/>
            </p:cNvSpPr>
            <p:nvPr/>
          </p:nvSpPr>
          <p:spPr bwMode="auto">
            <a:xfrm>
              <a:off x="4052" y="3614"/>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sp>
          <p:nvSpPr>
            <p:cNvPr id="18523" name="Rectangle 92"/>
            <p:cNvSpPr>
              <a:spLocks noChangeArrowheads="1"/>
            </p:cNvSpPr>
            <p:nvPr/>
          </p:nvSpPr>
          <p:spPr bwMode="auto">
            <a:xfrm>
              <a:off x="528" y="3771"/>
              <a:ext cx="1428" cy="16"/>
            </a:xfrm>
            <a:prstGeom prst="rect">
              <a:avLst/>
            </a:prstGeom>
            <a:solidFill>
              <a:srgbClr val="000000"/>
            </a:solidFill>
            <a:ln w="9525">
              <a:noFill/>
              <a:miter lim="800000"/>
              <a:headEnd/>
              <a:tailEnd/>
            </a:ln>
          </p:spPr>
          <p:txBody>
            <a:bodyPr/>
            <a:lstStyle/>
            <a:p>
              <a:endParaRPr lang="de-DE"/>
            </a:p>
          </p:txBody>
        </p:sp>
        <p:sp>
          <p:nvSpPr>
            <p:cNvPr id="18524" name="Rectangle 93"/>
            <p:cNvSpPr>
              <a:spLocks noChangeArrowheads="1"/>
            </p:cNvSpPr>
            <p:nvPr/>
          </p:nvSpPr>
          <p:spPr bwMode="auto">
            <a:xfrm>
              <a:off x="1949" y="3771"/>
              <a:ext cx="13" cy="16"/>
            </a:xfrm>
            <a:prstGeom prst="rect">
              <a:avLst/>
            </a:prstGeom>
            <a:solidFill>
              <a:srgbClr val="000000"/>
            </a:solidFill>
            <a:ln w="9525">
              <a:noFill/>
              <a:miter lim="800000"/>
              <a:headEnd/>
              <a:tailEnd/>
            </a:ln>
          </p:spPr>
          <p:txBody>
            <a:bodyPr/>
            <a:lstStyle/>
            <a:p>
              <a:endParaRPr lang="de-DE"/>
            </a:p>
          </p:txBody>
        </p:sp>
        <p:sp>
          <p:nvSpPr>
            <p:cNvPr id="18525" name="Rectangle 94"/>
            <p:cNvSpPr>
              <a:spLocks noChangeArrowheads="1"/>
            </p:cNvSpPr>
            <p:nvPr/>
          </p:nvSpPr>
          <p:spPr bwMode="auto">
            <a:xfrm>
              <a:off x="1962" y="3771"/>
              <a:ext cx="1415" cy="16"/>
            </a:xfrm>
            <a:prstGeom prst="rect">
              <a:avLst/>
            </a:prstGeom>
            <a:solidFill>
              <a:srgbClr val="000000"/>
            </a:solidFill>
            <a:ln w="9525">
              <a:noFill/>
              <a:miter lim="800000"/>
              <a:headEnd/>
              <a:tailEnd/>
            </a:ln>
          </p:spPr>
          <p:txBody>
            <a:bodyPr/>
            <a:lstStyle/>
            <a:p>
              <a:endParaRPr lang="de-DE"/>
            </a:p>
          </p:txBody>
        </p:sp>
        <p:sp>
          <p:nvSpPr>
            <p:cNvPr id="18526" name="Rectangle 95"/>
            <p:cNvSpPr>
              <a:spLocks noChangeArrowheads="1"/>
            </p:cNvSpPr>
            <p:nvPr/>
          </p:nvSpPr>
          <p:spPr bwMode="auto">
            <a:xfrm>
              <a:off x="3371" y="3771"/>
              <a:ext cx="13" cy="16"/>
            </a:xfrm>
            <a:prstGeom prst="rect">
              <a:avLst/>
            </a:prstGeom>
            <a:solidFill>
              <a:srgbClr val="000000"/>
            </a:solidFill>
            <a:ln w="9525">
              <a:noFill/>
              <a:miter lim="800000"/>
              <a:headEnd/>
              <a:tailEnd/>
            </a:ln>
          </p:spPr>
          <p:txBody>
            <a:bodyPr/>
            <a:lstStyle/>
            <a:p>
              <a:endParaRPr lang="de-DE"/>
            </a:p>
          </p:txBody>
        </p:sp>
        <p:sp>
          <p:nvSpPr>
            <p:cNvPr id="18527" name="Rectangle 96"/>
            <p:cNvSpPr>
              <a:spLocks noChangeArrowheads="1"/>
            </p:cNvSpPr>
            <p:nvPr/>
          </p:nvSpPr>
          <p:spPr bwMode="auto">
            <a:xfrm>
              <a:off x="3384" y="3771"/>
              <a:ext cx="1415" cy="16"/>
            </a:xfrm>
            <a:prstGeom prst="rect">
              <a:avLst/>
            </a:prstGeom>
            <a:solidFill>
              <a:srgbClr val="000000"/>
            </a:solidFill>
            <a:ln w="9525">
              <a:noFill/>
              <a:miter lim="800000"/>
              <a:headEnd/>
              <a:tailEnd/>
            </a:ln>
          </p:spPr>
          <p:txBody>
            <a:bodyPr/>
            <a:lstStyle/>
            <a:p>
              <a:endParaRPr lang="de-DE"/>
            </a:p>
          </p:txBody>
        </p:sp>
        <p:sp>
          <p:nvSpPr>
            <p:cNvPr id="18528" name="Rectangle 97"/>
            <p:cNvSpPr>
              <a:spLocks noChangeArrowheads="1"/>
            </p:cNvSpPr>
            <p:nvPr/>
          </p:nvSpPr>
          <p:spPr bwMode="auto">
            <a:xfrm>
              <a:off x="583" y="3787"/>
              <a:ext cx="34" cy="163"/>
            </a:xfrm>
            <a:prstGeom prst="rect">
              <a:avLst/>
            </a:prstGeom>
            <a:noFill/>
            <a:ln w="9525">
              <a:noFill/>
              <a:miter lim="800000"/>
              <a:headEnd/>
              <a:tailEnd/>
            </a:ln>
          </p:spPr>
          <p:txBody>
            <a:bodyPr wrap="none" lIns="0" tIns="0" rIns="0" bIns="0">
              <a:spAutoFit/>
            </a:bodyPr>
            <a:lstStyle/>
            <a:p>
              <a:r>
                <a:rPr lang="en-US" sz="1700">
                  <a:solidFill>
                    <a:srgbClr val="000000"/>
                  </a:solidFill>
                </a:rPr>
                <a:t> </a:t>
              </a:r>
              <a:endParaRPr lang="en-US"/>
            </a:p>
          </p:txBody>
        </p:sp>
      </p:grpSp>
    </p:spTree>
    <p:extLst>
      <p:ext uri="{BB962C8B-B14F-4D97-AF65-F5344CB8AC3E}">
        <p14:creationId xmlns:p14="http://schemas.microsoft.com/office/powerpoint/2010/main" val="2748755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384175" y="1371600"/>
            <a:ext cx="8374063" cy="5159375"/>
          </a:xfrm>
        </p:spPr>
        <p:txBody>
          <a:bodyPr>
            <a:normAutofit fontScale="92500" lnSpcReduction="20000"/>
          </a:bodyPr>
          <a:lstStyle/>
          <a:p>
            <a:pPr marL="0" indent="0">
              <a:buFont typeface="Arial" charset="0"/>
              <a:buNone/>
              <a:defRPr/>
            </a:pPr>
            <a:r>
              <a:rPr lang="en-GB" sz="2000" b="1" dirty="0" smtClean="0">
                <a:ea typeface="ＭＳ Ｐゴシック" pitchFamily="34" charset="-128"/>
              </a:rPr>
              <a:t>Definition</a:t>
            </a:r>
            <a:r>
              <a:rPr lang="en-GB" sz="2000" dirty="0" smtClean="0">
                <a:ea typeface="ＭＳ Ｐゴシック" pitchFamily="34" charset="-128"/>
              </a:rPr>
              <a:t>: organized, private, </a:t>
            </a:r>
            <a:r>
              <a:rPr lang="en-GB" sz="2000" dirty="0" err="1" smtClean="0">
                <a:ea typeface="ＭＳ Ｐゴシック" pitchFamily="34" charset="-128"/>
              </a:rPr>
              <a:t>nonprofit</a:t>
            </a:r>
            <a:r>
              <a:rPr lang="en-GB" sz="2000" dirty="0">
                <a:ea typeface="ＭＳ Ｐゴシック" pitchFamily="34" charset="-128"/>
              </a:rPr>
              <a:t>-</a:t>
            </a:r>
            <a:r>
              <a:rPr lang="en-GB" sz="2000" dirty="0" smtClean="0">
                <a:ea typeface="ＭＳ Ｐゴシック" pitchFamily="34" charset="-128"/>
              </a:rPr>
              <a:t>distributing, self-governing, voluntary</a:t>
            </a:r>
          </a:p>
          <a:p>
            <a:pPr marL="0" indent="0">
              <a:buFont typeface="Arial" charset="0"/>
              <a:buNone/>
              <a:defRPr/>
            </a:pPr>
            <a:endParaRPr lang="en-GB" sz="2000" dirty="0">
              <a:ea typeface="ＭＳ Ｐゴシック" pitchFamily="34" charset="-128"/>
            </a:endParaRPr>
          </a:p>
          <a:p>
            <a:pPr marL="0" indent="0">
              <a:buFont typeface="Arial" charset="0"/>
              <a:buNone/>
              <a:defRPr/>
            </a:pPr>
            <a:r>
              <a:rPr lang="en-GB" sz="2000" dirty="0" smtClean="0">
                <a:ea typeface="ＭＳ Ｐゴシック" pitchFamily="34" charset="-128"/>
              </a:rPr>
              <a:t>By </a:t>
            </a:r>
            <a:r>
              <a:rPr lang="en-GB" sz="2000" dirty="0">
                <a:ea typeface="ＭＳ Ｐゴシック" pitchFamily="34" charset="-128"/>
              </a:rPr>
              <a:t>"</a:t>
            </a:r>
            <a:r>
              <a:rPr lang="en-GB" sz="2000" b="1" i="1" dirty="0">
                <a:ea typeface="ＭＳ Ｐゴシック" pitchFamily="34" charset="-128"/>
              </a:rPr>
              <a:t>contribution</a:t>
            </a:r>
            <a:r>
              <a:rPr lang="en-GB" sz="2000" dirty="0">
                <a:ea typeface="ＭＳ Ｐゴシック" pitchFamily="34" charset="-128"/>
              </a:rPr>
              <a:t>" or "</a:t>
            </a:r>
            <a:r>
              <a:rPr lang="en-GB" sz="2000" b="1" i="1" dirty="0">
                <a:ea typeface="ＭＳ Ｐゴシック" pitchFamily="34" charset="-128"/>
              </a:rPr>
              <a:t>function</a:t>
            </a:r>
            <a:r>
              <a:rPr lang="en-GB" sz="2000" dirty="0">
                <a:ea typeface="ＭＳ Ｐゴシック" pitchFamily="34" charset="-128"/>
              </a:rPr>
              <a:t>" we mean the normal tasks or roles that these organization can be expected to perform:</a:t>
            </a:r>
          </a:p>
          <a:p>
            <a:pPr eaLnBrk="1" hangingPunct="1">
              <a:buFontTx/>
              <a:buNone/>
              <a:defRPr/>
            </a:pPr>
            <a:endParaRPr lang="en-GB" sz="2000" b="1" dirty="0">
              <a:ea typeface="ＭＳ Ｐゴシック" pitchFamily="34" charset="-128"/>
            </a:endParaRPr>
          </a:p>
          <a:p>
            <a:pPr eaLnBrk="1" hangingPunct="1">
              <a:defRPr/>
            </a:pPr>
            <a:r>
              <a:rPr lang="en-GB" sz="2000" b="1" dirty="0">
                <a:ea typeface="ＭＳ Ｐゴシック" pitchFamily="34" charset="-128"/>
              </a:rPr>
              <a:t>Service Provider Role</a:t>
            </a:r>
          </a:p>
          <a:p>
            <a:pPr eaLnBrk="1" hangingPunct="1">
              <a:defRPr/>
            </a:pPr>
            <a:r>
              <a:rPr lang="en-GB" sz="2000" b="1" dirty="0">
                <a:ea typeface="ＭＳ Ｐゴシック" pitchFamily="34" charset="-128"/>
              </a:rPr>
              <a:t>Vanguard Role</a:t>
            </a:r>
          </a:p>
          <a:p>
            <a:pPr eaLnBrk="1" hangingPunct="1">
              <a:defRPr/>
            </a:pPr>
            <a:r>
              <a:rPr lang="en-GB" sz="2000" b="1" dirty="0">
                <a:ea typeface="ＭＳ Ｐゴシック" pitchFamily="34" charset="-128"/>
              </a:rPr>
              <a:t>Value Guardian Role</a:t>
            </a:r>
            <a:endParaRPr lang="en-GB" sz="2000" dirty="0">
              <a:ea typeface="ＭＳ Ｐゴシック" pitchFamily="34" charset="-128"/>
            </a:endParaRPr>
          </a:p>
          <a:p>
            <a:pPr eaLnBrk="1" hangingPunct="1">
              <a:defRPr/>
            </a:pPr>
            <a:r>
              <a:rPr lang="en-GB" sz="2000" b="1" dirty="0">
                <a:ea typeface="ＭＳ Ｐゴシック" pitchFamily="34" charset="-128"/>
              </a:rPr>
              <a:t>Advocacy </a:t>
            </a:r>
            <a:r>
              <a:rPr lang="en-GB" sz="2000" b="1" dirty="0" smtClean="0">
                <a:ea typeface="ＭＳ Ｐゴシック" pitchFamily="34" charset="-128"/>
              </a:rPr>
              <a:t>Role</a:t>
            </a:r>
          </a:p>
          <a:p>
            <a:pPr eaLnBrk="1" hangingPunct="1">
              <a:defRPr/>
            </a:pPr>
            <a:endParaRPr lang="en-GB" sz="2000" b="1" dirty="0" smtClean="0">
              <a:ea typeface="ＭＳ Ｐゴシック" pitchFamily="34" charset="-128"/>
            </a:endParaRPr>
          </a:p>
          <a:p>
            <a:pPr eaLnBrk="1" hangingPunct="1">
              <a:buFont typeface="Arial" charset="0"/>
              <a:buNone/>
              <a:defRPr/>
            </a:pPr>
            <a:r>
              <a:rPr lang="en-GB" sz="2000" b="1" dirty="0" smtClean="0">
                <a:ea typeface="ＭＳ Ｐゴシック" pitchFamily="34" charset="-128"/>
              </a:rPr>
              <a:t>Or: Public-serving vs. Member-serving </a:t>
            </a:r>
            <a:endParaRPr lang="en-GB" sz="2000" b="1" dirty="0">
              <a:ea typeface="ＭＳ Ｐゴシック" pitchFamily="34" charset="-128"/>
            </a:endParaRPr>
          </a:p>
          <a:p>
            <a:pPr eaLnBrk="1" hangingPunct="1">
              <a:buFont typeface="Arial" charset="0"/>
              <a:buNone/>
              <a:defRPr/>
            </a:pPr>
            <a:endParaRPr lang="en-GB" sz="2400" b="1" dirty="0" smtClean="0">
              <a:ea typeface="ＭＳ Ｐゴシック" pitchFamily="34" charset="-128"/>
            </a:endParaRPr>
          </a:p>
          <a:p>
            <a:pPr eaLnBrk="1" hangingPunct="1">
              <a:buFont typeface="Arial" charset="0"/>
              <a:buNone/>
              <a:defRPr/>
            </a:pPr>
            <a:r>
              <a:rPr lang="en-GB" sz="2400" b="1" dirty="0" smtClean="0">
                <a:ea typeface="ＭＳ Ｐゴシック" pitchFamily="34" charset="-128"/>
              </a:rPr>
              <a:t>Forms</a:t>
            </a:r>
          </a:p>
          <a:p>
            <a:pPr>
              <a:defRPr/>
            </a:pPr>
            <a:r>
              <a:rPr lang="en-GB" sz="2400" dirty="0" smtClean="0">
                <a:ea typeface="ＭＳ Ｐゴシック" pitchFamily="34" charset="-128"/>
              </a:rPr>
              <a:t>Membership-based (association)</a:t>
            </a:r>
          </a:p>
          <a:p>
            <a:pPr>
              <a:defRPr/>
            </a:pPr>
            <a:r>
              <a:rPr lang="en-GB" sz="2400" dirty="0" smtClean="0">
                <a:ea typeface="ＭＳ Ｐゴシック" pitchFamily="34" charset="-128"/>
              </a:rPr>
              <a:t>Asset based (foundation)</a:t>
            </a:r>
          </a:p>
          <a:p>
            <a:pPr>
              <a:defRPr/>
            </a:pPr>
            <a:r>
              <a:rPr lang="en-GB" sz="2400" dirty="0" smtClean="0">
                <a:ea typeface="ＭＳ Ｐゴシック" pitchFamily="34" charset="-128"/>
              </a:rPr>
              <a:t>Liability-based (corporation)</a:t>
            </a:r>
            <a:endParaRPr lang="en-US" sz="2400" dirty="0">
              <a:ea typeface="ＭＳ Ｐゴシック" pitchFamily="34" charset="-128"/>
            </a:endParaRPr>
          </a:p>
          <a:p>
            <a:pPr eaLnBrk="1" hangingPunct="1">
              <a:buFont typeface="Arial" charset="0"/>
              <a:buNone/>
              <a:defRPr/>
            </a:pPr>
            <a:endParaRPr lang="en-GB" sz="2000" b="1" dirty="0" smtClean="0">
              <a:ea typeface="ＭＳ Ｐゴシック" pitchFamily="34" charset="-128"/>
            </a:endParaRPr>
          </a:p>
          <a:p>
            <a:pPr eaLnBrk="1" hangingPunct="1">
              <a:buFont typeface="Arial" charset="0"/>
              <a:buNone/>
              <a:defRPr/>
            </a:pPr>
            <a:endParaRPr lang="en-GB" sz="2000" b="1" dirty="0">
              <a:ea typeface="ＭＳ Ｐゴシック" pitchFamily="34" charset="-128"/>
            </a:endParaRPr>
          </a:p>
        </p:txBody>
      </p:sp>
      <p:sp>
        <p:nvSpPr>
          <p:cNvPr id="17411" name="Foliennummernplatzhalter 3"/>
          <p:cNvSpPr>
            <a:spLocks noGrp="1"/>
          </p:cNvSpPr>
          <p:nvPr>
            <p:ph type="sldNum" sz="quarter" idx="12"/>
          </p:nvPr>
        </p:nvSpPr>
        <p:spPr/>
        <p:txBody>
          <a:bodyPr lIns="91430" tIns="45716" rIns="91430" bIns="45716"/>
          <a:lstStyle/>
          <a:p>
            <a:pPr algn="l">
              <a:defRPr/>
            </a:pPr>
            <a:fld id="{A0D1454D-AEDF-4221-8CC8-01C4CFBE082D}" type="slidenum">
              <a:rPr lang="de-DE" smtClean="0"/>
              <a:pPr algn="l">
                <a:defRPr/>
              </a:pPr>
              <a:t>4</a:t>
            </a:fld>
            <a:endParaRPr lang="de-DE" smtClean="0"/>
          </a:p>
        </p:txBody>
      </p:sp>
      <p:sp>
        <p:nvSpPr>
          <p:cNvPr id="11268" name="Title 8"/>
          <p:cNvSpPr txBox="1">
            <a:spLocks/>
          </p:cNvSpPr>
          <p:nvPr/>
        </p:nvSpPr>
        <p:spPr bwMode="auto">
          <a:xfrm>
            <a:off x="384175" y="576263"/>
            <a:ext cx="8374063" cy="44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spAutoFit/>
          </a:bodyPr>
          <a:lstStyle>
            <a:lvl1pPr defTabSz="912813" eaLnBrk="0" hangingPunct="0">
              <a:defRPr sz="2000">
                <a:solidFill>
                  <a:schemeClr val="tx1"/>
                </a:solidFill>
                <a:latin typeface="Arial" charset="0"/>
              </a:defRPr>
            </a:lvl1pPr>
            <a:lvl2pPr marL="742950" indent="-285750" defTabSz="912813" eaLnBrk="0" hangingPunct="0">
              <a:defRPr sz="2000">
                <a:solidFill>
                  <a:schemeClr val="tx1"/>
                </a:solidFill>
                <a:latin typeface="Arial" charset="0"/>
              </a:defRPr>
            </a:lvl2pPr>
            <a:lvl3pPr marL="1143000" indent="-228600" defTabSz="912813" eaLnBrk="0" hangingPunct="0">
              <a:defRPr sz="2000">
                <a:solidFill>
                  <a:schemeClr val="tx1"/>
                </a:solidFill>
                <a:latin typeface="Arial" charset="0"/>
              </a:defRPr>
            </a:lvl3pPr>
            <a:lvl4pPr marL="1600200" indent="-228600" defTabSz="912813" eaLnBrk="0" hangingPunct="0">
              <a:defRPr sz="2000">
                <a:solidFill>
                  <a:schemeClr val="tx1"/>
                </a:solidFill>
                <a:latin typeface="Arial" charset="0"/>
              </a:defRPr>
            </a:lvl4pPr>
            <a:lvl5pPr marL="2057400" indent="-228600" defTabSz="912813" eaLnBrk="0" hangingPunct="0">
              <a:defRPr sz="2000">
                <a:solidFill>
                  <a:schemeClr val="tx1"/>
                </a:solidFill>
                <a:latin typeface="Arial" charset="0"/>
              </a:defRPr>
            </a:lvl5pPr>
            <a:lvl6pPr marL="2514600" indent="-228600" defTabSz="912813" eaLnBrk="0" fontAlgn="base" hangingPunct="0">
              <a:spcBef>
                <a:spcPct val="0"/>
              </a:spcBef>
              <a:spcAft>
                <a:spcPct val="0"/>
              </a:spcAft>
              <a:defRPr sz="2000">
                <a:solidFill>
                  <a:schemeClr val="tx1"/>
                </a:solidFill>
                <a:latin typeface="Arial" charset="0"/>
              </a:defRPr>
            </a:lvl6pPr>
            <a:lvl7pPr marL="2971800" indent="-228600" defTabSz="912813" eaLnBrk="0" fontAlgn="base" hangingPunct="0">
              <a:spcBef>
                <a:spcPct val="0"/>
              </a:spcBef>
              <a:spcAft>
                <a:spcPct val="0"/>
              </a:spcAft>
              <a:defRPr sz="2000">
                <a:solidFill>
                  <a:schemeClr val="tx1"/>
                </a:solidFill>
                <a:latin typeface="Arial" charset="0"/>
              </a:defRPr>
            </a:lvl7pPr>
            <a:lvl8pPr marL="3429000" indent="-228600" defTabSz="912813" eaLnBrk="0" fontAlgn="base" hangingPunct="0">
              <a:spcBef>
                <a:spcPct val="0"/>
              </a:spcBef>
              <a:spcAft>
                <a:spcPct val="0"/>
              </a:spcAft>
              <a:defRPr sz="2000">
                <a:solidFill>
                  <a:schemeClr val="tx1"/>
                </a:solidFill>
                <a:latin typeface="Arial" charset="0"/>
              </a:defRPr>
            </a:lvl8pPr>
            <a:lvl9pPr marL="3886200" indent="-228600" defTabSz="912813" eaLnBrk="0" fontAlgn="base" hangingPunct="0">
              <a:spcBef>
                <a:spcPct val="0"/>
              </a:spcBef>
              <a:spcAft>
                <a:spcPct val="0"/>
              </a:spcAft>
              <a:defRPr sz="2000">
                <a:solidFill>
                  <a:schemeClr val="tx1"/>
                </a:solidFill>
                <a:latin typeface="Arial" charset="0"/>
              </a:defRPr>
            </a:lvl9pPr>
          </a:lstStyle>
          <a:p>
            <a:pPr eaLnBrk="1" hangingPunct="1"/>
            <a:r>
              <a:rPr lang="de-DE" altLang="de-DE" sz="2900" b="1" dirty="0" err="1" smtClean="0">
                <a:solidFill>
                  <a:srgbClr val="C9192B"/>
                </a:solidFill>
              </a:rPr>
              <a:t>Defintions</a:t>
            </a:r>
            <a:r>
              <a:rPr lang="de-DE" altLang="de-DE" sz="2900" b="1" dirty="0" smtClean="0">
                <a:solidFill>
                  <a:srgbClr val="C9192B"/>
                </a:solidFill>
              </a:rPr>
              <a:t>, </a:t>
            </a:r>
            <a:r>
              <a:rPr lang="de-DE" altLang="de-DE" sz="2900" b="1" dirty="0" err="1" smtClean="0">
                <a:solidFill>
                  <a:srgbClr val="C9192B"/>
                </a:solidFill>
              </a:rPr>
              <a:t>Functions</a:t>
            </a:r>
            <a:r>
              <a:rPr lang="de-DE" altLang="de-DE" sz="2900" b="1" dirty="0" smtClean="0">
                <a:solidFill>
                  <a:srgbClr val="C9192B"/>
                </a:solidFill>
              </a:rPr>
              <a:t> </a:t>
            </a:r>
            <a:r>
              <a:rPr lang="de-DE" altLang="de-DE" sz="2900" b="1" dirty="0" err="1">
                <a:solidFill>
                  <a:srgbClr val="C9192B"/>
                </a:solidFill>
              </a:rPr>
              <a:t>and</a:t>
            </a:r>
            <a:r>
              <a:rPr lang="de-DE" altLang="de-DE" sz="2900" b="1" dirty="0">
                <a:solidFill>
                  <a:srgbClr val="C9192B"/>
                </a:solidFill>
              </a:rPr>
              <a:t> Forms</a:t>
            </a:r>
            <a:endParaRPr lang="en-US" altLang="de-DE" sz="2900" b="1" dirty="0">
              <a:solidFill>
                <a:srgbClr val="C9192B"/>
              </a:solidFill>
            </a:endParaRPr>
          </a:p>
        </p:txBody>
      </p:sp>
    </p:spTree>
    <p:extLst>
      <p:ext uri="{BB962C8B-B14F-4D97-AF65-F5344CB8AC3E}">
        <p14:creationId xmlns:p14="http://schemas.microsoft.com/office/powerpoint/2010/main" val="4015051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ußzeilenplatzhalter 4"/>
          <p:cNvSpPr>
            <a:spLocks noGrp="1"/>
          </p:cNvSpPr>
          <p:nvPr>
            <p:ph type="ftr"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de-DE" sz="1200">
                <a:solidFill>
                  <a:srgbClr val="A6A6A6"/>
                </a:solidFill>
                <a:latin typeface="Calibri" charset="0"/>
              </a:rPr>
              <a:t>V 7.1 | Prof. Dr. Helmut K. Anheier</a:t>
            </a:r>
          </a:p>
        </p:txBody>
      </p:sp>
      <p:sp>
        <p:nvSpPr>
          <p:cNvPr id="19458" name="Foliennummernplatzhalter 5"/>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7A2EED5-99A2-D44C-8956-880303484457}" type="slidenum">
              <a:rPr lang="de-DE" sz="1200">
                <a:solidFill>
                  <a:srgbClr val="898989"/>
                </a:solidFill>
                <a:latin typeface="Calibri" charset="0"/>
              </a:rPr>
              <a:pPr eaLnBrk="1" hangingPunct="1"/>
              <a:t>5</a:t>
            </a:fld>
            <a:endParaRPr lang="de-DE" sz="1200">
              <a:solidFill>
                <a:srgbClr val="898989"/>
              </a:solidFill>
              <a:latin typeface="Calibri" charset="0"/>
            </a:endParaRPr>
          </a:p>
        </p:txBody>
      </p:sp>
      <p:sp>
        <p:nvSpPr>
          <p:cNvPr id="19459" name="Rectangle 2"/>
          <p:cNvSpPr>
            <a:spLocks noGrp="1"/>
          </p:cNvSpPr>
          <p:nvPr>
            <p:ph type="title"/>
          </p:nvPr>
        </p:nvSpPr>
        <p:spPr/>
        <p:txBody>
          <a:bodyPr/>
          <a:lstStyle/>
          <a:p>
            <a:r>
              <a:rPr lang="de-DE" sz="2800">
                <a:latin typeface="Calibri" charset="0"/>
              </a:rPr>
              <a:t>Some facts</a:t>
            </a:r>
          </a:p>
        </p:txBody>
      </p:sp>
      <p:sp>
        <p:nvSpPr>
          <p:cNvPr id="19460" name="Rectangle 3"/>
          <p:cNvSpPr>
            <a:spLocks noGrp="1"/>
          </p:cNvSpPr>
          <p:nvPr>
            <p:ph type="body" idx="1"/>
          </p:nvPr>
        </p:nvSpPr>
        <p:spPr/>
        <p:txBody>
          <a:bodyPr>
            <a:normAutofit fontScale="92500" lnSpcReduction="10000"/>
          </a:bodyPr>
          <a:lstStyle/>
          <a:p>
            <a:r>
              <a:rPr lang="en-US">
                <a:latin typeface="Calibri" charset="0"/>
              </a:rPr>
              <a:t>5-7% of total employment in OECD</a:t>
            </a:r>
          </a:p>
          <a:p>
            <a:r>
              <a:rPr lang="en-US">
                <a:latin typeface="Calibri" charset="0"/>
              </a:rPr>
              <a:t>Significant growth in economic importance of third sector, with 5% growth rates annually in some countries </a:t>
            </a:r>
          </a:p>
          <a:p>
            <a:r>
              <a:rPr lang="en-US">
                <a:latin typeface="Calibri" charset="0"/>
              </a:rPr>
              <a:t>Education, health, social services account for 65-70% of expenditure</a:t>
            </a:r>
          </a:p>
          <a:p>
            <a:r>
              <a:rPr lang="en-US">
                <a:latin typeface="Calibri" charset="0"/>
              </a:rPr>
              <a:t>Increase in associational density</a:t>
            </a:r>
          </a:p>
          <a:p>
            <a:r>
              <a:rPr lang="en-US">
                <a:latin typeface="Calibri" charset="0"/>
              </a:rPr>
              <a:t>Increase in number of foundations, assets</a:t>
            </a:r>
          </a:p>
          <a:p>
            <a:r>
              <a:rPr lang="en-US">
                <a:latin typeface="Calibri" charset="0"/>
              </a:rPr>
              <a:t>Greater policy recognition</a:t>
            </a:r>
          </a:p>
          <a:p>
            <a:endParaRPr lang="de-DE">
              <a:latin typeface="Calibri" charset="0"/>
            </a:endParaRPr>
          </a:p>
        </p:txBody>
      </p:sp>
    </p:spTree>
    <p:extLst>
      <p:ext uri="{BB962C8B-B14F-4D97-AF65-F5344CB8AC3E}">
        <p14:creationId xmlns:p14="http://schemas.microsoft.com/office/powerpoint/2010/main" val="1752930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ußzeilenplatzhalter 4"/>
          <p:cNvSpPr>
            <a:spLocks noGrp="1"/>
          </p:cNvSpPr>
          <p:nvPr>
            <p:ph type="ftr"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de-DE" sz="1200">
                <a:solidFill>
                  <a:srgbClr val="A6A6A6"/>
                </a:solidFill>
                <a:latin typeface="Calibri" charset="0"/>
              </a:rPr>
              <a:t>V 7.1 | Prof. Dr. Helmut K. Anheier</a:t>
            </a:r>
          </a:p>
        </p:txBody>
      </p:sp>
      <p:sp>
        <p:nvSpPr>
          <p:cNvPr id="21506" name="Foliennummernplatzhalter 5"/>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475362E-CBE7-F64E-B334-0D34C722DD7E}" type="slidenum">
              <a:rPr lang="de-DE" sz="1200">
                <a:solidFill>
                  <a:srgbClr val="898989"/>
                </a:solidFill>
                <a:latin typeface="Calibri" charset="0"/>
              </a:rPr>
              <a:pPr eaLnBrk="1" hangingPunct="1"/>
              <a:t>6</a:t>
            </a:fld>
            <a:endParaRPr lang="de-DE" sz="1200">
              <a:solidFill>
                <a:srgbClr val="898989"/>
              </a:solidFill>
              <a:latin typeface="Calibri" charset="0"/>
            </a:endParaRPr>
          </a:p>
        </p:txBody>
      </p:sp>
      <p:sp>
        <p:nvSpPr>
          <p:cNvPr id="21507" name="Rectangle 2"/>
          <p:cNvSpPr>
            <a:spLocks noGrp="1"/>
          </p:cNvSpPr>
          <p:nvPr>
            <p:ph type="title"/>
          </p:nvPr>
        </p:nvSpPr>
        <p:spPr/>
        <p:txBody>
          <a:bodyPr/>
          <a:lstStyle/>
          <a:p>
            <a:r>
              <a:rPr lang="de-DE" sz="2800">
                <a:latin typeface="Calibri" charset="0"/>
              </a:rPr>
              <a:t>Organizational Behavior and Impact</a:t>
            </a:r>
          </a:p>
        </p:txBody>
      </p:sp>
      <p:sp>
        <p:nvSpPr>
          <p:cNvPr id="59395" name="Rectangle 3"/>
          <p:cNvSpPr>
            <a:spLocks noGrp="1"/>
          </p:cNvSpPr>
          <p:nvPr>
            <p:ph type="body" idx="1"/>
          </p:nvPr>
        </p:nvSpPr>
        <p:spPr/>
        <p:txBody>
          <a:bodyPr>
            <a:normAutofit fontScale="70000" lnSpcReduction="20000"/>
          </a:bodyPr>
          <a:lstStyle/>
          <a:p>
            <a:pPr marL="0" indent="0" algn="just">
              <a:buFontTx/>
              <a:buNone/>
              <a:defRPr/>
            </a:pPr>
            <a:r>
              <a:rPr lang="en-US" altLang="de-DE" dirty="0" smtClean="0">
                <a:ea typeface="+mn-ea"/>
                <a:cs typeface="+mn-cs"/>
              </a:rPr>
              <a:t>What is special about nonprofit organizations? Three major aspects:</a:t>
            </a:r>
          </a:p>
          <a:p>
            <a:pPr marL="381000" indent="-381000" algn="just">
              <a:defRPr/>
            </a:pPr>
            <a:endParaRPr lang="en-US" altLang="de-DE" dirty="0" smtClean="0">
              <a:ea typeface="+mn-ea"/>
              <a:cs typeface="+mn-cs"/>
            </a:endParaRPr>
          </a:p>
          <a:p>
            <a:pPr marL="0" indent="0" algn="just">
              <a:buFontTx/>
              <a:buNone/>
              <a:defRPr/>
            </a:pPr>
            <a:r>
              <a:rPr lang="en-US" altLang="de-DE" dirty="0" smtClean="0">
                <a:ea typeface="+mn-ea"/>
                <a:cs typeface="+mn-cs"/>
              </a:rPr>
              <a:t>1. Values</a:t>
            </a:r>
          </a:p>
          <a:p>
            <a:pPr marL="381000" indent="-381000" algn="just">
              <a:buFont typeface="Wingdings" pitchFamily="2" charset="2"/>
              <a:buChar char="à"/>
              <a:defRPr/>
            </a:pPr>
            <a:r>
              <a:rPr lang="en-US" altLang="de-DE" dirty="0" smtClean="0">
                <a:ea typeface="+mn-ea"/>
                <a:cs typeface="+mn-cs"/>
              </a:rPr>
              <a:t>complex characteristics and influences of values (enabling or restraining; protecting or stifling; leading or misleading; invigorating or distracting). </a:t>
            </a:r>
          </a:p>
          <a:p>
            <a:pPr marL="381000" indent="-381000" algn="just">
              <a:buFont typeface="Wingdings" pitchFamily="2" charset="2"/>
              <a:buChar char="à"/>
              <a:defRPr/>
            </a:pPr>
            <a:endParaRPr lang="en-US" altLang="de-DE" dirty="0" smtClean="0">
              <a:ea typeface="+mn-ea"/>
              <a:cs typeface="+mn-cs"/>
            </a:endParaRPr>
          </a:p>
          <a:p>
            <a:pPr marL="0" indent="0" algn="just">
              <a:buFontTx/>
              <a:buNone/>
              <a:defRPr/>
            </a:pPr>
            <a:r>
              <a:rPr lang="en-US" altLang="de-DE" dirty="0" smtClean="0">
                <a:ea typeface="+mn-ea"/>
                <a:cs typeface="+mn-cs"/>
              </a:rPr>
              <a:t>2. Multiple stakeholders</a:t>
            </a:r>
          </a:p>
          <a:p>
            <a:pPr marL="381000" indent="-381000" algn="just">
              <a:buFont typeface="Wingdings" pitchFamily="2" charset="2"/>
              <a:buChar char="à"/>
              <a:defRPr/>
            </a:pPr>
            <a:r>
              <a:rPr lang="en-US" altLang="de-DE" dirty="0" smtClean="0">
                <a:ea typeface="+mn-ea"/>
                <a:cs typeface="+mn-cs"/>
              </a:rPr>
              <a:t>managing nonprofits is managing multiple organizational components</a:t>
            </a:r>
          </a:p>
          <a:p>
            <a:pPr marL="381000" indent="-381000" algn="just">
              <a:buFont typeface="Wingdings" pitchFamily="2" charset="2"/>
              <a:buChar char="à"/>
              <a:defRPr/>
            </a:pPr>
            <a:endParaRPr lang="en-US" altLang="de-DE" dirty="0" smtClean="0">
              <a:ea typeface="+mn-ea"/>
              <a:cs typeface="+mn-cs"/>
            </a:endParaRPr>
          </a:p>
          <a:p>
            <a:pPr marL="0" indent="0" algn="just">
              <a:buFontTx/>
              <a:buNone/>
              <a:defRPr/>
            </a:pPr>
            <a:r>
              <a:rPr lang="en-US" altLang="de-DE" dirty="0" smtClean="0">
                <a:ea typeface="+mn-ea"/>
                <a:cs typeface="+mn-cs"/>
              </a:rPr>
              <a:t>3. Multiple revenue</a:t>
            </a:r>
          </a:p>
          <a:p>
            <a:pPr marL="0" indent="0" algn="just">
              <a:buFontTx/>
              <a:buNone/>
              <a:defRPr/>
            </a:pPr>
            <a:r>
              <a:rPr lang="en-US" altLang="de-DE" dirty="0" smtClean="0">
                <a:ea typeface="+mn-ea"/>
                <a:cs typeface="+mn-cs"/>
                <a:sym typeface="Wingdings" pitchFamily="2" charset="2"/>
              </a:rPr>
              <a:t> </a:t>
            </a:r>
            <a:r>
              <a:rPr lang="en-US" altLang="de-DE" dirty="0" smtClean="0">
                <a:ea typeface="+mn-ea"/>
                <a:cs typeface="+mn-cs"/>
              </a:rPr>
              <a:t>multiple revenue streams under performance uncertainty</a:t>
            </a:r>
          </a:p>
          <a:p>
            <a:pPr marL="381000" indent="-381000" algn="just">
              <a:defRPr/>
            </a:pPr>
            <a:endParaRPr lang="de-DE" altLang="de-DE" dirty="0" smtClean="0">
              <a:ea typeface="+mn-ea"/>
              <a:cs typeface="+mn-cs"/>
            </a:endParaRPr>
          </a:p>
        </p:txBody>
      </p:sp>
    </p:spTree>
    <p:extLst>
      <p:ext uri="{BB962C8B-B14F-4D97-AF65-F5344CB8AC3E}">
        <p14:creationId xmlns:p14="http://schemas.microsoft.com/office/powerpoint/2010/main" val="225946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ußzeilenplatzhalter 1"/>
          <p:cNvSpPr>
            <a:spLocks noGrp="1"/>
          </p:cNvSpPr>
          <p:nvPr>
            <p:ph type="ftr"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de-DE" sz="1200">
                <a:solidFill>
                  <a:srgbClr val="A6A6A6"/>
                </a:solidFill>
                <a:latin typeface="Calibri" charset="0"/>
              </a:rPr>
              <a:t>V 7.1 | Prof. Dr. Helmut K. Anheier</a:t>
            </a:r>
          </a:p>
        </p:txBody>
      </p:sp>
      <p:sp>
        <p:nvSpPr>
          <p:cNvPr id="22530" name="Foliennummernplatzhalter 2"/>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27BB87-2124-8247-AA40-011875F73350}" type="slidenum">
              <a:rPr lang="de-DE" sz="1200">
                <a:solidFill>
                  <a:srgbClr val="898989"/>
                </a:solidFill>
                <a:latin typeface="Calibri" charset="0"/>
              </a:rPr>
              <a:pPr eaLnBrk="1" hangingPunct="1"/>
              <a:t>7</a:t>
            </a:fld>
            <a:endParaRPr lang="de-DE" sz="1200">
              <a:solidFill>
                <a:srgbClr val="898989"/>
              </a:solidFill>
              <a:latin typeface="Calibri" charset="0"/>
            </a:endParaRPr>
          </a:p>
        </p:txBody>
      </p:sp>
      <p:sp>
        <p:nvSpPr>
          <p:cNvPr id="22531" name="Foliennummernplatzhalter 6"/>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6" rIns="91430" bIns="45716"/>
          <a:lstStyle>
            <a:lvl1pPr defTabSz="933450" eaLnBrk="0" hangingPunct="0">
              <a:defRPr sz="2400">
                <a:solidFill>
                  <a:schemeClr val="tx1"/>
                </a:solidFill>
                <a:latin typeface="Arial" charset="0"/>
                <a:ea typeface="ＭＳ Ｐゴシック" charset="0"/>
                <a:cs typeface="ＭＳ Ｐゴシック" charset="0"/>
              </a:defRPr>
            </a:lvl1pPr>
            <a:lvl2pPr marL="742950" indent="-285750" defTabSz="933450" eaLnBrk="0" hangingPunct="0">
              <a:defRPr sz="2400">
                <a:solidFill>
                  <a:schemeClr val="tx1"/>
                </a:solidFill>
                <a:latin typeface="Arial" charset="0"/>
                <a:ea typeface="ＭＳ Ｐゴシック" charset="0"/>
              </a:defRPr>
            </a:lvl2pPr>
            <a:lvl3pPr marL="1143000" indent="-228600" defTabSz="933450" eaLnBrk="0" hangingPunct="0">
              <a:defRPr sz="2400">
                <a:solidFill>
                  <a:schemeClr val="tx1"/>
                </a:solidFill>
                <a:latin typeface="Arial" charset="0"/>
                <a:ea typeface="ＭＳ Ｐゴシック" charset="0"/>
              </a:defRPr>
            </a:lvl3pPr>
            <a:lvl4pPr marL="1600200" indent="-228600" defTabSz="933450" eaLnBrk="0" hangingPunct="0">
              <a:defRPr sz="2400">
                <a:solidFill>
                  <a:schemeClr val="tx1"/>
                </a:solidFill>
                <a:latin typeface="Arial" charset="0"/>
                <a:ea typeface="ＭＳ Ｐゴシック" charset="0"/>
              </a:defRPr>
            </a:lvl4pPr>
            <a:lvl5pPr marL="2057400" indent="-228600" defTabSz="933450" eaLnBrk="0" hangingPunct="0">
              <a:defRPr sz="2400">
                <a:solidFill>
                  <a:schemeClr val="tx1"/>
                </a:solidFill>
                <a:latin typeface="Arial" charset="0"/>
                <a:ea typeface="ＭＳ Ｐゴシック" charset="0"/>
              </a:defRPr>
            </a:lvl5pPr>
            <a:lvl6pPr marL="2514600" indent="-228600" defTabSz="933450"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33450"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33450"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3345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B104ACEE-1F38-8F4E-BA0E-854904F5C9B3}" type="slidenum">
              <a:rPr lang="de-DE" sz="1000">
                <a:solidFill>
                  <a:srgbClr val="000000"/>
                </a:solidFill>
              </a:rPr>
              <a:pPr algn="r" eaLnBrk="1" hangingPunct="1"/>
              <a:t>7</a:t>
            </a:fld>
            <a:endParaRPr lang="de-DE" sz="1000">
              <a:solidFill>
                <a:srgbClr val="000000"/>
              </a:solidFill>
            </a:endParaRPr>
          </a:p>
        </p:txBody>
      </p:sp>
      <p:sp>
        <p:nvSpPr>
          <p:cNvPr id="22532" name="Title 8"/>
          <p:cNvSpPr txBox="1">
            <a:spLocks/>
          </p:cNvSpPr>
          <p:nvPr/>
        </p:nvSpPr>
        <p:spPr bwMode="auto">
          <a:xfrm>
            <a:off x="384175" y="3578225"/>
            <a:ext cx="8374063" cy="427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ctr">
            <a:spAutoFit/>
          </a:bodyPr>
          <a:lstStyle>
            <a:lvl1pPr defTabSz="912813" eaLnBrk="0" hangingPunct="0">
              <a:defRPr sz="2400">
                <a:solidFill>
                  <a:schemeClr val="tx1"/>
                </a:solidFill>
                <a:latin typeface="Arial" charset="0"/>
                <a:ea typeface="ＭＳ Ｐゴシック" charset="0"/>
                <a:cs typeface="ＭＳ Ｐゴシック" charset="0"/>
              </a:defRPr>
            </a:lvl1pPr>
            <a:lvl2pPr marL="742950" indent="-285750" defTabSz="912813" eaLnBrk="0" hangingPunct="0">
              <a:defRPr sz="2400">
                <a:solidFill>
                  <a:schemeClr val="tx1"/>
                </a:solidFill>
                <a:latin typeface="Arial" charset="0"/>
                <a:ea typeface="ＭＳ Ｐゴシック" charset="0"/>
              </a:defRPr>
            </a:lvl2pPr>
            <a:lvl3pPr marL="1143000" indent="-228600" defTabSz="912813" eaLnBrk="0" hangingPunct="0">
              <a:defRPr sz="2400">
                <a:solidFill>
                  <a:schemeClr val="tx1"/>
                </a:solidFill>
                <a:latin typeface="Arial" charset="0"/>
                <a:ea typeface="ＭＳ Ｐゴシック" charset="0"/>
              </a:defRPr>
            </a:lvl3pPr>
            <a:lvl4pPr marL="1600200" indent="-228600" defTabSz="912813" eaLnBrk="0" hangingPunct="0">
              <a:defRPr sz="2400">
                <a:solidFill>
                  <a:schemeClr val="tx1"/>
                </a:solidFill>
                <a:latin typeface="Arial" charset="0"/>
                <a:ea typeface="ＭＳ Ｐゴシック" charset="0"/>
              </a:defRPr>
            </a:lvl4pPr>
            <a:lvl5pPr marL="2057400" indent="-228600" defTabSz="912813" eaLnBrk="0" hangingPunct="0">
              <a:defRPr sz="2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de-DE" sz="2800" b="1" dirty="0" err="1">
                <a:solidFill>
                  <a:srgbClr val="A20000"/>
                </a:solidFill>
                <a:latin typeface="Calibri" charset="0"/>
              </a:rPr>
              <a:t>Policy</a:t>
            </a:r>
            <a:r>
              <a:rPr lang="de-DE" sz="2800" b="1" dirty="0">
                <a:solidFill>
                  <a:srgbClr val="A20000"/>
                </a:solidFill>
                <a:latin typeface="Calibri" charset="0"/>
              </a:rPr>
              <a:t> </a:t>
            </a:r>
            <a:r>
              <a:rPr lang="de-DE" sz="2800" b="1" dirty="0" err="1" smtClean="0">
                <a:solidFill>
                  <a:srgbClr val="A20000"/>
                </a:solidFill>
                <a:latin typeface="Calibri" charset="0"/>
              </a:rPr>
              <a:t>Approaches</a:t>
            </a:r>
            <a:endParaRPr lang="en-US" sz="2800" b="1" dirty="0">
              <a:solidFill>
                <a:srgbClr val="A20000"/>
              </a:solidFill>
              <a:latin typeface="Calibri" charset="0"/>
            </a:endParaRPr>
          </a:p>
        </p:txBody>
      </p:sp>
    </p:spTree>
    <p:extLst>
      <p:ext uri="{BB962C8B-B14F-4D97-AF65-F5344CB8AC3E}">
        <p14:creationId xmlns:p14="http://schemas.microsoft.com/office/powerpoint/2010/main" val="1992609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5"/>
          <p:cNvSpPr>
            <a:spLocks noGrp="1"/>
          </p:cNvSpPr>
          <p:nvPr>
            <p:ph type="sldNum"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251B72F-B193-0A41-8A67-D2DEF478AB39}" type="slidenum">
              <a:rPr lang="de-DE" sz="1200">
                <a:solidFill>
                  <a:srgbClr val="898989"/>
                </a:solidFill>
                <a:latin typeface="Calibri" charset="0"/>
              </a:rPr>
              <a:pPr eaLnBrk="1" hangingPunct="1"/>
              <a:t>8</a:t>
            </a:fld>
            <a:endParaRPr lang="de-DE" sz="1200">
              <a:solidFill>
                <a:srgbClr val="898989"/>
              </a:solidFill>
              <a:latin typeface="Calibri" charset="0"/>
            </a:endParaRPr>
          </a:p>
        </p:txBody>
      </p:sp>
      <p:sp>
        <p:nvSpPr>
          <p:cNvPr id="24579" name="Rectangle 2"/>
          <p:cNvSpPr>
            <a:spLocks noGrp="1"/>
          </p:cNvSpPr>
          <p:nvPr>
            <p:ph type="title"/>
          </p:nvPr>
        </p:nvSpPr>
        <p:spPr/>
        <p:txBody>
          <a:bodyPr>
            <a:normAutofit fontScale="90000"/>
          </a:bodyPr>
          <a:lstStyle/>
          <a:p>
            <a:r>
              <a:rPr lang="de-DE" sz="2800" dirty="0" err="1">
                <a:latin typeface="Calibri" charset="0"/>
              </a:rPr>
              <a:t>Policy</a:t>
            </a:r>
            <a:r>
              <a:rPr lang="de-DE" sz="2800" dirty="0">
                <a:latin typeface="Calibri" charset="0"/>
              </a:rPr>
              <a:t> </a:t>
            </a:r>
            <a:r>
              <a:rPr lang="de-DE" sz="2800" dirty="0" err="1" smtClean="0">
                <a:latin typeface="Calibri" charset="0"/>
              </a:rPr>
              <a:t>Approaches</a:t>
            </a:r>
            <a:r>
              <a:rPr lang="de-DE" sz="2800" dirty="0" smtClean="0">
                <a:latin typeface="Calibri" charset="0"/>
              </a:rPr>
              <a:t/>
            </a:r>
            <a:br>
              <a:rPr lang="de-DE" sz="2800" dirty="0" smtClean="0">
                <a:latin typeface="Calibri" charset="0"/>
              </a:rPr>
            </a:br>
            <a:r>
              <a:rPr lang="de-DE" sz="2800" dirty="0">
                <a:latin typeface="Calibri" charset="0"/>
              </a:rPr>
              <a:t/>
            </a:r>
            <a:br>
              <a:rPr lang="de-DE" sz="2800" dirty="0">
                <a:latin typeface="Calibri" charset="0"/>
              </a:rPr>
            </a:br>
            <a:endParaRPr lang="de-DE" sz="2800" dirty="0">
              <a:latin typeface="Calibri" charset="0"/>
            </a:endParaRPr>
          </a:p>
        </p:txBody>
      </p:sp>
      <p:sp>
        <p:nvSpPr>
          <p:cNvPr id="24580" name="Rectangle 3"/>
          <p:cNvSpPr>
            <a:spLocks noGrp="1"/>
          </p:cNvSpPr>
          <p:nvPr>
            <p:ph type="body" idx="1"/>
          </p:nvPr>
        </p:nvSpPr>
        <p:spPr/>
        <p:txBody>
          <a:bodyPr/>
          <a:lstStyle/>
          <a:p>
            <a:endParaRPr lang="en-US" dirty="0">
              <a:latin typeface="Calibri" charset="0"/>
            </a:endParaRPr>
          </a:p>
          <a:p>
            <a:r>
              <a:rPr lang="en-US" dirty="0">
                <a:latin typeface="Calibri" charset="0"/>
              </a:rPr>
              <a:t>New Public </a:t>
            </a:r>
            <a:r>
              <a:rPr lang="en-US" dirty="0" smtClean="0">
                <a:latin typeface="Calibri" charset="0"/>
              </a:rPr>
              <a:t>Management (1980s)</a:t>
            </a:r>
            <a:endParaRPr lang="en-US" dirty="0">
              <a:latin typeface="Calibri" charset="0"/>
            </a:endParaRPr>
          </a:p>
          <a:p>
            <a:r>
              <a:rPr lang="en-US" dirty="0">
                <a:latin typeface="Calibri" charset="0"/>
              </a:rPr>
              <a:t>Neo-</a:t>
            </a:r>
            <a:r>
              <a:rPr lang="en-US" dirty="0" err="1">
                <a:latin typeface="Calibri" charset="0"/>
              </a:rPr>
              <a:t>Tocquevillian</a:t>
            </a:r>
            <a:r>
              <a:rPr lang="en-US" dirty="0">
                <a:latin typeface="Calibri" charset="0"/>
              </a:rPr>
              <a:t> </a:t>
            </a:r>
            <a:r>
              <a:rPr lang="en-US" dirty="0" smtClean="0">
                <a:latin typeface="Calibri" charset="0"/>
              </a:rPr>
              <a:t>ideas (1990s)</a:t>
            </a:r>
            <a:endParaRPr lang="en-US" dirty="0">
              <a:latin typeface="Calibri" charset="0"/>
            </a:endParaRPr>
          </a:p>
          <a:p>
            <a:r>
              <a:rPr lang="en-US" dirty="0">
                <a:latin typeface="Calibri" charset="0"/>
              </a:rPr>
              <a:t>Social </a:t>
            </a:r>
            <a:r>
              <a:rPr lang="en-US" dirty="0" smtClean="0">
                <a:latin typeface="Calibri" charset="0"/>
              </a:rPr>
              <a:t>Accountability (2000s)</a:t>
            </a:r>
            <a:endParaRPr lang="en-US" dirty="0">
              <a:latin typeface="Calibri" charset="0"/>
            </a:endParaRPr>
          </a:p>
          <a:p>
            <a:r>
              <a:rPr lang="en-US" dirty="0">
                <a:latin typeface="Calibri" charset="0"/>
              </a:rPr>
              <a:t>Social </a:t>
            </a:r>
            <a:r>
              <a:rPr lang="en-US" dirty="0" smtClean="0">
                <a:latin typeface="Calibri" charset="0"/>
              </a:rPr>
              <a:t>Innovation (2010s)</a:t>
            </a:r>
            <a:endParaRPr lang="en-US" dirty="0">
              <a:latin typeface="Calibri" charset="0"/>
            </a:endParaRPr>
          </a:p>
          <a:p>
            <a:endParaRPr lang="de-DE" dirty="0">
              <a:latin typeface="Calibri" charset="0"/>
            </a:endParaRPr>
          </a:p>
        </p:txBody>
      </p:sp>
      <p:sp>
        <p:nvSpPr>
          <p:cNvPr id="24581" name="Textplatzhalter 5"/>
          <p:cNvSpPr>
            <a:spLocks/>
          </p:cNvSpPr>
          <p:nvPr/>
        </p:nvSpPr>
        <p:spPr bwMode="auto">
          <a:xfrm>
            <a:off x="1258888" y="765175"/>
            <a:ext cx="7416800" cy="360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0" hangingPunct="0">
              <a:spcBef>
                <a:spcPct val="20000"/>
              </a:spcBef>
            </a:pPr>
            <a:r>
              <a:rPr lang="en-US" sz="2000" b="1" dirty="0">
                <a:solidFill>
                  <a:srgbClr val="A20000"/>
                </a:solidFill>
                <a:latin typeface="Calibri" charset="0"/>
              </a:rPr>
              <a:t>Four main arguments or policy </a:t>
            </a:r>
            <a:r>
              <a:rPr lang="en-US" sz="2000" b="1" dirty="0" smtClean="0">
                <a:solidFill>
                  <a:srgbClr val="A20000"/>
                </a:solidFill>
                <a:latin typeface="Calibri" charset="0"/>
              </a:rPr>
              <a:t>approaches (or why one should be cautious when it comes to government expectations)</a:t>
            </a:r>
            <a:endParaRPr lang="de-DE" sz="2000" b="1" dirty="0">
              <a:solidFill>
                <a:srgbClr val="A20000"/>
              </a:solidFill>
              <a:latin typeface="Calibri" charset="0"/>
            </a:endParaRPr>
          </a:p>
        </p:txBody>
      </p:sp>
    </p:spTree>
    <p:extLst>
      <p:ext uri="{BB962C8B-B14F-4D97-AF65-F5344CB8AC3E}">
        <p14:creationId xmlns:p14="http://schemas.microsoft.com/office/powerpoint/2010/main" val="2197886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914400"/>
            <a:ext cx="8229600" cy="4724400"/>
          </a:xfrm>
        </p:spPr>
        <p:txBody>
          <a:bodyPr>
            <a:normAutofit fontScale="90000"/>
          </a:bodyPr>
          <a:lstStyle/>
          <a:p>
            <a:pPr eaLnBrk="1" hangingPunct="1">
              <a:defRPr/>
            </a:pPr>
            <a:r>
              <a:rPr lang="en-US" sz="3600" b="1" dirty="0" smtClean="0">
                <a:solidFill>
                  <a:srgbClr val="FF3300"/>
                </a:solidFill>
                <a:cs typeface="Times New Roman" pitchFamily="18" charset="0"/>
              </a:rPr>
              <a:t/>
            </a:r>
            <a:br>
              <a:rPr lang="en-US" sz="3600" b="1" dirty="0" smtClean="0">
                <a:solidFill>
                  <a:srgbClr val="FF3300"/>
                </a:solidFill>
                <a:cs typeface="Times New Roman" pitchFamily="18" charset="0"/>
              </a:rPr>
            </a:br>
            <a:r>
              <a:rPr lang="en-US" sz="3600" b="1" dirty="0" smtClean="0">
                <a:solidFill>
                  <a:srgbClr val="FF3300"/>
                </a:solidFill>
                <a:cs typeface="Times New Roman" pitchFamily="18" charset="0"/>
              </a:rPr>
              <a:t>T</a:t>
            </a:r>
            <a:r>
              <a:rPr lang="en-GB" sz="3600" b="1" dirty="0" smtClean="0">
                <a:solidFill>
                  <a:srgbClr val="FF3300"/>
                </a:solidFill>
                <a:cs typeface="Times New Roman" pitchFamily="18" charset="0"/>
              </a:rPr>
              <a:t>he rise of </a:t>
            </a:r>
            <a:r>
              <a:rPr lang="en-GB" sz="3600" b="1" dirty="0" err="1" smtClean="0">
                <a:solidFill>
                  <a:srgbClr val="FF3300"/>
                </a:solidFill>
                <a:cs typeface="Times New Roman" pitchFamily="18" charset="0"/>
              </a:rPr>
              <a:t>nonprofit</a:t>
            </a:r>
            <a:r>
              <a:rPr lang="en-GB" sz="3600" b="1" dirty="0" smtClean="0">
                <a:solidFill>
                  <a:srgbClr val="FF3300"/>
                </a:solidFill>
                <a:cs typeface="Times New Roman" pitchFamily="18" charset="0"/>
              </a:rPr>
              <a:t> organisations as service-providers</a:t>
            </a:r>
            <a:r>
              <a:rPr lang="en-GB" sz="3600" dirty="0" smtClean="0">
                <a:cs typeface="Times New Roman" pitchFamily="18" charset="0"/>
              </a:rPr>
              <a:t> as part of public-private partnership</a:t>
            </a:r>
            <a:r>
              <a:rPr lang="en-US" sz="3600" dirty="0" smtClean="0">
                <a:cs typeface="Times New Roman" pitchFamily="18" charset="0"/>
              </a:rPr>
              <a:t>s</a:t>
            </a:r>
            <a:r>
              <a:rPr lang="en-GB" sz="3600" dirty="0" smtClean="0">
                <a:cs typeface="Times New Roman" pitchFamily="18" charset="0"/>
              </a:rPr>
              <a:t> and under the rubric of new public management and the rise of markets and quasi-markets in areas that have hitherto been part of the welfare state</a:t>
            </a:r>
            <a:r>
              <a:rPr lang="en-US" sz="3600" dirty="0" smtClean="0">
                <a:cs typeface="Times New Roman" pitchFamily="18" charset="0"/>
              </a:rPr>
              <a:t> plus new needs</a:t>
            </a:r>
            <a:r>
              <a:rPr lang="en-GB" sz="3600" dirty="0" smtClean="0">
                <a:cs typeface="Times New Roman" pitchFamily="18" charset="0"/>
              </a:rPr>
              <a:t>.</a:t>
            </a:r>
            <a:br>
              <a:rPr lang="en-GB" sz="3600" dirty="0" smtClean="0">
                <a:cs typeface="Times New Roman" pitchFamily="18" charset="0"/>
              </a:rPr>
            </a:br>
            <a:r>
              <a:rPr lang="en-GB" sz="3600" dirty="0" smtClean="0">
                <a:cs typeface="Times New Roman" pitchFamily="18" charset="0"/>
              </a:rPr>
              <a:t/>
            </a:r>
            <a:br>
              <a:rPr lang="en-GB" sz="3600" dirty="0" smtClean="0">
                <a:cs typeface="Times New Roman" pitchFamily="18" charset="0"/>
              </a:rPr>
            </a:br>
            <a:r>
              <a:rPr lang="en-GB" sz="2500" dirty="0" smtClean="0">
                <a:cs typeface="Times New Roman" pitchFamily="18" charset="0"/>
              </a:rPr>
              <a:t>(NHS reform in UK, reframing subsidiarity, US welfare reform, WB – NGO relations,)</a:t>
            </a:r>
            <a:endParaRPr lang="en-US" sz="3600" dirty="0" smtClean="0">
              <a:cs typeface="Times New Roman" pitchFamily="18" charset="0"/>
            </a:endParaRPr>
          </a:p>
        </p:txBody>
      </p:sp>
      <p:sp>
        <p:nvSpPr>
          <p:cNvPr id="15363" name="Rectangle 3"/>
          <p:cNvSpPr>
            <a:spLocks noGrp="1" noChangeArrowheads="1"/>
          </p:cNvSpPr>
          <p:nvPr>
            <p:ph idx="4294967295"/>
          </p:nvPr>
        </p:nvSpPr>
        <p:spPr>
          <a:xfrm>
            <a:off x="1143000" y="4143375"/>
            <a:ext cx="7286625" cy="1857375"/>
          </a:xfrm>
        </p:spPr>
        <p:txBody>
          <a:bodyPr/>
          <a:lstStyle/>
          <a:p>
            <a:pPr eaLnBrk="1" hangingPunct="1"/>
            <a:endParaRPr lang="en-US" altLang="de-DE" dirty="0" smtClean="0">
              <a:solidFill>
                <a:srgbClr val="FF3300"/>
              </a:solidFill>
            </a:endParaRPr>
          </a:p>
          <a:p>
            <a:pPr eaLnBrk="1" hangingPunct="1"/>
            <a:endParaRPr lang="en-US" altLang="de-DE" dirty="0" smtClean="0"/>
          </a:p>
        </p:txBody>
      </p:sp>
    </p:spTree>
    <p:extLst>
      <p:ext uri="{BB962C8B-B14F-4D97-AF65-F5344CB8AC3E}">
        <p14:creationId xmlns:p14="http://schemas.microsoft.com/office/powerpoint/2010/main" val="3568779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2055</Words>
  <Application>Microsoft Office PowerPoint</Application>
  <PresentationFormat>Экран (4:3)</PresentationFormat>
  <Paragraphs>289</Paragraphs>
  <Slides>38</Slides>
  <Notes>13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38</vt:i4>
      </vt:variant>
    </vt:vector>
  </HeadingPairs>
  <TitlesOfParts>
    <vt:vector size="46" baseType="lpstr">
      <vt:lpstr>ＭＳ Ｐゴシック</vt:lpstr>
      <vt:lpstr>Arial</vt:lpstr>
      <vt:lpstr>Book Antiqua</vt:lpstr>
      <vt:lpstr>Calibri</vt:lpstr>
      <vt:lpstr>Swiss911 XCm BT</vt:lpstr>
      <vt:lpstr>Times New Roman</vt:lpstr>
      <vt:lpstr>Wingdings</vt:lpstr>
      <vt:lpstr>Larissa</vt:lpstr>
      <vt:lpstr>Презентация PowerPoint</vt:lpstr>
      <vt:lpstr>What‘s behind a Label?</vt:lpstr>
      <vt:lpstr>Презентация PowerPoint</vt:lpstr>
      <vt:lpstr>Презентация PowerPoint</vt:lpstr>
      <vt:lpstr>Some facts</vt:lpstr>
      <vt:lpstr>Organizational Behavior and Impact</vt:lpstr>
      <vt:lpstr>Презентация PowerPoint</vt:lpstr>
      <vt:lpstr>Policy Approaches  </vt:lpstr>
      <vt:lpstr> The rise of nonprofit organisations as service-providers as part of public-private partnerships and under the rubric of new public management and the rise of markets and quasi-markets in areas that have hitherto been part of the welfare state plus new needs.  (NHS reform in UK, reframing subsidiarity, US welfare reform, WB – NGO relations,)</vt:lpstr>
      <vt:lpstr>A simple equation (No 1):  less government =  less ‘bureaucracy’ =  more flexibility =  greater incentives = greater efficiency (and perhaps greater effectiveness as well).  Whatever happened to equity?</vt:lpstr>
      <vt:lpstr>The (re)discovery of civil society, and the growing awareness among policymakers that the very social fabric of society is changing.    (Call for civic renewal at national level / Active Citizen Unit, Big Society UK; civil society commission in Germany; UN/WB/EU stress civil society, civic engagement) </vt:lpstr>
      <vt:lpstr> A simple equation (No 2):  more engagement =  more trust =  makes good citizens =  makes for better economy and increases social cohesion  Whatever happened to  class/stratified society?</vt:lpstr>
      <vt:lpstr>The role of nonprofits in governance as part of a wider social accountability perspective that sees them as instruments of greater transparency, heightened accountability and improved governance of public institutions.  (party system seen as inadequate; gridlock; NGOs watchdogs &amp; whistle-blowers; participatory budgeting; WB public budgeting; TI, EITI)  </vt:lpstr>
      <vt:lpstr>A simple equation (No 3):  citizens demand of accountability =  more public accountability and transparency =  better public sector performance =  good economy, social self-organization  Whatever happened to government / party reform?</vt:lpstr>
      <vt:lpstr>Social Innovation/Investment</vt:lpstr>
      <vt:lpstr>Презентация PowerPoint</vt:lpstr>
      <vt:lpstr>Simple equation (no 4)  Social entrepreneurship= social innovation= more effective, efficient public services, problem solving  (what happened to the state as innovator?) </vt:lpstr>
      <vt:lpstr>Key Policy Questions</vt:lpstr>
      <vt:lpstr>Conceptual Issues  Closer look at Innovation  </vt:lpstr>
      <vt:lpstr>Schumpeterian Definition</vt:lpstr>
      <vt:lpstr>Normative Definition</vt:lpstr>
      <vt:lpstr>Categorical versus Continuum </vt:lpstr>
      <vt:lpstr>Example:  Hiding Hand Principle</vt:lpstr>
      <vt:lpstr>Hirschman´s Hiding Hand</vt:lpstr>
      <vt:lpstr>What Kind?</vt:lpstr>
      <vt:lpstr>WHY ?  Incentives, Outcomes: private, public</vt:lpstr>
      <vt:lpstr>Creative Destruction?</vt:lpstr>
      <vt:lpstr>Public sector innovations?</vt:lpstr>
      <vt:lpstr>Does it happen?</vt:lpstr>
      <vt:lpstr>Civil Society</vt:lpstr>
      <vt:lpstr>We already know much…</vt:lpstr>
      <vt:lpstr>Common themes</vt:lpstr>
      <vt:lpstr>Презентация PowerPoint</vt:lpstr>
      <vt:lpstr>Презентация PowerPoint</vt:lpstr>
      <vt:lpstr>Governance Innovations</vt:lpstr>
      <vt:lpstr>Governance Innovations</vt:lpstr>
      <vt:lpstr>New Fields:  Organizations</vt:lpstr>
      <vt:lpstr>Complexity and Dynamism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Franziska Pfeifer</dc:creator>
  <cp:lastModifiedBy>User</cp:lastModifiedBy>
  <cp:revision>34</cp:revision>
  <dcterms:created xsi:type="dcterms:W3CDTF">2013-09-12T16:40:23Z</dcterms:created>
  <dcterms:modified xsi:type="dcterms:W3CDTF">2015-05-30T18:50:46Z</dcterms:modified>
</cp:coreProperties>
</file>