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3" r:id="rId2"/>
    <p:sldId id="595" r:id="rId3"/>
    <p:sldId id="592" r:id="rId4"/>
    <p:sldId id="572" r:id="rId5"/>
    <p:sldId id="593" r:id="rId6"/>
    <p:sldId id="573" r:id="rId7"/>
    <p:sldId id="594" r:id="rId8"/>
  </p:sldIdLst>
  <p:sldSz cx="8961438" cy="6721475"/>
  <p:notesSz cx="6797675" cy="9926638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7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9192B"/>
    <a:srgbClr val="960000"/>
    <a:srgbClr val="A80000"/>
    <a:srgbClr val="820000"/>
    <a:srgbClr val="000000"/>
    <a:srgbClr val="E6E6E6"/>
    <a:srgbClr val="0065CC"/>
    <a:srgbClr val="91AF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61" autoAdjust="0"/>
    <p:restoredTop sz="94675" autoAdjust="0"/>
  </p:normalViewPr>
  <p:slideViewPr>
    <p:cSldViewPr snapToGrid="0">
      <p:cViewPr varScale="1">
        <p:scale>
          <a:sx n="79" d="100"/>
          <a:sy n="79" d="100"/>
        </p:scale>
        <p:origin x="1181" y="48"/>
      </p:cViewPr>
      <p:guideLst>
        <p:guide orient="horz" pos="2117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14"/>
    </p:cViewPr>
  </p:sorterViewPr>
  <p:notesViewPr>
    <p:cSldViewPr snapToGrid="0">
      <p:cViewPr varScale="1">
        <p:scale>
          <a:sx n="78" d="100"/>
          <a:sy n="78" d="100"/>
        </p:scale>
        <p:origin x="-336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838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8950" y="622300"/>
            <a:ext cx="5826125" cy="4368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471" y="5333978"/>
            <a:ext cx="5792746" cy="122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6382" y="9548027"/>
            <a:ext cx="539269" cy="18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C20D507B-59AC-4F64-992C-F084CCC734DB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129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08013" y="111356"/>
            <a:ext cx="297638" cy="12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de-DE"/>
              <a:t>BVA-262605-445-2009xxxx-VMSx-k</a:t>
            </a:r>
          </a:p>
        </p:txBody>
      </p:sp>
    </p:spTree>
    <p:extLst>
      <p:ext uri="{BB962C8B-B14F-4D97-AF65-F5344CB8AC3E}">
        <p14:creationId xmlns:p14="http://schemas.microsoft.com/office/powerpoint/2010/main" val="3697214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895350" rtl="0" fontAlgn="base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fontAlgn="base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fontAlgn="base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fontAlgn="base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fontAlgn="base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xfrm>
            <a:off x="550471" y="5333978"/>
            <a:ext cx="5792746" cy="246734"/>
          </a:xfrm>
          <a:noFill/>
          <a:ln/>
        </p:spPr>
        <p:txBody>
          <a:bodyPr/>
          <a:lstStyle/>
          <a:p>
            <a:endParaRPr lang="de-DE" smtClean="0">
              <a:latin typeface="Times"/>
            </a:endParaRPr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6066382" y="9545918"/>
            <a:ext cx="539269" cy="185051"/>
          </a:xfrm>
          <a:noFill/>
        </p:spPr>
        <p:txBody>
          <a:bodyPr/>
          <a:lstStyle/>
          <a:p>
            <a:fld id="{FAA7FDFE-8DEF-4C8E-A29F-39DB66C2FADF}" type="slidenum">
              <a:rPr lang="de-DE" altLang="en-US" smtClean="0">
                <a:latin typeface="Times"/>
              </a:rPr>
              <a:pPr/>
              <a:t>0</a:t>
            </a:fld>
            <a:endParaRPr lang="de-DE" altLang="en-US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3078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.vml"/><Relationship Id="rId6" Type="http://schemas.openxmlformats.org/officeDocument/2006/relationships/tags" Target="../tags/tag32.xml"/><Relationship Id="rId11" Type="http://schemas.openxmlformats.org/officeDocument/2006/relationships/image" Target="../media/image1.emf"/><Relationship Id="rId5" Type="http://schemas.openxmlformats.org/officeDocument/2006/relationships/tags" Target="../tags/tag31.xml"/><Relationship Id="rId10" Type="http://schemas.openxmlformats.org/officeDocument/2006/relationships/image" Target="../media/image2.jpeg"/><Relationship Id="rId4" Type="http://schemas.openxmlformats.org/officeDocument/2006/relationships/tags" Target="../tags/tag30.xml"/><Relationship Id="rId9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31" name="Rectangle 124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12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537" name="Picture 1249" descr="titelbild_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1243013"/>
            <a:ext cx="9001125" cy="5514975"/>
          </a:xfrm>
          <a:prstGeom prst="rect">
            <a:avLst/>
          </a:prstGeom>
          <a:noFill/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809625" y="4876800"/>
            <a:ext cx="6456363" cy="487363"/>
          </a:xfrm>
        </p:spPr>
        <p:txBody>
          <a:bodyPr anchor="t"/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809625" y="5929313"/>
            <a:ext cx="6456363" cy="212725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3477" name="doc id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endParaRPr lang="de-DE" sz="800"/>
          </a:p>
        </p:txBody>
      </p:sp>
      <p:grpSp>
        <p:nvGrpSpPr>
          <p:cNvPr id="13540" name="McK Title Elements"/>
          <p:cNvGrpSpPr>
            <a:grpSpLocks/>
          </p:cNvGrpSpPr>
          <p:nvPr/>
        </p:nvGrpSpPr>
        <p:grpSpPr bwMode="auto">
          <a:xfrm>
            <a:off x="809625" y="5981700"/>
            <a:ext cx="7866063" cy="490538"/>
            <a:chOff x="510" y="3768"/>
            <a:chExt cx="4955" cy="309"/>
          </a:xfrm>
        </p:grpSpPr>
        <p:sp>
          <p:nvSpPr>
            <p:cNvPr id="13485" name="McK Document type" hidden="1"/>
            <p:cNvSpPr>
              <a:spLocks noChangeArrowheads="1"/>
            </p:cNvSpPr>
            <p:nvPr userDrawn="1"/>
          </p:nvSpPr>
          <p:spPr bwMode="auto">
            <a:xfrm>
              <a:off x="510" y="3943"/>
              <a:ext cx="40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r>
                <a:rPr lang="en-US" sz="1400"/>
                <a:t>Dokument</a:t>
              </a:r>
            </a:p>
          </p:txBody>
        </p:sp>
        <p:sp>
          <p:nvSpPr>
            <p:cNvPr id="13486" name="McK Date" hidden="1"/>
            <p:cNvSpPr>
              <a:spLocks noChangeArrowheads="1"/>
            </p:cNvSpPr>
            <p:nvPr userDrawn="1"/>
          </p:nvSpPr>
          <p:spPr bwMode="auto">
            <a:xfrm>
              <a:off x="4766" y="3768"/>
              <a:ext cx="69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 sz="1400"/>
                <a:t>Datum</a:t>
              </a:r>
            </a:p>
          </p:txBody>
        </p:sp>
      </p:grpSp>
      <p:grpSp>
        <p:nvGrpSpPr>
          <p:cNvPr id="13490" name="Group 1202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0" y="1003300"/>
            <a:ext cx="8961438" cy="239713"/>
            <a:chOff x="0" y="4986"/>
            <a:chExt cx="5645" cy="151"/>
          </a:xfrm>
        </p:grpSpPr>
        <p:sp>
          <p:nvSpPr>
            <p:cNvPr id="13491" name="Rectangle 1203"/>
            <p:cNvSpPr>
              <a:spLocks noChangeArrowheads="1"/>
            </p:cNvSpPr>
            <p:nvPr/>
          </p:nvSpPr>
          <p:spPr bwMode="auto">
            <a:xfrm>
              <a:off x="0" y="4986"/>
              <a:ext cx="4709" cy="39"/>
            </a:xfrm>
            <a:prstGeom prst="rect">
              <a:avLst/>
            </a:prstGeom>
            <a:solidFill>
              <a:srgbClr val="C9192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492" name="Rectangle 1204"/>
            <p:cNvSpPr>
              <a:spLocks noChangeArrowheads="1"/>
            </p:cNvSpPr>
            <p:nvPr/>
          </p:nvSpPr>
          <p:spPr bwMode="auto">
            <a:xfrm>
              <a:off x="4709" y="5004"/>
              <a:ext cx="936" cy="39"/>
            </a:xfrm>
            <a:prstGeom prst="rect">
              <a:avLst/>
            </a:prstGeom>
            <a:solidFill>
              <a:srgbClr val="C9192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493" name="Rectangle 1205"/>
            <p:cNvSpPr>
              <a:spLocks noChangeArrowheads="1"/>
            </p:cNvSpPr>
            <p:nvPr/>
          </p:nvSpPr>
          <p:spPr bwMode="auto">
            <a:xfrm>
              <a:off x="0" y="5060"/>
              <a:ext cx="4709" cy="39"/>
            </a:xfrm>
            <a:prstGeom prst="rect">
              <a:avLst/>
            </a:prstGeom>
            <a:solidFill>
              <a:srgbClr val="64646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494" name="Rectangle 1206"/>
            <p:cNvSpPr>
              <a:spLocks noChangeArrowheads="1"/>
            </p:cNvSpPr>
            <p:nvPr/>
          </p:nvSpPr>
          <p:spPr bwMode="auto">
            <a:xfrm>
              <a:off x="4709" y="5078"/>
              <a:ext cx="936" cy="20"/>
            </a:xfrm>
            <a:prstGeom prst="rect">
              <a:avLst/>
            </a:prstGeom>
            <a:solidFill>
              <a:srgbClr val="64646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495" name="Rectangle 1207"/>
            <p:cNvSpPr>
              <a:spLocks noChangeArrowheads="1"/>
            </p:cNvSpPr>
            <p:nvPr/>
          </p:nvSpPr>
          <p:spPr bwMode="auto">
            <a:xfrm>
              <a:off x="0" y="5098"/>
              <a:ext cx="4709" cy="39"/>
            </a:xfrm>
            <a:prstGeom prst="rect">
              <a:avLst/>
            </a:prstGeom>
            <a:solidFill>
              <a:srgbClr val="B1B1B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496" name="Rectangle 1208"/>
            <p:cNvSpPr>
              <a:spLocks noChangeArrowheads="1"/>
            </p:cNvSpPr>
            <p:nvPr/>
          </p:nvSpPr>
          <p:spPr bwMode="auto">
            <a:xfrm>
              <a:off x="4709" y="5098"/>
              <a:ext cx="936" cy="20"/>
            </a:xfrm>
            <a:prstGeom prst="rect">
              <a:avLst/>
            </a:prstGeom>
            <a:solidFill>
              <a:srgbClr val="B1B1B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13574" name="Picture 1286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15175" y="198438"/>
            <a:ext cx="16240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8CA206-A581-4400-A730-74A1C2037942}" type="slidenum">
              <a:rPr lang="de-DE"/>
              <a:pPr/>
              <a:t>‹Nr.›</a:t>
            </a:fld>
            <a:r>
              <a:rPr lang="de-DE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ABD042-E05D-434F-9198-0A408A5E47FF}" type="slidenum">
              <a:rPr lang="de-DE"/>
              <a:pPr/>
              <a:t>‹Nr.›</a:t>
            </a:fld>
            <a:r>
              <a:rPr 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75384A-A8B3-451F-831A-EC46CCB877EE}" type="slidenum">
              <a:rPr lang="de-DE"/>
              <a:pPr/>
              <a:t>‹Nr.›</a:t>
            </a:fld>
            <a:r>
              <a:rPr 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48072" y="682593"/>
            <a:ext cx="8065294" cy="292388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468511" y="6516986"/>
            <a:ext cx="195262" cy="152400"/>
          </a:xfrm>
        </p:spPr>
        <p:txBody>
          <a:bodyPr/>
          <a:lstStyle>
            <a:lvl1pPr>
              <a:defRPr/>
            </a:lvl1pPr>
          </a:lstStyle>
          <a:p>
            <a:fld id="{F58CA206-A581-4400-A730-74A1C2037942}" type="slidenum">
              <a:rPr lang="de-DE"/>
              <a:pPr/>
              <a:t>‹Nr.›</a:t>
            </a:fld>
            <a:r>
              <a:rPr lang="de-DE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18" Type="http://schemas.openxmlformats.org/officeDocument/2006/relationships/tags" Target="../tags/tag12.xml"/><Relationship Id="rId26" Type="http://schemas.openxmlformats.org/officeDocument/2006/relationships/tags" Target="../tags/tag20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5.xml"/><Relationship Id="rId34" Type="http://schemas.openxmlformats.org/officeDocument/2006/relationships/oleObject" Target="../embeddings/oleObject1.bin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17" Type="http://schemas.openxmlformats.org/officeDocument/2006/relationships/tags" Target="../tags/tag11.xml"/><Relationship Id="rId25" Type="http://schemas.openxmlformats.org/officeDocument/2006/relationships/tags" Target="../tags/tag19.xml"/><Relationship Id="rId33" Type="http://schemas.openxmlformats.org/officeDocument/2006/relationships/tags" Target="../tags/tag27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0.xml"/><Relationship Id="rId20" Type="http://schemas.openxmlformats.org/officeDocument/2006/relationships/tags" Target="../tags/tag14.xml"/><Relationship Id="rId29" Type="http://schemas.openxmlformats.org/officeDocument/2006/relationships/tags" Target="../tags/tag23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24" Type="http://schemas.openxmlformats.org/officeDocument/2006/relationships/tags" Target="../tags/tag18.xml"/><Relationship Id="rId32" Type="http://schemas.openxmlformats.org/officeDocument/2006/relationships/tags" Target="../tags/tag26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9.xml"/><Relationship Id="rId23" Type="http://schemas.openxmlformats.org/officeDocument/2006/relationships/tags" Target="../tags/tag17.xml"/><Relationship Id="rId28" Type="http://schemas.openxmlformats.org/officeDocument/2006/relationships/tags" Target="../tags/tag22.xml"/><Relationship Id="rId10" Type="http://schemas.openxmlformats.org/officeDocument/2006/relationships/tags" Target="../tags/tag4.xml"/><Relationship Id="rId19" Type="http://schemas.openxmlformats.org/officeDocument/2006/relationships/tags" Target="../tags/tag13.xml"/><Relationship Id="rId31" Type="http://schemas.openxmlformats.org/officeDocument/2006/relationships/tags" Target="../tags/tag2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tags" Target="../tags/tag8.xml"/><Relationship Id="rId22" Type="http://schemas.openxmlformats.org/officeDocument/2006/relationships/tags" Target="../tags/tag16.xml"/><Relationship Id="rId27" Type="http://schemas.openxmlformats.org/officeDocument/2006/relationships/tags" Target="../tags/tag21.xml"/><Relationship Id="rId30" Type="http://schemas.openxmlformats.org/officeDocument/2006/relationships/tags" Target="../tags/tag24.xml"/><Relationship Id="rId35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9" name="Rectangle 395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7" name="think-cell Slide" r:id="rId34" imgW="0" imgH="0" progId="">
                  <p:embed/>
                </p:oleObj>
              </mc:Choice>
              <mc:Fallback>
                <p:oleObj name="think-cell Slide" r:id="rId34" imgW="0" imgH="0" progId="">
                  <p:embed/>
                  <p:pic>
                    <p:nvPicPr>
                      <p:cNvPr id="0" name="Rectangle 39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McK 2. Slide Title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 bwMode="auto">
          <a:xfrm>
            <a:off x="119063" y="376238"/>
            <a:ext cx="68532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76" name="McK 1. On-page tracker" hidden="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9063" y="26988"/>
            <a:ext cx="850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400">
                <a:solidFill>
                  <a:srgbClr val="808080"/>
                </a:solidFill>
              </a:rPr>
              <a:t>TRACKER</a:t>
            </a:r>
          </a:p>
        </p:txBody>
      </p:sp>
      <p:grpSp>
        <p:nvGrpSpPr>
          <p:cNvPr id="1432" name="McK Slide Elements"/>
          <p:cNvGrpSpPr>
            <a:grpSpLocks/>
          </p:cNvGrpSpPr>
          <p:nvPr/>
        </p:nvGrpSpPr>
        <p:grpSpPr bwMode="auto">
          <a:xfrm>
            <a:off x="119063" y="1300163"/>
            <a:ext cx="8621712" cy="5340350"/>
            <a:chOff x="75" y="819"/>
            <a:chExt cx="5431" cy="3364"/>
          </a:xfrm>
        </p:grpSpPr>
        <p:sp>
          <p:nvSpPr>
            <p:cNvPr id="1032" name="McK 3. Unit of measure" hidden="1"/>
            <p:cNvSpPr txBox="1">
              <a:spLocks noChangeArrowheads="1"/>
            </p:cNvSpPr>
            <p:nvPr userDrawn="1"/>
          </p:nvSpPr>
          <p:spPr bwMode="auto">
            <a:xfrm>
              <a:off x="75" y="819"/>
              <a:ext cx="54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895350"/>
              <a:r>
                <a:rPr lang="en-GB" sz="1400"/>
                <a:t>Subtitle or Unit of measure, when both Unit of measure goes into 2nd line</a:t>
              </a:r>
              <a:endParaRPr lang="de-DE" sz="1400"/>
            </a:p>
          </p:txBody>
        </p:sp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921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/>
              <a:r>
                <a:rPr lang="de-DE" sz="1000"/>
                <a:t>1 Fußnote</a:t>
              </a:r>
            </a:p>
          </p:txBody>
        </p:sp>
        <p:sp>
          <p:nvSpPr>
            <p:cNvPr id="1154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87"/>
              <a:ext cx="51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71500" indent="-571500" defTabSz="895350">
                <a:tabLst>
                  <a:tab pos="569913" algn="l"/>
                </a:tabLst>
              </a:pPr>
              <a:r>
                <a:rPr lang="de-DE" sz="1000">
                  <a:solidFill>
                    <a:srgbClr val="000000"/>
                  </a:solidFill>
                </a:rPr>
                <a:t>Quelle: Quelle</a:t>
              </a:r>
            </a:p>
          </p:txBody>
        </p:sp>
      </p:grpSp>
      <p:grpSp>
        <p:nvGrpSpPr>
          <p:cNvPr id="1303" name="ACET" hidden="1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119063" y="1692275"/>
            <a:ext cx="4264025" cy="508000"/>
            <a:chOff x="915" y="710"/>
            <a:chExt cx="2686" cy="320"/>
          </a:xfrm>
        </p:grpSpPr>
        <p:cxnSp>
          <p:nvCxnSpPr>
            <p:cNvPr id="1273" name="AutoShape 249" hidden="1"/>
            <p:cNvCxnSpPr>
              <a:cxnSpLocks noChangeShapeType="1"/>
              <a:stCxn id="1274" idx="4"/>
              <a:endCxn id="1274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74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r>
                <a:rPr lang="de-DE" b="1"/>
                <a:t>Titel</a:t>
              </a:r>
            </a:p>
            <a:p>
              <a:r>
                <a:rPr lang="de-DE"/>
                <a:t>Unit of measure</a:t>
              </a:r>
            </a:p>
          </p:txBody>
        </p:sp>
      </p:grpSp>
      <p:sp>
        <p:nvSpPr>
          <p:cNvPr id="1304" name="Rectangle 280"/>
          <p:cNvSpPr>
            <a:spLocks noGrp="1" noChangeArrowheads="1"/>
          </p:cNvSpPr>
          <p:nvPr>
            <p:ph type="sldNum" sz="quarter" idx="4"/>
            <p:custDataLst>
              <p:tags r:id="rId12"/>
            </p:custDataLst>
          </p:nvPr>
        </p:nvSpPr>
        <p:spPr bwMode="auto">
          <a:xfrm>
            <a:off x="8545513" y="6488113"/>
            <a:ext cx="195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EFCC3390-915B-4B62-90BD-4C6FFE0057A0}" type="slidenum">
              <a:rPr lang="de-DE"/>
              <a:pPr/>
              <a:t>‹Nr.›</a:t>
            </a:fld>
            <a:r>
              <a:rPr lang="de-DE"/>
              <a:t> </a:t>
            </a:r>
          </a:p>
        </p:txBody>
      </p:sp>
      <p:sp>
        <p:nvSpPr>
          <p:cNvPr id="1310" name="Rectangle 286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119063" y="2312988"/>
            <a:ext cx="8548687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grpSp>
        <p:nvGrpSpPr>
          <p:cNvPr id="1323" name="LegendBoxes" hidden="1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7897813" y="1271588"/>
            <a:ext cx="842962" cy="976312"/>
            <a:chOff x="3394" y="519"/>
            <a:chExt cx="531" cy="615"/>
          </a:xfrm>
        </p:grpSpPr>
        <p:sp>
          <p:nvSpPr>
            <p:cNvPr id="1324" name="LegendRectangle1" hidden="1"/>
            <p:cNvSpPr>
              <a:spLocks noChangeArrowheads="1"/>
            </p:cNvSpPr>
            <p:nvPr userDrawn="1"/>
          </p:nvSpPr>
          <p:spPr bwMode="auto">
            <a:xfrm>
              <a:off x="3394" y="526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325" name="LegendRectangle2" hidden="1"/>
            <p:cNvSpPr>
              <a:spLocks noChangeArrowheads="1"/>
            </p:cNvSpPr>
            <p:nvPr userDrawn="1"/>
          </p:nvSpPr>
          <p:spPr bwMode="auto">
            <a:xfrm>
              <a:off x="3394" y="69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326" name="LegendRectangle3" hidden="1"/>
            <p:cNvSpPr>
              <a:spLocks noChangeArrowheads="1"/>
            </p:cNvSpPr>
            <p:nvPr userDrawn="1"/>
          </p:nvSpPr>
          <p:spPr bwMode="auto">
            <a:xfrm>
              <a:off x="3394" y="860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327" name="LegendRectangle4" hidden="1"/>
            <p:cNvSpPr>
              <a:spLocks noChangeArrowheads="1"/>
            </p:cNvSpPr>
            <p:nvPr userDrawn="1"/>
          </p:nvSpPr>
          <p:spPr bwMode="auto">
            <a:xfrm>
              <a:off x="3394" y="1027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328" name="Legend1" hidden="1"/>
            <p:cNvSpPr>
              <a:spLocks noChangeArrowheads="1"/>
            </p:cNvSpPr>
            <p:nvPr userDrawn="1"/>
          </p:nvSpPr>
          <p:spPr bwMode="auto">
            <a:xfrm>
              <a:off x="3554" y="519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Legend1</a:t>
              </a:r>
            </a:p>
          </p:txBody>
        </p:sp>
        <p:sp>
          <p:nvSpPr>
            <p:cNvPr id="1329" name="Legend2" hidden="1"/>
            <p:cNvSpPr>
              <a:spLocks noChangeArrowheads="1"/>
            </p:cNvSpPr>
            <p:nvPr userDrawn="1"/>
          </p:nvSpPr>
          <p:spPr bwMode="auto">
            <a:xfrm>
              <a:off x="3554" y="684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Legend2</a:t>
              </a:r>
            </a:p>
          </p:txBody>
        </p:sp>
        <p:sp>
          <p:nvSpPr>
            <p:cNvPr id="1330" name="Legend3" hidden="1"/>
            <p:cNvSpPr>
              <a:spLocks noChangeArrowheads="1"/>
            </p:cNvSpPr>
            <p:nvPr userDrawn="1"/>
          </p:nvSpPr>
          <p:spPr bwMode="auto">
            <a:xfrm>
              <a:off x="3554" y="849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Legend3</a:t>
              </a:r>
            </a:p>
          </p:txBody>
        </p:sp>
        <p:sp>
          <p:nvSpPr>
            <p:cNvPr id="1331" name="Legend4" hidden="1"/>
            <p:cNvSpPr>
              <a:spLocks noChangeArrowheads="1"/>
            </p:cNvSpPr>
            <p:nvPr userDrawn="1"/>
          </p:nvSpPr>
          <p:spPr bwMode="auto">
            <a:xfrm>
              <a:off x="3554" y="1019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Legend4</a:t>
              </a:r>
            </a:p>
          </p:txBody>
        </p:sp>
      </p:grpSp>
      <p:grpSp>
        <p:nvGrpSpPr>
          <p:cNvPr id="1332" name="LegendLines" hidden="1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7580313" y="1271588"/>
            <a:ext cx="1160462" cy="706437"/>
            <a:chOff x="2411" y="2750"/>
            <a:chExt cx="731" cy="445"/>
          </a:xfrm>
        </p:grpSpPr>
        <p:sp>
          <p:nvSpPr>
            <p:cNvPr id="1333" name="LineLegend1" hidden="1"/>
            <p:cNvSpPr>
              <a:spLocks noChangeShapeType="1"/>
            </p:cNvSpPr>
            <p:nvPr userDrawn="1"/>
          </p:nvSpPr>
          <p:spPr bwMode="auto">
            <a:xfrm>
              <a:off x="2411" y="2807"/>
              <a:ext cx="28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34" name="LineLegend2" hidden="1"/>
            <p:cNvSpPr>
              <a:spLocks noChangeShapeType="1"/>
            </p:cNvSpPr>
            <p:nvPr userDrawn="1"/>
          </p:nvSpPr>
          <p:spPr bwMode="auto">
            <a:xfrm>
              <a:off x="2411" y="2972"/>
              <a:ext cx="28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35" name="LineLegend3" hidden="1"/>
            <p:cNvSpPr>
              <a:spLocks noChangeShapeType="1"/>
            </p:cNvSpPr>
            <p:nvPr userDrawn="1"/>
          </p:nvSpPr>
          <p:spPr bwMode="auto">
            <a:xfrm>
              <a:off x="2411" y="3137"/>
              <a:ext cx="28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36" name="Legend1" hidden="1"/>
            <p:cNvSpPr>
              <a:spLocks noChangeArrowheads="1"/>
            </p:cNvSpPr>
            <p:nvPr userDrawn="1"/>
          </p:nvSpPr>
          <p:spPr bwMode="auto">
            <a:xfrm>
              <a:off x="2771" y="2750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Legend1</a:t>
              </a:r>
            </a:p>
          </p:txBody>
        </p:sp>
        <p:sp>
          <p:nvSpPr>
            <p:cNvPr id="1337" name="Legend2" hidden="1"/>
            <p:cNvSpPr>
              <a:spLocks noChangeArrowheads="1"/>
            </p:cNvSpPr>
            <p:nvPr userDrawn="1"/>
          </p:nvSpPr>
          <p:spPr bwMode="auto">
            <a:xfrm>
              <a:off x="2771" y="2915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Legend2</a:t>
              </a:r>
            </a:p>
          </p:txBody>
        </p:sp>
        <p:sp>
          <p:nvSpPr>
            <p:cNvPr id="1338" name="Legend3" hidden="1"/>
            <p:cNvSpPr>
              <a:spLocks noChangeArrowheads="1"/>
            </p:cNvSpPr>
            <p:nvPr userDrawn="1"/>
          </p:nvSpPr>
          <p:spPr bwMode="auto">
            <a:xfrm>
              <a:off x="2771" y="3080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Legend3</a:t>
              </a:r>
            </a:p>
          </p:txBody>
        </p:sp>
      </p:grpSp>
      <p:grpSp>
        <p:nvGrpSpPr>
          <p:cNvPr id="1339" name="LegendMoons" hidden="1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7881938" y="1271588"/>
            <a:ext cx="858837" cy="1233487"/>
            <a:chOff x="4965" y="484"/>
            <a:chExt cx="541" cy="777"/>
          </a:xfrm>
        </p:grpSpPr>
        <p:grpSp>
          <p:nvGrpSpPr>
            <p:cNvPr id="1340" name="MoonLegend1" hidden="1"/>
            <p:cNvGrpSpPr>
              <a:grpSpLocks noChangeAspect="1"/>
            </p:cNvGrpSpPr>
            <p:nvPr userDrawn="1">
              <p:custDataLst>
                <p:tags r:id="rId19"/>
              </p:custDataLst>
            </p:nvPr>
          </p:nvGrpSpPr>
          <p:grpSpPr bwMode="auto">
            <a:xfrm>
              <a:off x="4965" y="486"/>
              <a:ext cx="112" cy="112"/>
              <a:chOff x="4533" y="183"/>
              <a:chExt cx="144" cy="144"/>
            </a:xfrm>
          </p:grpSpPr>
          <p:sp>
            <p:nvSpPr>
              <p:cNvPr id="1341" name="Oval 317" hidden="1"/>
              <p:cNvSpPr>
                <a:spLocks noChangeAspect="1" noChangeArrowheads="1"/>
              </p:cNvSpPr>
              <p:nvPr userDrawn="1">
                <p:custDataLst>
                  <p:tags r:id="rId32"/>
                </p:custDataLst>
              </p:nvPr>
            </p:nvSpPr>
            <p:spPr bwMode="blackWhite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1342" name="Arc 318" hidden="1"/>
              <p:cNvSpPr>
                <a:spLocks noChangeAspect="1"/>
              </p:cNvSpPr>
              <p:nvPr userDrawn="1">
                <p:custDataLst>
                  <p:tags r:id="rId33"/>
                </p:custDataLst>
              </p:nvPr>
            </p:nvSpPr>
            <p:spPr bwMode="black">
              <a:xfrm>
                <a:off x="4533" y="183"/>
                <a:ext cx="144" cy="14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43200"/>
                  <a:gd name="T1" fmla="*/ 0 h 43200"/>
                  <a:gd name="T2" fmla="*/ 21600 w 43200"/>
                  <a:gd name="T3" fmla="*/ 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</a:path>
                  <a:path w="43200" h="43200" stroke="0" extrusionOk="0">
                    <a:moveTo>
                      <a:pt x="21599" y="0"/>
                    </a:move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</p:grpSp>
        <p:grpSp>
          <p:nvGrpSpPr>
            <p:cNvPr id="1343" name="MoonLegend2" hidden="1"/>
            <p:cNvGrpSpPr>
              <a:grpSpLocks noChangeAspect="1"/>
            </p:cNvGrpSpPr>
            <p:nvPr userDrawn="1">
              <p:custDataLst>
                <p:tags r:id="rId20"/>
              </p:custDataLst>
            </p:nvPr>
          </p:nvGrpSpPr>
          <p:grpSpPr bwMode="auto">
            <a:xfrm>
              <a:off x="4965" y="650"/>
              <a:ext cx="112" cy="112"/>
              <a:chOff x="1694" y="2044"/>
              <a:chExt cx="160" cy="160"/>
            </a:xfrm>
          </p:grpSpPr>
          <p:sp>
            <p:nvSpPr>
              <p:cNvPr id="1344" name="Oval 320" hidden="1"/>
              <p:cNvSpPr>
                <a:spLocks noChangeAspect="1" noChangeArrowheads="1"/>
              </p:cNvSpPr>
              <p:nvPr userDrawn="1">
                <p:custDataLst>
                  <p:tags r:id="rId30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1345" name="Arc 321" hidden="1"/>
              <p:cNvSpPr>
                <a:spLocks noChangeAspect="1"/>
              </p:cNvSpPr>
              <p:nvPr userDrawn="1">
                <p:custDataLst>
                  <p:tags r:id="rId31"/>
                </p:custDataLst>
              </p:nvPr>
            </p:nvSpPr>
            <p:spPr bwMode="black">
              <a:xfrm>
                <a:off x="1774" y="2044"/>
                <a:ext cx="80" cy="8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</p:grpSp>
        <p:grpSp>
          <p:nvGrpSpPr>
            <p:cNvPr id="1346" name="MoonLegend3" hidden="1"/>
            <p:cNvGrpSpPr>
              <a:grpSpLocks noChangeAspect="1"/>
            </p:cNvGrpSpPr>
            <p:nvPr userDrawn="1">
              <p:custDataLst>
                <p:tags r:id="rId21"/>
              </p:custDataLst>
            </p:nvPr>
          </p:nvGrpSpPr>
          <p:grpSpPr bwMode="auto">
            <a:xfrm>
              <a:off x="4965" y="815"/>
              <a:ext cx="112" cy="112"/>
              <a:chOff x="4495" y="897"/>
              <a:chExt cx="160" cy="160"/>
            </a:xfrm>
          </p:grpSpPr>
          <p:sp>
            <p:nvSpPr>
              <p:cNvPr id="1347" name="Oval 323" hidden="1"/>
              <p:cNvSpPr>
                <a:spLocks noChangeAspect="1" noChangeArrowheads="1"/>
              </p:cNvSpPr>
              <p:nvPr userDrawn="1">
                <p:custDataLst>
                  <p:tags r:id="rId28"/>
                </p:custDataLst>
              </p:nvPr>
            </p:nvSpPr>
            <p:spPr bwMode="blackWhite">
              <a:xfrm>
                <a:off x="4495" y="897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1348" name="Arc 324" hidden="1"/>
              <p:cNvSpPr>
                <a:spLocks noChangeAspect="1"/>
              </p:cNvSpPr>
              <p:nvPr userDrawn="1">
                <p:custDataLst>
                  <p:tags r:id="rId29"/>
                </p:custDataLst>
              </p:nvPr>
            </p:nvSpPr>
            <p:spPr bwMode="black">
              <a:xfrm>
                <a:off x="4575" y="897"/>
                <a:ext cx="80" cy="16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</p:grpSp>
        <p:grpSp>
          <p:nvGrpSpPr>
            <p:cNvPr id="1349" name="MoonLegend4" hidden="1"/>
            <p:cNvGrpSpPr>
              <a:grpSpLocks noChangeAspect="1"/>
            </p:cNvGrpSpPr>
            <p:nvPr userDrawn="1">
              <p:custDataLst>
                <p:tags r:id="rId22"/>
              </p:custDataLst>
            </p:nvPr>
          </p:nvGrpSpPr>
          <p:grpSpPr bwMode="auto">
            <a:xfrm>
              <a:off x="4965" y="982"/>
              <a:ext cx="112" cy="112"/>
              <a:chOff x="4495" y="1198"/>
              <a:chExt cx="160" cy="160"/>
            </a:xfrm>
          </p:grpSpPr>
          <p:sp>
            <p:nvSpPr>
              <p:cNvPr id="1350" name="Oval 326" hidden="1"/>
              <p:cNvSpPr>
                <a:spLocks noChangeAspect="1" noChangeArrowheads="1"/>
              </p:cNvSpPr>
              <p:nvPr userDrawn="1">
                <p:custDataLst>
                  <p:tags r:id="rId26"/>
                </p:custDataLst>
              </p:nvPr>
            </p:nvSpPr>
            <p:spPr bwMode="blackWhite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1351" name="Arc 327" hidden="1"/>
              <p:cNvSpPr>
                <a:spLocks noChangeAspect="1"/>
              </p:cNvSpPr>
              <p:nvPr userDrawn="1">
                <p:custDataLst>
                  <p:tags r:id="rId27"/>
                </p:custDataLst>
              </p:nvPr>
            </p:nvSpPr>
            <p:spPr bwMode="black">
              <a:xfrm>
                <a:off x="4495" y="1198"/>
                <a:ext cx="160" cy="16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43200"/>
                  <a:gd name="T1" fmla="*/ 0 h 43200"/>
                  <a:gd name="T2" fmla="*/ 0 w 43200"/>
                  <a:gd name="T3" fmla="*/ 2160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</p:grpSp>
        <p:grpSp>
          <p:nvGrpSpPr>
            <p:cNvPr id="1352" name="MoonLegend5" hidden="1"/>
            <p:cNvGrpSpPr>
              <a:grpSpLocks noChangeAspect="1"/>
            </p:cNvGrpSpPr>
            <p:nvPr userDrawn="1">
              <p:custDataLst>
                <p:tags r:id="rId23"/>
              </p:custDataLst>
            </p:nvPr>
          </p:nvGrpSpPr>
          <p:grpSpPr bwMode="auto">
            <a:xfrm>
              <a:off x="4965" y="1147"/>
              <a:ext cx="112" cy="112"/>
              <a:chOff x="4495" y="1440"/>
              <a:chExt cx="160" cy="160"/>
            </a:xfrm>
          </p:grpSpPr>
          <p:sp>
            <p:nvSpPr>
              <p:cNvPr id="1353" name="Oval 329" hidden="1"/>
              <p:cNvSpPr>
                <a:spLocks noChangeAspect="1" noChangeArrowheads="1"/>
              </p:cNvSpPr>
              <p:nvPr userDrawn="1">
                <p:custDataLst>
                  <p:tags r:id="rId24"/>
                </p:custDataLst>
              </p:nvPr>
            </p:nvSpPr>
            <p:spPr bwMode="blackWhite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1354" name="Oval 330" hidden="1"/>
              <p:cNvSpPr>
                <a:spLocks noChangeAspect="1" noChangeArrowheads="1"/>
              </p:cNvSpPr>
              <p:nvPr userDrawn="1">
                <p:custDataLst>
                  <p:tags r:id="rId25"/>
                </p:custDataLst>
              </p:nvPr>
            </p:nvSpPr>
            <p:spPr bwMode="black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</p:grpSp>
        <p:sp>
          <p:nvSpPr>
            <p:cNvPr id="1355" name="Legend1" hidden="1"/>
            <p:cNvSpPr>
              <a:spLocks noChangeArrowheads="1"/>
            </p:cNvSpPr>
            <p:nvPr userDrawn="1"/>
          </p:nvSpPr>
          <p:spPr bwMode="auto">
            <a:xfrm>
              <a:off x="5135" y="484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Legend1</a:t>
              </a:r>
            </a:p>
          </p:txBody>
        </p:sp>
        <p:sp>
          <p:nvSpPr>
            <p:cNvPr id="1356" name="Legend2" hidden="1"/>
            <p:cNvSpPr>
              <a:spLocks noChangeArrowheads="1"/>
            </p:cNvSpPr>
            <p:nvPr userDrawn="1"/>
          </p:nvSpPr>
          <p:spPr bwMode="auto">
            <a:xfrm>
              <a:off x="5135" y="649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Legend2</a:t>
              </a:r>
            </a:p>
          </p:txBody>
        </p:sp>
        <p:sp>
          <p:nvSpPr>
            <p:cNvPr id="1357" name="Legend3" hidden="1"/>
            <p:cNvSpPr>
              <a:spLocks noChangeArrowheads="1"/>
            </p:cNvSpPr>
            <p:nvPr userDrawn="1"/>
          </p:nvSpPr>
          <p:spPr bwMode="auto">
            <a:xfrm>
              <a:off x="5135" y="814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Legend3</a:t>
              </a:r>
            </a:p>
          </p:txBody>
        </p:sp>
        <p:sp>
          <p:nvSpPr>
            <p:cNvPr id="1358" name="Legend4" hidden="1"/>
            <p:cNvSpPr>
              <a:spLocks noChangeArrowheads="1"/>
            </p:cNvSpPr>
            <p:nvPr userDrawn="1"/>
          </p:nvSpPr>
          <p:spPr bwMode="auto">
            <a:xfrm>
              <a:off x="5135" y="981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Legend4</a:t>
              </a:r>
            </a:p>
          </p:txBody>
        </p:sp>
        <p:sp>
          <p:nvSpPr>
            <p:cNvPr id="1359" name="Legend5" hidden="1"/>
            <p:cNvSpPr>
              <a:spLocks noChangeArrowheads="1"/>
            </p:cNvSpPr>
            <p:nvPr userDrawn="1"/>
          </p:nvSpPr>
          <p:spPr bwMode="auto">
            <a:xfrm>
              <a:off x="5135" y="1146"/>
              <a:ext cx="3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/>
                <a:t>Legend5</a:t>
              </a:r>
            </a:p>
          </p:txBody>
        </p:sp>
      </p:grpSp>
      <p:grpSp>
        <p:nvGrpSpPr>
          <p:cNvPr id="1376" name="Group 352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0" y="1003300"/>
            <a:ext cx="8961438" cy="239713"/>
            <a:chOff x="0" y="4986"/>
            <a:chExt cx="5645" cy="151"/>
          </a:xfrm>
        </p:grpSpPr>
        <p:sp>
          <p:nvSpPr>
            <p:cNvPr id="1377" name="Rectangle 353"/>
            <p:cNvSpPr>
              <a:spLocks noChangeArrowheads="1"/>
            </p:cNvSpPr>
            <p:nvPr/>
          </p:nvSpPr>
          <p:spPr bwMode="auto">
            <a:xfrm>
              <a:off x="0" y="4986"/>
              <a:ext cx="4709" cy="39"/>
            </a:xfrm>
            <a:prstGeom prst="rect">
              <a:avLst/>
            </a:prstGeom>
            <a:solidFill>
              <a:srgbClr val="C9192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78" name="Rectangle 354"/>
            <p:cNvSpPr>
              <a:spLocks noChangeArrowheads="1"/>
            </p:cNvSpPr>
            <p:nvPr/>
          </p:nvSpPr>
          <p:spPr bwMode="auto">
            <a:xfrm>
              <a:off x="4709" y="5004"/>
              <a:ext cx="936" cy="39"/>
            </a:xfrm>
            <a:prstGeom prst="rect">
              <a:avLst/>
            </a:prstGeom>
            <a:solidFill>
              <a:srgbClr val="C9192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79" name="Rectangle 355"/>
            <p:cNvSpPr>
              <a:spLocks noChangeArrowheads="1"/>
            </p:cNvSpPr>
            <p:nvPr/>
          </p:nvSpPr>
          <p:spPr bwMode="auto">
            <a:xfrm>
              <a:off x="0" y="5060"/>
              <a:ext cx="4709" cy="39"/>
            </a:xfrm>
            <a:prstGeom prst="rect">
              <a:avLst/>
            </a:prstGeom>
            <a:solidFill>
              <a:srgbClr val="64646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0" name="Rectangle 356"/>
            <p:cNvSpPr>
              <a:spLocks noChangeArrowheads="1"/>
            </p:cNvSpPr>
            <p:nvPr/>
          </p:nvSpPr>
          <p:spPr bwMode="auto">
            <a:xfrm>
              <a:off x="4709" y="5078"/>
              <a:ext cx="936" cy="20"/>
            </a:xfrm>
            <a:prstGeom prst="rect">
              <a:avLst/>
            </a:prstGeom>
            <a:solidFill>
              <a:srgbClr val="64646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1" name="Rectangle 357"/>
            <p:cNvSpPr>
              <a:spLocks noChangeArrowheads="1"/>
            </p:cNvSpPr>
            <p:nvPr/>
          </p:nvSpPr>
          <p:spPr bwMode="auto">
            <a:xfrm>
              <a:off x="0" y="5098"/>
              <a:ext cx="4709" cy="39"/>
            </a:xfrm>
            <a:prstGeom prst="rect">
              <a:avLst/>
            </a:prstGeom>
            <a:solidFill>
              <a:srgbClr val="B1B1B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" name="Rectangle 358"/>
            <p:cNvSpPr>
              <a:spLocks noChangeArrowheads="1"/>
            </p:cNvSpPr>
            <p:nvPr/>
          </p:nvSpPr>
          <p:spPr bwMode="auto">
            <a:xfrm>
              <a:off x="4709" y="5098"/>
              <a:ext cx="936" cy="20"/>
            </a:xfrm>
            <a:prstGeom prst="rect">
              <a:avLst/>
            </a:prstGeom>
            <a:solidFill>
              <a:srgbClr val="B1B1B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319" name="Sticker" hidden="1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8080375" y="1271588"/>
            <a:ext cx="660400" cy="182562"/>
            <a:chOff x="1324" y="2182"/>
            <a:chExt cx="416" cy="115"/>
          </a:xfrm>
        </p:grpSpPr>
        <p:sp>
          <p:nvSpPr>
            <p:cNvPr id="1320" name="AutoShape 296" hidden="1"/>
            <p:cNvSpPr>
              <a:spLocks noChangeArrowheads="1"/>
            </p:cNvSpPr>
            <p:nvPr userDrawn="1"/>
          </p:nvSpPr>
          <p:spPr bwMode="auto">
            <a:xfrm>
              <a:off x="1324" y="2182"/>
              <a:ext cx="416" cy="1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de-DE" sz="1200"/>
                <a:t>STICKER</a:t>
              </a:r>
            </a:p>
          </p:txBody>
        </p:sp>
        <p:cxnSp>
          <p:nvCxnSpPr>
            <p:cNvPr id="1321" name="AutoShape 297" hidden="1"/>
            <p:cNvCxnSpPr>
              <a:cxnSpLocks noChangeShapeType="1"/>
              <a:stCxn id="1320" idx="2"/>
              <a:endCxn id="1320" idx="0"/>
            </p:cNvCxnSpPr>
            <p:nvPr userDrawn="1"/>
          </p:nvCxnSpPr>
          <p:spPr bwMode="auto">
            <a:xfrm>
              <a:off x="1324" y="2182"/>
              <a:ext cx="41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22" name="AutoShape 298" hidden="1"/>
            <p:cNvCxnSpPr>
              <a:cxnSpLocks noChangeShapeType="1"/>
              <a:stCxn id="1320" idx="4"/>
              <a:endCxn id="1320" idx="6"/>
            </p:cNvCxnSpPr>
            <p:nvPr userDrawn="1"/>
          </p:nvCxnSpPr>
          <p:spPr bwMode="auto">
            <a:xfrm>
              <a:off x="1324" y="2297"/>
              <a:ext cx="41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pic>
        <p:nvPicPr>
          <p:cNvPr id="1499" name="Picture 475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7115175" y="198438"/>
            <a:ext cx="16240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" name="Text Box 14"/>
          <p:cNvSpPr txBox="1">
            <a:spLocks noChangeArrowheads="1"/>
          </p:cNvSpPr>
          <p:nvPr userDrawn="1"/>
        </p:nvSpPr>
        <p:spPr bwMode="auto">
          <a:xfrm>
            <a:off x="105880" y="6550373"/>
            <a:ext cx="825847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aseline="0" dirty="0" smtClean="0"/>
              <a:t>Prof. Dr. Jobst Fiedler, Hertie School of Governance - </a:t>
            </a:r>
            <a:r>
              <a:rPr lang="en-US" sz="1000" dirty="0" smtClean="0"/>
              <a:t>HSE Young Expert’s Workshop, Moscow,</a:t>
            </a:r>
            <a:r>
              <a:rPr lang="en-US" sz="1000" baseline="0" dirty="0" smtClean="0"/>
              <a:t> May 23-26, 2015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rgbClr val="C9192B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rgbClr val="C9192B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rgbClr val="C9192B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rgbClr val="C9192B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rgbClr val="C9192B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rgbClr val="C9192B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rgbClr val="C9192B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rgbClr val="C9192B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rgbClr val="C9192B"/>
          </a:solidFill>
          <a:latin typeface="Arial" charset="0"/>
        </a:defRPr>
      </a:lvl9pPr>
    </p:titleStyle>
    <p:bodyStyle>
      <a:lvl1pPr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6125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1203325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1660525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17725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574925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508563" y="2658257"/>
            <a:ext cx="7816365" cy="152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3200" b="1" dirty="0" smtClean="0"/>
              <a:t> </a:t>
            </a:r>
          </a:p>
          <a:p>
            <a:pPr algn="ctr"/>
            <a:endParaRPr lang="en-GB" sz="3200" b="1" dirty="0" smtClean="0"/>
          </a:p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Innovations in the Non-Profit </a:t>
            </a:r>
            <a:r>
              <a:rPr lang="en-GB" sz="3200" b="1" dirty="0">
                <a:solidFill>
                  <a:srgbClr val="C00000"/>
                </a:solidFill>
              </a:rPr>
              <a:t>S</a:t>
            </a:r>
            <a:r>
              <a:rPr lang="en-GB" sz="3200" b="1" dirty="0" smtClean="0">
                <a:solidFill>
                  <a:srgbClr val="C00000"/>
                </a:solidFill>
              </a:rPr>
              <a:t>ector and </a:t>
            </a:r>
            <a:r>
              <a:rPr lang="en-GB" sz="3200" b="1" dirty="0" err="1" smtClean="0">
                <a:solidFill>
                  <a:srgbClr val="C00000"/>
                </a:solidFill>
              </a:rPr>
              <a:t>Intersectoral</a:t>
            </a:r>
            <a:r>
              <a:rPr lang="en-GB" sz="3200" b="1" dirty="0" smtClean="0">
                <a:solidFill>
                  <a:srgbClr val="C00000"/>
                </a:solidFill>
              </a:rPr>
              <a:t> Cooperation</a:t>
            </a:r>
          </a:p>
          <a:p>
            <a:pPr algn="ctr"/>
            <a:endParaRPr lang="en-GB" sz="3200" b="1" dirty="0">
              <a:solidFill>
                <a:srgbClr val="C00000"/>
              </a:solidFill>
            </a:endParaRP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- </a:t>
            </a:r>
            <a:r>
              <a:rPr lang="en-GB" sz="2000" b="1" dirty="0">
                <a:solidFill>
                  <a:srgbClr val="C00000"/>
                </a:solidFill>
              </a:rPr>
              <a:t>s</a:t>
            </a:r>
            <a:r>
              <a:rPr lang="en-GB" sz="2000" b="1" dirty="0" smtClean="0">
                <a:solidFill>
                  <a:srgbClr val="C00000"/>
                </a:solidFill>
              </a:rPr>
              <a:t>elected introductory charts</a:t>
            </a:r>
          </a:p>
          <a:p>
            <a:pPr marL="895350" indent="-442913">
              <a:buFont typeface="Symbol" pitchFamily="18" charset="2"/>
              <a:buChar char="-"/>
            </a:pP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39298" y="5306045"/>
            <a:ext cx="7548767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800" b="1" dirty="0" err="1" smtClean="0">
                <a:solidFill>
                  <a:schemeClr val="tx1"/>
                </a:solidFill>
              </a:rPr>
              <a:t>Prof.</a:t>
            </a:r>
            <a:r>
              <a:rPr lang="en-GB" sz="1800" b="1" dirty="0" smtClean="0">
                <a:solidFill>
                  <a:schemeClr val="tx1"/>
                </a:solidFill>
              </a:rPr>
              <a:t> </a:t>
            </a:r>
            <a:r>
              <a:rPr lang="en-GB" sz="1800" b="1" dirty="0" err="1" smtClean="0">
                <a:solidFill>
                  <a:schemeClr val="tx1"/>
                </a:solidFill>
              </a:rPr>
              <a:t>Dr.</a:t>
            </a:r>
            <a:r>
              <a:rPr lang="en-GB" sz="1800" b="1" dirty="0" smtClean="0">
                <a:solidFill>
                  <a:schemeClr val="tx1"/>
                </a:solidFill>
              </a:rPr>
              <a:t> Jobst Fiedler</a:t>
            </a:r>
          </a:p>
          <a:p>
            <a:pPr>
              <a:spcBef>
                <a:spcPct val="20000"/>
              </a:spcBef>
            </a:pPr>
            <a:r>
              <a:rPr lang="en-GB" sz="1800" b="1" dirty="0" smtClean="0">
                <a:solidFill>
                  <a:schemeClr val="tx1"/>
                </a:solidFill>
              </a:rPr>
              <a:t>Hertie School of Governance, Berlin</a:t>
            </a:r>
          </a:p>
          <a:p>
            <a:pPr>
              <a:spcBef>
                <a:spcPct val="20000"/>
              </a:spcBef>
            </a:pPr>
            <a:endParaRPr lang="en-GB" sz="2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non-profit </a:t>
            </a:r>
            <a:r>
              <a:rPr lang="de-DE" dirty="0" err="1" smtClean="0"/>
              <a:t>sector</a:t>
            </a:r>
            <a:r>
              <a:rPr lang="de-DE" dirty="0" smtClean="0"/>
              <a:t> in Germany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399215" y="6516986"/>
            <a:ext cx="195262" cy="152400"/>
          </a:xfrm>
        </p:spPr>
        <p:txBody>
          <a:bodyPr/>
          <a:lstStyle/>
          <a:p>
            <a:fld id="{F58CA206-A581-4400-A730-74A1C2037942}" type="slidenum">
              <a:rPr lang="de-DE" smtClean="0"/>
              <a:pPr/>
              <a:t>1</a:t>
            </a:fld>
            <a:r>
              <a:rPr lang="de-DE" smtClean="0"/>
              <a:t> </a:t>
            </a:r>
            <a:endParaRPr lang="de-DE" dirty="0"/>
          </a:p>
        </p:txBody>
      </p:sp>
      <p:cxnSp>
        <p:nvCxnSpPr>
          <p:cNvPr id="5" name="Gerader Verbinder 4"/>
          <p:cNvCxnSpPr/>
          <p:nvPr/>
        </p:nvCxnSpPr>
        <p:spPr>
          <a:xfrm>
            <a:off x="4451536" y="1535638"/>
            <a:ext cx="29183" cy="482408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441851" y="1366361"/>
            <a:ext cx="2106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/>
              <a:t>s</a:t>
            </a:r>
            <a:r>
              <a:rPr lang="de-DE" sz="2000" b="1" dirty="0" err="1" smtClean="0"/>
              <a:t>ervice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delivery</a:t>
            </a:r>
            <a:endParaRPr lang="en-US" sz="20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5324141" y="1366361"/>
            <a:ext cx="327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/>
              <a:t>policy</a:t>
            </a:r>
            <a:r>
              <a:rPr lang="de-DE" sz="2000" b="1" dirty="0" smtClean="0"/>
              <a:t> / </a:t>
            </a:r>
            <a:r>
              <a:rPr lang="de-DE" sz="2000" b="1" dirty="0" err="1" smtClean="0"/>
              <a:t>advisory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oriented</a:t>
            </a:r>
            <a:endParaRPr lang="en-US" sz="2000" b="1" dirty="0"/>
          </a:p>
        </p:txBody>
      </p:sp>
      <p:sp>
        <p:nvSpPr>
          <p:cNvPr id="12" name="Ellipse 11"/>
          <p:cNvSpPr/>
          <p:nvPr/>
        </p:nvSpPr>
        <p:spPr>
          <a:xfrm>
            <a:off x="221828" y="1800721"/>
            <a:ext cx="1966464" cy="1332689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Educational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Foundations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188292" y="1955286"/>
            <a:ext cx="2959813" cy="2126211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Large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Welfare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Organizations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2272893" y="3834800"/>
            <a:ext cx="2551251" cy="1332689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Smaller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Growing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ector of NPOs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79528" y="3281335"/>
            <a:ext cx="2051065" cy="1332689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Small Cultural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Organizations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21828" y="4761949"/>
            <a:ext cx="2559238" cy="1597773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Sports Clubs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634664" y="1800721"/>
            <a:ext cx="2959813" cy="948659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Interest Groups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Organized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NPOs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634662" y="2807005"/>
            <a:ext cx="2959813" cy="948659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Foundations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634662" y="3473349"/>
            <a:ext cx="2959813" cy="948659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Think Tanks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634662" y="4466237"/>
            <a:ext cx="2959813" cy="948659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Advocacy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Groups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5634662" y="5480360"/>
            <a:ext cx="2959813" cy="948659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Foundations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Political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Parties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559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063" y="228314"/>
            <a:ext cx="6853237" cy="584775"/>
          </a:xfrm>
        </p:spPr>
        <p:txBody>
          <a:bodyPr/>
          <a:lstStyle/>
          <a:p>
            <a:r>
              <a:rPr lang="en-GB" dirty="0" smtClean="0"/>
              <a:t>The non-profit sector has a strong role in service delivery in the welfare field in Germany</a:t>
            </a:r>
            <a:endParaRPr lang="en-GB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CA206-A581-4400-A730-74A1C2037942}" type="slidenum">
              <a:rPr lang="de-DE" smtClean="0"/>
              <a:pPr/>
              <a:t>2</a:t>
            </a:fld>
            <a:r>
              <a:rPr lang="de-DE" smtClean="0"/>
              <a:t> </a:t>
            </a:r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279140" y="1390888"/>
            <a:ext cx="8451298" cy="491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lvl="0" indent="-457200" defTabSz="895350">
              <a:spcAft>
                <a:spcPts val="18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GB" dirty="0"/>
              <a:t>Welfare activities are the largest part of non-profit sector in Germany. </a:t>
            </a:r>
            <a:endParaRPr lang="en-GB" dirty="0" smtClean="0"/>
          </a:p>
          <a:p>
            <a:pPr marL="457200" lvl="0" indent="-457200" defTabSz="895350">
              <a:spcAft>
                <a:spcPts val="18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GB" kern="0" dirty="0" smtClean="0">
                <a:latin typeface="+mn-lt"/>
              </a:rPr>
              <a:t>Their share in welfare is increasing since the state is in the process of reducing its activities by public employees and just remains the main funding source.</a:t>
            </a:r>
          </a:p>
          <a:p>
            <a:pPr marL="457200" lvl="0" indent="-457200" defTabSz="895350">
              <a:spcAft>
                <a:spcPts val="18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GB" kern="0" dirty="0" smtClean="0">
                <a:latin typeface="+mn-lt"/>
              </a:rPr>
              <a:t>There are four big players: </a:t>
            </a:r>
          </a:p>
          <a:p>
            <a:pPr marL="914400" lvl="1" indent="-457200" defTabSz="895350">
              <a:spcAft>
                <a:spcPts val="60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/>
            </a:pPr>
            <a:r>
              <a:rPr lang="en-GB" kern="0" dirty="0" smtClean="0">
                <a:latin typeface="+mn-lt"/>
              </a:rPr>
              <a:t>Caritas: Catholic church</a:t>
            </a:r>
          </a:p>
          <a:p>
            <a:pPr marL="914400" lvl="1" indent="-457200" defTabSz="895350">
              <a:spcAft>
                <a:spcPts val="60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/>
            </a:pPr>
            <a:r>
              <a:rPr lang="en-GB" kern="0" dirty="0" err="1" smtClean="0">
                <a:latin typeface="+mn-lt"/>
              </a:rPr>
              <a:t>Diakonisches</a:t>
            </a:r>
            <a:r>
              <a:rPr lang="en-GB" kern="0" dirty="0" smtClean="0">
                <a:latin typeface="+mn-lt"/>
              </a:rPr>
              <a:t> </a:t>
            </a:r>
            <a:r>
              <a:rPr lang="en-GB" kern="0" dirty="0" err="1" smtClean="0">
                <a:latin typeface="+mn-lt"/>
              </a:rPr>
              <a:t>Werk</a:t>
            </a:r>
            <a:r>
              <a:rPr lang="en-GB" kern="0" dirty="0" smtClean="0">
                <a:latin typeface="+mn-lt"/>
              </a:rPr>
              <a:t>: Protestant </a:t>
            </a:r>
            <a:r>
              <a:rPr lang="en-GB" kern="0" dirty="0" smtClean="0">
                <a:latin typeface="+mn-lt"/>
              </a:rPr>
              <a:t>churches</a:t>
            </a:r>
          </a:p>
          <a:p>
            <a:pPr marL="914400" lvl="1" indent="-457200" defTabSz="895350">
              <a:spcAft>
                <a:spcPts val="60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/>
            </a:pPr>
            <a:r>
              <a:rPr lang="en-GB" kern="0" dirty="0" smtClean="0">
                <a:latin typeface="+mn-lt"/>
              </a:rPr>
              <a:t>Red Cross </a:t>
            </a:r>
          </a:p>
          <a:p>
            <a:pPr marL="914400" lvl="1" indent="-457200" defTabSz="895350">
              <a:spcAft>
                <a:spcPts val="180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/>
            </a:pPr>
            <a:r>
              <a:rPr lang="en-GB" kern="0" dirty="0" err="1" smtClean="0">
                <a:latin typeface="+mn-lt"/>
              </a:rPr>
              <a:t>Paritätischer</a:t>
            </a:r>
            <a:r>
              <a:rPr lang="en-GB" kern="0" dirty="0" smtClean="0">
                <a:latin typeface="+mn-lt"/>
              </a:rPr>
              <a:t> </a:t>
            </a:r>
            <a:r>
              <a:rPr lang="en-GB" kern="0" dirty="0" err="1" smtClean="0">
                <a:latin typeface="+mn-lt"/>
              </a:rPr>
              <a:t>Wohlfahrtsverband</a:t>
            </a:r>
            <a:r>
              <a:rPr lang="en-GB" kern="0" dirty="0" smtClean="0">
                <a:latin typeface="+mn-lt"/>
              </a:rPr>
              <a:t>: The head organisation for several hundreds of smaller welfare organisations</a:t>
            </a:r>
          </a:p>
          <a:p>
            <a:pPr marL="457200" indent="-457200" defTabSz="895350">
              <a:spcAft>
                <a:spcPts val="18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GB" dirty="0" smtClean="0"/>
              <a:t>In addition, a growing number of smaller non-profits have developed on the local and grassroots level.</a:t>
            </a:r>
          </a:p>
          <a:p>
            <a:pPr marL="457200" indent="-457200" defTabSz="895350">
              <a:spcAft>
                <a:spcPts val="18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GB" dirty="0" smtClean="0"/>
              <a:t>Altogether, the non-profits in the welfare sector cover a vast portfolio of activities in fields like: Childcare, Elderly Care</a:t>
            </a:r>
            <a:r>
              <a:rPr lang="en-GB" dirty="0" smtClean="0"/>
              <a:t>, </a:t>
            </a:r>
            <a:r>
              <a:rPr lang="en-GB" dirty="0" smtClean="0"/>
              <a:t>Integration Programs for Refugees, </a:t>
            </a:r>
            <a:r>
              <a:rPr lang="en-GB" dirty="0" smtClean="0"/>
              <a:t>People with Disabilities,  </a:t>
            </a:r>
            <a:r>
              <a:rPr lang="en-GB" dirty="0" smtClean="0"/>
              <a:t>Unemployed Persons as well as Health Care or Educational Institutions.</a:t>
            </a:r>
            <a:endParaRPr lang="en-GB" dirty="0"/>
          </a:p>
          <a:p>
            <a:pPr lvl="1" defTabSz="895350">
              <a:spcAft>
                <a:spcPts val="600"/>
              </a:spcAft>
              <a:buClr>
                <a:schemeClr val="tx2"/>
              </a:buClr>
              <a:defRPr/>
            </a:pPr>
            <a:endParaRPr lang="en-GB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38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1188" y="1629913"/>
            <a:ext cx="8548687" cy="4513712"/>
          </a:xfrm>
        </p:spPr>
        <p:txBody>
          <a:bodyPr/>
          <a:lstStyle/>
          <a:p>
            <a:pPr lvl="1">
              <a:spcBef>
                <a:spcPts val="1588"/>
              </a:spcBef>
              <a:buFont typeface="Arial" pitchFamily="34" charset="0"/>
              <a:buChar char="•"/>
            </a:pPr>
            <a:r>
              <a:rPr lang="en-GB" sz="1800" dirty="0" smtClean="0"/>
              <a:t>In this field, non-profits have been growing even faster than in the service delivery field</a:t>
            </a:r>
          </a:p>
          <a:p>
            <a:pPr lvl="1">
              <a:spcBef>
                <a:spcPts val="1588"/>
              </a:spcBef>
              <a:buFont typeface="Arial" pitchFamily="34" charset="0"/>
              <a:buChar char="•"/>
            </a:pPr>
            <a:r>
              <a:rPr lang="en-GB" sz="1800" dirty="0" smtClean="0"/>
              <a:t>Traditional players in this field are:</a:t>
            </a:r>
          </a:p>
          <a:p>
            <a:pPr lvl="2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GB" sz="1800" dirty="0" smtClean="0"/>
              <a:t>The publicly co-financed foundations of political parties represented in the German Parliament;</a:t>
            </a:r>
          </a:p>
          <a:p>
            <a:pPr lvl="2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GB" sz="1800" dirty="0" smtClean="0"/>
              <a:t>Some large foundations like Bosch or Krupp Foundation existing already for several decades;</a:t>
            </a:r>
          </a:p>
          <a:p>
            <a:pPr lvl="1">
              <a:spcBef>
                <a:spcPts val="1588"/>
              </a:spcBef>
              <a:buFont typeface="Arial" pitchFamily="34" charset="0"/>
              <a:buChar char="•"/>
            </a:pPr>
            <a:r>
              <a:rPr lang="en-GB" sz="1800" dirty="0" smtClean="0"/>
              <a:t>But many new players have entered the field.</a:t>
            </a:r>
          </a:p>
          <a:p>
            <a:pPr lvl="1">
              <a:spcBef>
                <a:spcPts val="1588"/>
              </a:spcBef>
              <a:buFont typeface="Arial" pitchFamily="34" charset="0"/>
              <a:buChar char="•"/>
            </a:pPr>
            <a:r>
              <a:rPr lang="en-GB" sz="1800" dirty="0" smtClean="0"/>
              <a:t>The number of foundations which – apart from cultural and social activities – are supporting research studies and subsequent policy proposals for national or international issues has strongly increased. By now we have at least six large new players active in this field.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CA206-A581-4400-A730-74A1C2037942}" type="slidenum">
              <a:rPr lang="de-DE" smtClean="0"/>
              <a:pPr/>
              <a:t>3</a:t>
            </a:fld>
            <a:r>
              <a:rPr lang="de-DE" smtClean="0"/>
              <a:t> 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9798" y="335423"/>
            <a:ext cx="6851766" cy="70788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000" dirty="0" smtClean="0"/>
              <a:t>Non-profits are as well engaged in advocacy and producing policy proposals (1)</a:t>
            </a:r>
            <a:endParaRPr lang="en-US" altLang="de-DE" sz="2000" b="1" dirty="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1188" y="1887088"/>
            <a:ext cx="8548687" cy="4513712"/>
          </a:xfrm>
        </p:spPr>
        <p:txBody>
          <a:bodyPr/>
          <a:lstStyle/>
          <a:p>
            <a:pPr lvl="1">
              <a:spcBef>
                <a:spcPts val="1588"/>
              </a:spcBef>
              <a:buFont typeface="Arial" pitchFamily="34" charset="0"/>
              <a:buChar char="•"/>
            </a:pPr>
            <a:r>
              <a:rPr lang="en-GB" sz="1800" dirty="0"/>
              <a:t>The same is true for non-profit think tanks which are either supported by foundations or other </a:t>
            </a:r>
            <a:r>
              <a:rPr lang="en-GB" sz="1800" dirty="0" smtClean="0"/>
              <a:t>donors </a:t>
            </a:r>
            <a:r>
              <a:rPr lang="en-GB" sz="1800" dirty="0"/>
              <a:t>or public financing. </a:t>
            </a:r>
          </a:p>
          <a:p>
            <a:pPr lvl="1">
              <a:spcBef>
                <a:spcPts val="1588"/>
              </a:spcBef>
              <a:buFont typeface="Arial" pitchFamily="34" charset="0"/>
              <a:buChar char="•"/>
            </a:pPr>
            <a:r>
              <a:rPr lang="en-GB" sz="1800" dirty="0" smtClean="0"/>
              <a:t>They have a increasingly important role in agenda setting and organizing public debate.</a:t>
            </a:r>
          </a:p>
          <a:p>
            <a:pPr lvl="1">
              <a:spcBef>
                <a:spcPts val="1588"/>
              </a:spcBef>
              <a:buFont typeface="Arial" pitchFamily="34" charset="0"/>
              <a:buChar char="•"/>
            </a:pPr>
            <a:r>
              <a:rPr lang="en-GB" sz="1800" dirty="0" smtClean="0"/>
              <a:t>The number of grassroots advocacy groups – temporary and sometimes loosely organized, sometimes as stable non-profits, has flourished during the last ten years.</a:t>
            </a:r>
          </a:p>
          <a:p>
            <a:pPr lvl="1">
              <a:spcBef>
                <a:spcPts val="1588"/>
              </a:spcBef>
              <a:buFont typeface="Arial" pitchFamily="34" charset="0"/>
              <a:buChar char="•"/>
            </a:pPr>
            <a:r>
              <a:rPr lang="en-GB" sz="1800" dirty="0" smtClean="0"/>
              <a:t>They cover a broad spectrum of issues ranging from educational and social issues to challenging public planning in the fields of infrastructure, traffic or city development.</a:t>
            </a:r>
            <a:endParaRPr lang="en-GB" sz="1800" dirty="0"/>
          </a:p>
          <a:p>
            <a:pPr lvl="1">
              <a:spcBef>
                <a:spcPts val="1588"/>
              </a:spcBef>
              <a:buFont typeface="Arial" pitchFamily="34" charset="0"/>
              <a:buChar char="•"/>
            </a:pPr>
            <a:endParaRPr lang="en-GB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CA206-A581-4400-A730-74A1C2037942}" type="slidenum">
              <a:rPr lang="de-DE" smtClean="0"/>
              <a:pPr/>
              <a:t>4</a:t>
            </a:fld>
            <a:r>
              <a:rPr lang="de-DE" smtClean="0"/>
              <a:t> 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9798" y="335423"/>
            <a:ext cx="6851766" cy="70788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000" dirty="0" smtClean="0"/>
              <a:t>Non-profits are as well engaged in advocacy and producing policy proposals (2)</a:t>
            </a:r>
            <a:endParaRPr lang="en-US" altLang="de-DE" sz="2000" b="1" dirty="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4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1188" y="1658488"/>
            <a:ext cx="8548687" cy="4513712"/>
          </a:xfrm>
        </p:spPr>
        <p:txBody>
          <a:bodyPr/>
          <a:lstStyle/>
          <a:p>
            <a:pPr marL="1587" lvl="1" indent="0">
              <a:spcBef>
                <a:spcPts val="1588"/>
              </a:spcBef>
              <a:buNone/>
            </a:pPr>
            <a:r>
              <a:rPr lang="en-GB" sz="2000" b="1" dirty="0" smtClean="0"/>
              <a:t>Large Welfare Organisations</a:t>
            </a:r>
          </a:p>
          <a:p>
            <a:pPr lvl="2">
              <a:spcBef>
                <a:spcPts val="1588"/>
              </a:spcBef>
              <a:buFont typeface="Arial" pitchFamily="34" charset="0"/>
              <a:buChar char="•"/>
            </a:pPr>
            <a:r>
              <a:rPr lang="en-GB" sz="2000" dirty="0" smtClean="0"/>
              <a:t>Professionalization of management level in terms of mission orientation, leadership style, results tracking and controlling as well as marketing and fundraising.</a:t>
            </a:r>
          </a:p>
          <a:p>
            <a:pPr lvl="2">
              <a:spcBef>
                <a:spcPts val="1588"/>
              </a:spcBef>
              <a:buFont typeface="Arial" pitchFamily="34" charset="0"/>
              <a:buChar char="•"/>
            </a:pPr>
            <a:r>
              <a:rPr lang="en-GB" sz="2000" dirty="0" smtClean="0"/>
              <a:t>Substantial consultancy support to introduce these private sector inspired management concepts.</a:t>
            </a:r>
          </a:p>
          <a:p>
            <a:pPr lvl="2">
              <a:spcBef>
                <a:spcPts val="1588"/>
              </a:spcBef>
              <a:buFont typeface="Arial" pitchFamily="34" charset="0"/>
              <a:buChar char="•"/>
            </a:pPr>
            <a:r>
              <a:rPr lang="en-GB" sz="2000" dirty="0" smtClean="0"/>
              <a:t>More consistent internal performance management because of tighter public budgets financing most of the activities.</a:t>
            </a:r>
          </a:p>
          <a:p>
            <a:pPr lvl="2">
              <a:spcBef>
                <a:spcPts val="1588"/>
              </a:spcBef>
              <a:buFont typeface="Arial" pitchFamily="34" charset="0"/>
              <a:buChar char="•"/>
            </a:pPr>
            <a:r>
              <a:rPr lang="en-GB" sz="2000" dirty="0" smtClean="0"/>
              <a:t>Performance contracts with the public funders – but still not widespread.</a:t>
            </a:r>
          </a:p>
          <a:p>
            <a:pPr lvl="2">
              <a:spcBef>
                <a:spcPts val="1588"/>
              </a:spcBef>
              <a:buFont typeface="Arial" pitchFamily="34" charset="0"/>
              <a:buChar char="•"/>
            </a:pPr>
            <a:r>
              <a:rPr lang="en-GB" sz="2000" dirty="0" smtClean="0"/>
              <a:t>New role in agenda-setting and advocacy professionalized.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CA206-A581-4400-A730-74A1C2037942}" type="slidenum">
              <a:rPr lang="de-DE" smtClean="0"/>
              <a:pPr/>
              <a:t>5</a:t>
            </a:fld>
            <a:r>
              <a:rPr lang="de-DE" smtClean="0"/>
              <a:t> 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9798" y="335423"/>
            <a:ext cx="6851766" cy="4001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000" dirty="0" smtClean="0"/>
              <a:t>Innovations in the non-profit sector</a:t>
            </a:r>
            <a:endParaRPr lang="en-US" altLang="de-DE" sz="2000" b="1" dirty="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1188" y="1658488"/>
            <a:ext cx="8548687" cy="4513712"/>
          </a:xfrm>
        </p:spPr>
        <p:txBody>
          <a:bodyPr/>
          <a:lstStyle/>
          <a:p>
            <a:pPr lvl="2">
              <a:spcBef>
                <a:spcPts val="1588"/>
              </a:spcBef>
              <a:buFont typeface="Arial" pitchFamily="34" charset="0"/>
              <a:buChar char="•"/>
            </a:pPr>
            <a:r>
              <a:rPr lang="en-GB" sz="2000" dirty="0" smtClean="0"/>
              <a:t>New </a:t>
            </a:r>
            <a:r>
              <a:rPr lang="en-GB" sz="2000" dirty="0" smtClean="0"/>
              <a:t>kinds of membership organizations growing: for instance in a variety of diseases as partly virtual organizations of people affected.</a:t>
            </a:r>
          </a:p>
          <a:p>
            <a:pPr lvl="2">
              <a:spcBef>
                <a:spcPts val="1588"/>
              </a:spcBef>
              <a:buFont typeface="Arial" pitchFamily="34" charset="0"/>
              <a:buChar char="•"/>
            </a:pPr>
            <a:r>
              <a:rPr lang="en-GB" sz="2000" dirty="0" smtClean="0"/>
              <a:t>Small non-profits becoming partners of business in delivering corporate social responsibility activities</a:t>
            </a:r>
            <a:r>
              <a:rPr lang="en-GB" sz="2000" dirty="0" smtClean="0"/>
              <a:t>.</a:t>
            </a:r>
          </a:p>
          <a:p>
            <a:pPr lvl="2">
              <a:spcBef>
                <a:spcPts val="1588"/>
              </a:spcBef>
              <a:buFont typeface="Arial" pitchFamily="34" charset="0"/>
              <a:buChar char="•"/>
            </a:pPr>
            <a:r>
              <a:rPr lang="en-GB" sz="2000" dirty="0" smtClean="0"/>
              <a:t>Foundations supported organizations consulting small non-profits in areas like mission orientation, performance management, and marketing</a:t>
            </a:r>
          </a:p>
          <a:p>
            <a:pPr lvl="2">
              <a:spcBef>
                <a:spcPts val="1588"/>
              </a:spcBef>
              <a:buFont typeface="Arial" pitchFamily="34" charset="0"/>
              <a:buChar char="•"/>
            </a:pPr>
            <a:r>
              <a:rPr lang="en-GB" sz="2000" dirty="0"/>
              <a:t>Crowd funding via internet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CA206-A581-4400-A730-74A1C2037942}" type="slidenum">
              <a:rPr lang="de-DE" smtClean="0"/>
              <a:pPr/>
              <a:t>6</a:t>
            </a:fld>
            <a:r>
              <a:rPr lang="de-DE" smtClean="0"/>
              <a:t> 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9798" y="335423"/>
            <a:ext cx="6851766" cy="4001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000" dirty="0" smtClean="0"/>
              <a:t>Innovations in smaller, often single issue non-profits</a:t>
            </a:r>
            <a:endParaRPr lang="en-US" altLang="de-DE" sz="2000" b="1" dirty="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UNDODONOTDELETE" val="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2esUCvCSESYBUETcvjRR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tMj1w1LUmlnJ07FFDP2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PKJLBj5GaEitAV8NFLu73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pB3JlaTUmAX.Ov7ENqJ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SiCxRYDi0SXP6vogCkm4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w_oc32lEmIbnEDXuXAt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cpJ8p4wUyBCo_pXUc.3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2BMBaqQ4kepStFXPEbNC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Khtimv_7EWHTGOVXMi6Z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J.YGqITUqaQALVgLFNg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wfR37630UqE8_C.6wNgS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FyfWUOmi0W.v_WG71D1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5AGDNQ2UmdDL_HIK3Cn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9w0sht6fUOSyIrCWY8cg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AzoSUGSEu9.Sag84aAXg"/>
</p:tagLst>
</file>

<file path=ppt/theme/theme1.xml><?xml version="1.0" encoding="utf-8"?>
<a:theme xmlns:a="http://schemas.openxmlformats.org/drawingml/2006/main" name="FF_ZZE_445_01_a">
  <a:themeElements>
    <a:clrScheme name="FF_ZZE_445_a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B1B1B1"/>
      </a:accent2>
      <a:accent3>
        <a:srgbClr val="FFFFFF"/>
      </a:accent3>
      <a:accent4>
        <a:srgbClr val="000000"/>
      </a:accent4>
      <a:accent5>
        <a:srgbClr val="FFFFFF"/>
      </a:accent5>
      <a:accent6>
        <a:srgbClr val="A0A0A0"/>
      </a:accent6>
      <a:hlink>
        <a:srgbClr val="646464"/>
      </a:hlink>
      <a:folHlink>
        <a:srgbClr val="C9192B"/>
      </a:folHlink>
    </a:clrScheme>
    <a:fontScheme name="FF_ZZE_445_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F_ZZE_445_a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_ZZE_445_a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B1B1B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A0A0A0"/>
        </a:accent6>
        <a:hlink>
          <a:srgbClr val="646464"/>
        </a:hlink>
        <a:folHlink>
          <a:srgbClr val="C919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FF_ZZE_445_01_a</Template>
  <TotalTime>0</TotalTime>
  <Words>587</Words>
  <Application>Microsoft Office PowerPoint</Application>
  <PresentationFormat>Benutzerdefiniert</PresentationFormat>
  <Paragraphs>62</Paragraphs>
  <Slides>7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Symbol</vt:lpstr>
      <vt:lpstr>Times</vt:lpstr>
      <vt:lpstr>FF_ZZE_445_01_a</vt:lpstr>
      <vt:lpstr>think-cell Slide</vt:lpstr>
      <vt:lpstr>PowerPoint-Präsentation</vt:lpstr>
      <vt:lpstr>The non-profit sector in Germany</vt:lpstr>
      <vt:lpstr>The non-profit sector has a strong role in service delivery in the welfare field in Germany</vt:lpstr>
      <vt:lpstr>Non-profits are as well engaged in advocacy and producing policy proposals (1)</vt:lpstr>
      <vt:lpstr>Non-profits are as well engaged in advocacy and producing policy proposals (2)</vt:lpstr>
      <vt:lpstr>Innovations in the non-profit sector</vt:lpstr>
      <vt:lpstr>Innovations in smaller, often single issue non-profits</vt:lpstr>
    </vt:vector>
  </TitlesOfParts>
  <Company>Hertie School of Governance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>s.schuett</dc:creator>
  <cp:lastModifiedBy>Sascha Schuster</cp:lastModifiedBy>
  <cp:revision>258</cp:revision>
  <cp:lastPrinted>2012-06-22T11:10:50Z</cp:lastPrinted>
  <dcterms:created xsi:type="dcterms:W3CDTF">2009-07-16T11:48:51Z</dcterms:created>
  <dcterms:modified xsi:type="dcterms:W3CDTF">2015-05-21T13:56:58Z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Final">
    <vt:bool>false</vt:bool>
  </property>
  <property fmtid="{D5CDD505-2E9C-101B-9397-08002B2CF9AE}" pid="6" name="Title">
    <vt:lpwstr>Titel</vt:lpwstr>
  </property>
  <property fmtid="{D5CDD505-2E9C-101B-9397-08002B2CF9AE}" pid="7" name="Event">
    <vt:lpwstr/>
  </property>
  <property fmtid="{D5CDD505-2E9C-101B-9397-08002B2CF9AE}" pid="8" name="Delivery Date">
    <vt:lpwstr>Datum</vt:lpwstr>
  </property>
  <property fmtid="{D5CDD505-2E9C-101B-9397-08002B2CF9AE}" pid="9" name="DocID">
    <vt:lpwstr>BVA-262605-445-2009xxxx-VMSx-k</vt:lpwstr>
  </property>
  <property fmtid="{D5CDD505-2E9C-101B-9397-08002B2CF9AE}" pid="10" name="DocIDinTitle">
    <vt:bool>false</vt:bool>
  </property>
  <property fmtid="{D5CDD505-2E9C-101B-9397-08002B2CF9AE}" pid="11" name="DocIDinSlide">
    <vt:bool>true</vt:bool>
  </property>
  <property fmtid="{D5CDD505-2E9C-101B-9397-08002B2CF9AE}" pid="12" name="DocIDPosition">
    <vt:i4>1</vt:i4>
  </property>
</Properties>
</file>