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CE552-D03C-4C2C-907D-286A44D83BAC}" type="doc">
      <dgm:prSet loTypeId="urn:microsoft.com/office/officeart/2005/8/layout/v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13A5FBE-84D1-4654-8739-44570960C97E}">
      <dgm:prSet phldrT="[Текст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The factors having the greatest impact on innovation in NGOs in the Russian context will differ from similar factors in the Western context</a:t>
          </a:r>
          <a:endParaRPr lang="ru-RU" sz="2000" dirty="0">
            <a:solidFill>
              <a:schemeClr val="tx1"/>
            </a:solidFill>
          </a:endParaRPr>
        </a:p>
      </dgm:t>
    </dgm:pt>
    <dgm:pt modelId="{3B0BA207-B247-4723-A18D-FDE70C6EC01E}" type="parTrans" cxnId="{44038E5B-B341-4158-A2E1-5D9B15CB69DC}">
      <dgm:prSet/>
      <dgm:spPr/>
      <dgm:t>
        <a:bodyPr/>
        <a:lstStyle/>
        <a:p>
          <a:endParaRPr lang="ru-RU"/>
        </a:p>
      </dgm:t>
    </dgm:pt>
    <dgm:pt modelId="{B6B9A6DD-1932-47EC-99B2-F88A712181B1}" type="sibTrans" cxnId="{44038E5B-B341-4158-A2E1-5D9B15CB69DC}">
      <dgm:prSet/>
      <dgm:spPr/>
      <dgm:t>
        <a:bodyPr/>
        <a:lstStyle/>
        <a:p>
          <a:endParaRPr lang="ru-RU"/>
        </a:p>
      </dgm:t>
    </dgm:pt>
    <dgm:pt modelId="{76D8F0B1-1384-4DFE-8677-C23C56E3F28C}">
      <dgm:prSet phldrT="[Текст]" custT="1"/>
      <dgm:spPr/>
      <dgm:t>
        <a:bodyPr/>
        <a:lstStyle/>
        <a:p>
          <a:r>
            <a:rPr lang="en-US" sz="2000" dirty="0" smtClean="0"/>
            <a:t>factors such as </a:t>
          </a:r>
          <a:r>
            <a:rPr lang="en-US" sz="2000" i="1" dirty="0" smtClean="0"/>
            <a:t>the presence of the strategic plan</a:t>
          </a:r>
          <a:r>
            <a:rPr lang="en-US" sz="2000" dirty="0" smtClean="0"/>
            <a:t> or </a:t>
          </a:r>
          <a:r>
            <a:rPr lang="en-US" sz="2000" i="1" dirty="0" smtClean="0"/>
            <a:t>the activities of the board and other like governing bodies </a:t>
          </a:r>
          <a:r>
            <a:rPr lang="en-US" sz="2000" dirty="0" smtClean="0"/>
            <a:t>do not have much influence on the innovations in Russian NGOs. </a:t>
          </a:r>
          <a:endParaRPr lang="ru-RU" sz="2000" dirty="0"/>
        </a:p>
      </dgm:t>
    </dgm:pt>
    <dgm:pt modelId="{37644773-7FC9-40ED-8625-73F0031AB9FF}" type="parTrans" cxnId="{3569ECC8-E3B5-4D29-84FC-E33A16F6B340}">
      <dgm:prSet/>
      <dgm:spPr/>
      <dgm:t>
        <a:bodyPr/>
        <a:lstStyle/>
        <a:p>
          <a:endParaRPr lang="ru-RU"/>
        </a:p>
      </dgm:t>
    </dgm:pt>
    <dgm:pt modelId="{7A3538BD-64B1-4D5A-BA71-13C8EA2C0285}" type="sibTrans" cxnId="{3569ECC8-E3B5-4D29-84FC-E33A16F6B340}">
      <dgm:prSet/>
      <dgm:spPr/>
      <dgm:t>
        <a:bodyPr/>
        <a:lstStyle/>
        <a:p>
          <a:endParaRPr lang="ru-RU"/>
        </a:p>
      </dgm:t>
    </dgm:pt>
    <dgm:pt modelId="{9B94C760-B3ED-4A1C-8B10-89F83ABFD804}">
      <dgm:prSet phldrT="[Текст]"/>
      <dgm:spPr/>
      <dgm:t>
        <a:bodyPr/>
        <a:lstStyle/>
        <a:p>
          <a:r>
            <a:rPr lang="en-US" dirty="0" smtClean="0"/>
            <a:t>in the Russian context the determining factor is </a:t>
          </a:r>
          <a:r>
            <a:rPr lang="en-US" i="1" dirty="0" smtClean="0"/>
            <a:t>the focus of the head of the organization on innovations</a:t>
          </a:r>
          <a:endParaRPr lang="ru-RU" dirty="0"/>
        </a:p>
      </dgm:t>
    </dgm:pt>
    <dgm:pt modelId="{27831331-B79F-48D1-9F68-C7A4C74BA2CC}" type="parTrans" cxnId="{D4384C8D-5739-49E6-AEF3-FD2B0F3996F9}">
      <dgm:prSet/>
      <dgm:spPr/>
      <dgm:t>
        <a:bodyPr/>
        <a:lstStyle/>
        <a:p>
          <a:endParaRPr lang="ru-RU"/>
        </a:p>
      </dgm:t>
    </dgm:pt>
    <dgm:pt modelId="{0B748EEC-FFC2-4E87-BD36-B8FC71E4D875}" type="sibTrans" cxnId="{D4384C8D-5739-49E6-AEF3-FD2B0F3996F9}">
      <dgm:prSet/>
      <dgm:spPr/>
      <dgm:t>
        <a:bodyPr/>
        <a:lstStyle/>
        <a:p>
          <a:endParaRPr lang="ru-RU"/>
        </a:p>
      </dgm:t>
    </dgm:pt>
    <dgm:pt modelId="{221E2762-3B5F-4757-BA47-67EEF4C0AA0B}" type="pres">
      <dgm:prSet presAssocID="{FFACE552-D03C-4C2C-907D-286A44D83B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204E6A-5070-40DA-A42C-F374D1158EF8}" type="pres">
      <dgm:prSet presAssocID="{FFACE552-D03C-4C2C-907D-286A44D83BAC}" presName="dummyMaxCanvas" presStyleCnt="0">
        <dgm:presLayoutVars/>
      </dgm:prSet>
      <dgm:spPr/>
    </dgm:pt>
    <dgm:pt modelId="{9DFF9C66-345C-4E87-8F41-C19AB0AD1855}" type="pres">
      <dgm:prSet presAssocID="{FFACE552-D03C-4C2C-907D-286A44D83BAC}" presName="ThreeNodes_1" presStyleLbl="node1" presStyleIdx="0" presStyleCnt="3" custScaleY="89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C84EC-96A6-4C19-B890-4A9C76591AD6}" type="pres">
      <dgm:prSet presAssocID="{FFACE552-D03C-4C2C-907D-286A44D83BAC}" presName="ThreeNodes_2" presStyleLbl="node1" presStyleIdx="1" presStyleCnt="3" custScaleY="118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8E2C9-31FD-45D1-B1C9-098974377E4A}" type="pres">
      <dgm:prSet presAssocID="{FFACE552-D03C-4C2C-907D-286A44D83BAC}" presName="ThreeNodes_3" presStyleLbl="node1" presStyleIdx="2" presStyleCnt="3" custScaleY="75758" custLinFactNeighborX="-9039" custLinFactNeighborY="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A7DFF-9F8B-4E4E-95A8-4F0B82B86A8C}" type="pres">
      <dgm:prSet presAssocID="{FFACE552-D03C-4C2C-907D-286A44D83BA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98398-FC2F-4C25-9F3E-87D7D51A3D33}" type="pres">
      <dgm:prSet presAssocID="{FFACE552-D03C-4C2C-907D-286A44D83BAC}" presName="ThreeConn_2-3" presStyleLbl="fgAccFollowNode1" presStyleIdx="1" presStyleCnt="2" custLinFactNeighborX="-84382" custLinFactNeighborY="3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E06A6-FADD-48B2-BB66-BCF8AF62DE3C}" type="pres">
      <dgm:prSet presAssocID="{FFACE552-D03C-4C2C-907D-286A44D83BA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49C45-B6BE-4BEE-86F9-5BB81AF36DD2}" type="pres">
      <dgm:prSet presAssocID="{FFACE552-D03C-4C2C-907D-286A44D83BA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FEEF0-277F-472B-802A-FA7336EF17A1}" type="pres">
      <dgm:prSet presAssocID="{FFACE552-D03C-4C2C-907D-286A44D83BA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D4779D-A249-4225-A713-33703715348A}" type="presOf" srcId="{9B94C760-B3ED-4A1C-8B10-89F83ABFD804}" destId="{8278E2C9-31FD-45D1-B1C9-098974377E4A}" srcOrd="0" destOrd="0" presId="urn:microsoft.com/office/officeart/2005/8/layout/vProcess5"/>
    <dgm:cxn modelId="{376FA523-FEA1-4097-83A9-5AD114400880}" type="presOf" srcId="{76D8F0B1-1384-4DFE-8677-C23C56E3F28C}" destId="{86D49C45-B6BE-4BEE-86F9-5BB81AF36DD2}" srcOrd="1" destOrd="0" presId="urn:microsoft.com/office/officeart/2005/8/layout/vProcess5"/>
    <dgm:cxn modelId="{F191D415-5512-46FD-9B93-963EFD9D64DF}" type="presOf" srcId="{9B94C760-B3ED-4A1C-8B10-89F83ABFD804}" destId="{F6BFEEF0-277F-472B-802A-FA7336EF17A1}" srcOrd="1" destOrd="0" presId="urn:microsoft.com/office/officeart/2005/8/layout/vProcess5"/>
    <dgm:cxn modelId="{C594A876-0941-4DF4-845B-C1CE68F4420E}" type="presOf" srcId="{413A5FBE-84D1-4654-8739-44570960C97E}" destId="{9DFF9C66-345C-4E87-8F41-C19AB0AD1855}" srcOrd="0" destOrd="0" presId="urn:microsoft.com/office/officeart/2005/8/layout/vProcess5"/>
    <dgm:cxn modelId="{51F551F7-25E7-47D0-9256-96BDFB723EAA}" type="presOf" srcId="{76D8F0B1-1384-4DFE-8677-C23C56E3F28C}" destId="{556C84EC-96A6-4C19-B890-4A9C76591AD6}" srcOrd="0" destOrd="0" presId="urn:microsoft.com/office/officeart/2005/8/layout/vProcess5"/>
    <dgm:cxn modelId="{A84F6197-A19B-4631-A3BF-A7DAF3EA817F}" type="presOf" srcId="{FFACE552-D03C-4C2C-907D-286A44D83BAC}" destId="{221E2762-3B5F-4757-BA47-67EEF4C0AA0B}" srcOrd="0" destOrd="0" presId="urn:microsoft.com/office/officeart/2005/8/layout/vProcess5"/>
    <dgm:cxn modelId="{44038E5B-B341-4158-A2E1-5D9B15CB69DC}" srcId="{FFACE552-D03C-4C2C-907D-286A44D83BAC}" destId="{413A5FBE-84D1-4654-8739-44570960C97E}" srcOrd="0" destOrd="0" parTransId="{3B0BA207-B247-4723-A18D-FDE70C6EC01E}" sibTransId="{B6B9A6DD-1932-47EC-99B2-F88A712181B1}"/>
    <dgm:cxn modelId="{3569ECC8-E3B5-4D29-84FC-E33A16F6B340}" srcId="{FFACE552-D03C-4C2C-907D-286A44D83BAC}" destId="{76D8F0B1-1384-4DFE-8677-C23C56E3F28C}" srcOrd="1" destOrd="0" parTransId="{37644773-7FC9-40ED-8625-73F0031AB9FF}" sibTransId="{7A3538BD-64B1-4D5A-BA71-13C8EA2C0285}"/>
    <dgm:cxn modelId="{9463E989-9C2A-4F73-AECA-72F7742136A8}" type="presOf" srcId="{B6B9A6DD-1932-47EC-99B2-F88A712181B1}" destId="{F0FA7DFF-9F8B-4E4E-95A8-4F0B82B86A8C}" srcOrd="0" destOrd="0" presId="urn:microsoft.com/office/officeart/2005/8/layout/vProcess5"/>
    <dgm:cxn modelId="{D4384C8D-5739-49E6-AEF3-FD2B0F3996F9}" srcId="{FFACE552-D03C-4C2C-907D-286A44D83BAC}" destId="{9B94C760-B3ED-4A1C-8B10-89F83ABFD804}" srcOrd="2" destOrd="0" parTransId="{27831331-B79F-48D1-9F68-C7A4C74BA2CC}" sibTransId="{0B748EEC-FFC2-4E87-BD36-B8FC71E4D875}"/>
    <dgm:cxn modelId="{80E27629-5003-4614-84CE-D92171D8B8AD}" type="presOf" srcId="{7A3538BD-64B1-4D5A-BA71-13C8EA2C0285}" destId="{B3798398-FC2F-4C25-9F3E-87D7D51A3D33}" srcOrd="0" destOrd="0" presId="urn:microsoft.com/office/officeart/2005/8/layout/vProcess5"/>
    <dgm:cxn modelId="{F5301AD1-0C3C-47D6-8407-09A4EDF963AD}" type="presOf" srcId="{413A5FBE-84D1-4654-8739-44570960C97E}" destId="{A96E06A6-FADD-48B2-BB66-BCF8AF62DE3C}" srcOrd="1" destOrd="0" presId="urn:microsoft.com/office/officeart/2005/8/layout/vProcess5"/>
    <dgm:cxn modelId="{6D8CD782-690F-4CC9-BAAC-1128356C4F76}" type="presParOf" srcId="{221E2762-3B5F-4757-BA47-67EEF4C0AA0B}" destId="{09204E6A-5070-40DA-A42C-F374D1158EF8}" srcOrd="0" destOrd="0" presId="urn:microsoft.com/office/officeart/2005/8/layout/vProcess5"/>
    <dgm:cxn modelId="{167362BB-DAF4-43BF-A6DB-145D9115EDA8}" type="presParOf" srcId="{221E2762-3B5F-4757-BA47-67EEF4C0AA0B}" destId="{9DFF9C66-345C-4E87-8F41-C19AB0AD1855}" srcOrd="1" destOrd="0" presId="urn:microsoft.com/office/officeart/2005/8/layout/vProcess5"/>
    <dgm:cxn modelId="{36F4DF9D-7D84-4E11-8932-6DE3C8DC3019}" type="presParOf" srcId="{221E2762-3B5F-4757-BA47-67EEF4C0AA0B}" destId="{556C84EC-96A6-4C19-B890-4A9C76591AD6}" srcOrd="2" destOrd="0" presId="urn:microsoft.com/office/officeart/2005/8/layout/vProcess5"/>
    <dgm:cxn modelId="{B68C0AC7-B29F-47A5-94DD-381C51C86980}" type="presParOf" srcId="{221E2762-3B5F-4757-BA47-67EEF4C0AA0B}" destId="{8278E2C9-31FD-45D1-B1C9-098974377E4A}" srcOrd="3" destOrd="0" presId="urn:microsoft.com/office/officeart/2005/8/layout/vProcess5"/>
    <dgm:cxn modelId="{F05D28B9-F499-41EA-ABD7-DA50135BFEB8}" type="presParOf" srcId="{221E2762-3B5F-4757-BA47-67EEF4C0AA0B}" destId="{F0FA7DFF-9F8B-4E4E-95A8-4F0B82B86A8C}" srcOrd="4" destOrd="0" presId="urn:microsoft.com/office/officeart/2005/8/layout/vProcess5"/>
    <dgm:cxn modelId="{1BFB1B32-5806-40DE-BE94-63F7701108E4}" type="presParOf" srcId="{221E2762-3B5F-4757-BA47-67EEF4C0AA0B}" destId="{B3798398-FC2F-4C25-9F3E-87D7D51A3D33}" srcOrd="5" destOrd="0" presId="urn:microsoft.com/office/officeart/2005/8/layout/vProcess5"/>
    <dgm:cxn modelId="{C026D654-7F9A-4F37-A3A3-22446D66B8CE}" type="presParOf" srcId="{221E2762-3B5F-4757-BA47-67EEF4C0AA0B}" destId="{A96E06A6-FADD-48B2-BB66-BCF8AF62DE3C}" srcOrd="6" destOrd="0" presId="urn:microsoft.com/office/officeart/2005/8/layout/vProcess5"/>
    <dgm:cxn modelId="{4169762C-7168-4970-808A-37DEC6F52B64}" type="presParOf" srcId="{221E2762-3B5F-4757-BA47-67EEF4C0AA0B}" destId="{86D49C45-B6BE-4BEE-86F9-5BB81AF36DD2}" srcOrd="7" destOrd="0" presId="urn:microsoft.com/office/officeart/2005/8/layout/vProcess5"/>
    <dgm:cxn modelId="{8AF3C0D4-1A29-4043-8C4B-D73EF5DEAC81}" type="presParOf" srcId="{221E2762-3B5F-4757-BA47-67EEF4C0AA0B}" destId="{F6BFEEF0-277F-472B-802A-FA7336EF17A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B0046E-A13F-47E8-AD6B-B8C4CE69B295}" type="doc">
      <dgm:prSet loTypeId="urn:microsoft.com/office/officeart/2005/8/layout/v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1C54777-1256-431F-A1AE-C3375CAE7EAC}">
      <dgm:prSet phldrT="[Текст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The impact of the use of innovations on the sustainability of nonprofit organizations is positive</a:t>
          </a:r>
          <a:endParaRPr lang="ru-RU" sz="2000" dirty="0">
            <a:solidFill>
              <a:schemeClr val="tx1"/>
            </a:solidFill>
          </a:endParaRPr>
        </a:p>
      </dgm:t>
    </dgm:pt>
    <dgm:pt modelId="{4811D7EF-8E09-4CD7-9D48-859B08D1C51E}" type="parTrans" cxnId="{9DDAD095-62DE-46AA-8DE2-CE01671FD534}">
      <dgm:prSet/>
      <dgm:spPr/>
      <dgm:t>
        <a:bodyPr/>
        <a:lstStyle/>
        <a:p>
          <a:endParaRPr lang="ru-RU"/>
        </a:p>
      </dgm:t>
    </dgm:pt>
    <dgm:pt modelId="{0ABF418D-0B7A-47B0-9717-FC1BCC552F74}" type="sibTrans" cxnId="{9DDAD095-62DE-46AA-8DE2-CE01671FD534}">
      <dgm:prSet/>
      <dgm:spPr/>
      <dgm:t>
        <a:bodyPr/>
        <a:lstStyle/>
        <a:p>
          <a:endParaRPr lang="ru-RU"/>
        </a:p>
      </dgm:t>
    </dgm:pt>
    <dgm:pt modelId="{709370A8-5B81-41D3-B1BA-610EF2CF768B}" type="pres">
      <dgm:prSet presAssocID="{54B0046E-A13F-47E8-AD6B-B8C4CE69B29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877318-AD06-445E-B6E0-06392CE3000E}" type="pres">
      <dgm:prSet presAssocID="{54B0046E-A13F-47E8-AD6B-B8C4CE69B295}" presName="dummyMaxCanvas" presStyleCnt="0">
        <dgm:presLayoutVars/>
      </dgm:prSet>
      <dgm:spPr/>
    </dgm:pt>
    <dgm:pt modelId="{9AB08B74-B695-4306-9B8E-E6E6D92637FA}" type="pres">
      <dgm:prSet presAssocID="{54B0046E-A13F-47E8-AD6B-B8C4CE69B295}" presName="OneNode_1" presStyleLbl="node1" presStyleIdx="0" presStyleCnt="1" custLinFactNeighborX="0" custLinFactNeighborY="57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33B8A1-8F4E-48F4-9EB2-97BEF7793F13}" type="presOf" srcId="{B1C54777-1256-431F-A1AE-C3375CAE7EAC}" destId="{9AB08B74-B695-4306-9B8E-E6E6D92637FA}" srcOrd="0" destOrd="0" presId="urn:microsoft.com/office/officeart/2005/8/layout/vProcess5"/>
    <dgm:cxn modelId="{993784D6-4B65-4150-93A4-67FA3A570DEF}" type="presOf" srcId="{54B0046E-A13F-47E8-AD6B-B8C4CE69B295}" destId="{709370A8-5B81-41D3-B1BA-610EF2CF768B}" srcOrd="0" destOrd="0" presId="urn:microsoft.com/office/officeart/2005/8/layout/vProcess5"/>
    <dgm:cxn modelId="{9DDAD095-62DE-46AA-8DE2-CE01671FD534}" srcId="{54B0046E-A13F-47E8-AD6B-B8C4CE69B295}" destId="{B1C54777-1256-431F-A1AE-C3375CAE7EAC}" srcOrd="0" destOrd="0" parTransId="{4811D7EF-8E09-4CD7-9D48-859B08D1C51E}" sibTransId="{0ABF418D-0B7A-47B0-9717-FC1BCC552F74}"/>
    <dgm:cxn modelId="{EB348A7C-68CD-4369-8739-322242A2A2B3}" type="presParOf" srcId="{709370A8-5B81-41D3-B1BA-610EF2CF768B}" destId="{3C877318-AD06-445E-B6E0-06392CE3000E}" srcOrd="0" destOrd="0" presId="urn:microsoft.com/office/officeart/2005/8/layout/vProcess5"/>
    <dgm:cxn modelId="{44B4CBA9-7D3A-479B-B037-0C345BEB7ACB}" type="presParOf" srcId="{709370A8-5B81-41D3-B1BA-610EF2CF768B}" destId="{9AB08B74-B695-4306-9B8E-E6E6D92637FA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85E996-4162-4630-B6A9-54B4FD590227}" type="doc">
      <dgm:prSet loTypeId="urn:microsoft.com/office/officeart/2005/8/layout/vList6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5358430-AE91-45B6-A9E8-DE70246D179D}">
      <dgm:prSet phldrT="[Текст]"/>
      <dgm:spPr/>
      <dgm:t>
        <a:bodyPr/>
        <a:lstStyle/>
        <a:p>
          <a:r>
            <a:rPr lang="en-US" dirty="0" smtClean="0"/>
            <a:t>I stage</a:t>
          </a:r>
          <a:endParaRPr lang="ru-RU" dirty="0"/>
        </a:p>
      </dgm:t>
    </dgm:pt>
    <dgm:pt modelId="{3C5552AC-5D5B-4D6A-B6A7-664B1B1CC3B0}" type="parTrans" cxnId="{7F6BD6EC-33E5-429F-8B50-5CC96C3AD655}">
      <dgm:prSet/>
      <dgm:spPr/>
      <dgm:t>
        <a:bodyPr/>
        <a:lstStyle/>
        <a:p>
          <a:endParaRPr lang="ru-RU"/>
        </a:p>
      </dgm:t>
    </dgm:pt>
    <dgm:pt modelId="{B8F00322-7BC4-49B0-971F-67895FD9E0CD}" type="sibTrans" cxnId="{7F6BD6EC-33E5-429F-8B50-5CC96C3AD655}">
      <dgm:prSet/>
      <dgm:spPr/>
      <dgm:t>
        <a:bodyPr/>
        <a:lstStyle/>
        <a:p>
          <a:endParaRPr lang="ru-RU"/>
        </a:p>
      </dgm:t>
    </dgm:pt>
    <dgm:pt modelId="{5A701947-F723-4000-A834-9C0B957AEE36}">
      <dgm:prSet phldrT="[Текст]"/>
      <dgm:spPr/>
      <dgm:t>
        <a:bodyPr/>
        <a:lstStyle/>
        <a:p>
          <a:r>
            <a:rPr lang="en-US" dirty="0" smtClean="0"/>
            <a:t>II stage</a:t>
          </a:r>
          <a:endParaRPr lang="ru-RU" dirty="0"/>
        </a:p>
      </dgm:t>
    </dgm:pt>
    <dgm:pt modelId="{559271DD-D665-4873-A7CA-5A97C055F91D}" type="parTrans" cxnId="{3065673A-D3D6-4907-B22A-19898C88A755}">
      <dgm:prSet/>
      <dgm:spPr/>
      <dgm:t>
        <a:bodyPr/>
        <a:lstStyle/>
        <a:p>
          <a:endParaRPr lang="ru-RU"/>
        </a:p>
      </dgm:t>
    </dgm:pt>
    <dgm:pt modelId="{33A37F05-4DF2-4C0B-B36F-BF3170D23FFF}" type="sibTrans" cxnId="{3065673A-D3D6-4907-B22A-19898C88A755}">
      <dgm:prSet/>
      <dgm:spPr/>
      <dgm:t>
        <a:bodyPr/>
        <a:lstStyle/>
        <a:p>
          <a:endParaRPr lang="ru-RU"/>
        </a:p>
      </dgm:t>
    </dgm:pt>
    <dgm:pt modelId="{1ED74461-3332-4364-96D8-3A9FD96806DE}">
      <dgm:prSet phldrT="[Текст]" custT="1"/>
      <dgm:spPr/>
      <dgm:t>
        <a:bodyPr/>
        <a:lstStyle/>
        <a:p>
          <a:r>
            <a:rPr lang="en-US" sz="2400" dirty="0" smtClean="0"/>
            <a:t>a series of </a:t>
          </a:r>
          <a:r>
            <a:rPr lang="en-US" sz="2400" b="1" dirty="0" smtClean="0"/>
            <a:t>in-depth        interviews</a:t>
          </a:r>
          <a:r>
            <a:rPr lang="en-US" sz="2400" dirty="0" smtClean="0"/>
            <a:t> with leaders of Russian NGOs</a:t>
          </a:r>
          <a:endParaRPr lang="ru-RU" sz="2400" dirty="0"/>
        </a:p>
      </dgm:t>
    </dgm:pt>
    <dgm:pt modelId="{9D01753F-C681-4ED8-9173-7692C21101AC}" type="parTrans" cxnId="{78D072C0-FCCA-4063-AD1A-8B5FF5553519}">
      <dgm:prSet/>
      <dgm:spPr/>
      <dgm:t>
        <a:bodyPr/>
        <a:lstStyle/>
        <a:p>
          <a:endParaRPr lang="ru-RU"/>
        </a:p>
      </dgm:t>
    </dgm:pt>
    <dgm:pt modelId="{65B50854-1EA4-4825-9B9A-F91E2F5D5267}" type="sibTrans" cxnId="{78D072C0-FCCA-4063-AD1A-8B5FF5553519}">
      <dgm:prSet/>
      <dgm:spPr/>
      <dgm:t>
        <a:bodyPr/>
        <a:lstStyle/>
        <a:p>
          <a:endParaRPr lang="ru-RU"/>
        </a:p>
      </dgm:t>
    </dgm:pt>
    <dgm:pt modelId="{F1FE2704-E208-424F-9547-6D29A48868A7}">
      <dgm:prSet phldrT="[Текст]" custT="1"/>
      <dgm:spPr/>
      <dgm:t>
        <a:bodyPr/>
        <a:lstStyle/>
        <a:p>
          <a:endParaRPr lang="ru-RU" sz="3500" dirty="0"/>
        </a:p>
      </dgm:t>
    </dgm:pt>
    <dgm:pt modelId="{F53C44E5-5107-4880-9839-4ED0874C09ED}" type="parTrans" cxnId="{FBCE628E-518F-41AD-8F89-E4216F4D364A}">
      <dgm:prSet/>
      <dgm:spPr/>
      <dgm:t>
        <a:bodyPr/>
        <a:lstStyle/>
        <a:p>
          <a:endParaRPr lang="ru-RU"/>
        </a:p>
      </dgm:t>
    </dgm:pt>
    <dgm:pt modelId="{D8A2C016-89B3-4F56-BC9A-7DBA2F81248B}" type="sibTrans" cxnId="{FBCE628E-518F-41AD-8F89-E4216F4D364A}">
      <dgm:prSet/>
      <dgm:spPr/>
      <dgm:t>
        <a:bodyPr/>
        <a:lstStyle/>
        <a:p>
          <a:endParaRPr lang="ru-RU"/>
        </a:p>
      </dgm:t>
    </dgm:pt>
    <dgm:pt modelId="{C5F6F3E2-D695-4E20-A010-28C39BB06626}">
      <dgm:prSet phldrT="[Текст]" custT="1"/>
      <dgm:spPr/>
      <dgm:t>
        <a:bodyPr/>
        <a:lstStyle/>
        <a:p>
          <a:endParaRPr lang="ru-RU" sz="2400" dirty="0"/>
        </a:p>
      </dgm:t>
    </dgm:pt>
    <dgm:pt modelId="{A5753607-7D02-4456-AE5C-EF9F52812F36}" type="parTrans" cxnId="{25C6B6B1-DD33-4FAB-9B2F-2C66215C13E1}">
      <dgm:prSet/>
      <dgm:spPr/>
      <dgm:t>
        <a:bodyPr/>
        <a:lstStyle/>
        <a:p>
          <a:endParaRPr lang="ru-RU"/>
        </a:p>
      </dgm:t>
    </dgm:pt>
    <dgm:pt modelId="{EFB95776-1EB1-480A-9218-96D9860C3646}" type="sibTrans" cxnId="{25C6B6B1-DD33-4FAB-9B2F-2C66215C13E1}">
      <dgm:prSet/>
      <dgm:spPr/>
      <dgm:t>
        <a:bodyPr/>
        <a:lstStyle/>
        <a:p>
          <a:endParaRPr lang="ru-RU"/>
        </a:p>
      </dgm:t>
    </dgm:pt>
    <dgm:pt modelId="{99BCAC7B-5FDB-4E64-8CD4-15A7C3852180}">
      <dgm:prSet phldrT="[Текст]" custT="1"/>
      <dgm:spPr/>
      <dgm:t>
        <a:bodyPr/>
        <a:lstStyle/>
        <a:p>
          <a:r>
            <a:rPr lang="en-US" sz="2400" dirty="0" smtClean="0"/>
            <a:t>a mass survey</a:t>
          </a:r>
          <a:endParaRPr lang="ru-RU" sz="3500" dirty="0"/>
        </a:p>
      </dgm:t>
    </dgm:pt>
    <dgm:pt modelId="{9F6EDFE6-1824-4B80-AE64-5F5F6B3AB845}" type="sibTrans" cxnId="{5545E0AD-75DC-43CA-BD41-87BB1FF200BF}">
      <dgm:prSet/>
      <dgm:spPr/>
      <dgm:t>
        <a:bodyPr/>
        <a:lstStyle/>
        <a:p>
          <a:endParaRPr lang="ru-RU"/>
        </a:p>
      </dgm:t>
    </dgm:pt>
    <dgm:pt modelId="{B44E1F73-4A5C-40AE-9065-D5ECDFB24765}" type="parTrans" cxnId="{5545E0AD-75DC-43CA-BD41-87BB1FF200BF}">
      <dgm:prSet/>
      <dgm:spPr/>
      <dgm:t>
        <a:bodyPr/>
        <a:lstStyle/>
        <a:p>
          <a:endParaRPr lang="ru-RU"/>
        </a:p>
      </dgm:t>
    </dgm:pt>
    <dgm:pt modelId="{685D2375-1C80-4038-98E1-19D8F8C94EA5}" type="pres">
      <dgm:prSet presAssocID="{A485E996-4162-4630-B6A9-54B4FD5902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139B97-ECDE-4338-9CF8-41ED2D0FF6C6}" type="pres">
      <dgm:prSet presAssocID="{F5358430-AE91-45B6-A9E8-DE70246D179D}" presName="linNode" presStyleCnt="0"/>
      <dgm:spPr/>
    </dgm:pt>
    <dgm:pt modelId="{9305575E-1067-470A-BF99-2E63200869D6}" type="pres">
      <dgm:prSet presAssocID="{F5358430-AE91-45B6-A9E8-DE70246D179D}" presName="parentShp" presStyleLbl="node1" presStyleIdx="0" presStyleCnt="2" custScaleY="47660" custLinFactNeighborX="-24" custLinFactNeighborY="6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33E37-7939-444B-8050-B7D527854107}" type="pres">
      <dgm:prSet presAssocID="{F5358430-AE91-45B6-A9E8-DE70246D179D}" presName="childShp" presStyleLbl="bgAccFollowNode1" presStyleIdx="0" presStyleCnt="2" custScaleX="100441" custScaleY="53107" custLinFactNeighborX="-17938" custLinFactNeighborY="590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CDA6328-E57E-4E84-A413-D8C8DA405B24}" type="pres">
      <dgm:prSet presAssocID="{B8F00322-7BC4-49B0-971F-67895FD9E0CD}" presName="spacing" presStyleCnt="0"/>
      <dgm:spPr/>
    </dgm:pt>
    <dgm:pt modelId="{3CEAB663-D488-40CD-9CE6-2724F54A3D96}" type="pres">
      <dgm:prSet presAssocID="{5A701947-F723-4000-A834-9C0B957AEE36}" presName="linNode" presStyleCnt="0"/>
      <dgm:spPr/>
    </dgm:pt>
    <dgm:pt modelId="{E9028435-D64B-4230-B402-E6F3317EBC3B}" type="pres">
      <dgm:prSet presAssocID="{5A701947-F723-4000-A834-9C0B957AEE36}" presName="parentShp" presStyleLbl="node1" presStyleIdx="1" presStyleCnt="2" custScaleY="40506" custLinFactNeighborX="-2998" custLinFactNeighborY="4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DAD0A-D4CC-42F6-A852-5D2E000CB2BE}" type="pres">
      <dgm:prSet presAssocID="{5A701947-F723-4000-A834-9C0B957AEE36}" presName="childShp" presStyleLbl="bgAccFollowNode1" presStyleIdx="1" presStyleCnt="2" custScaleX="94004" custScaleY="37221" custLinFactNeighborX="-18214" custLinFactNeighborY="-15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95FB8104-667B-46F6-93C5-9A195BB8FD5B}" type="presOf" srcId="{A485E996-4162-4630-B6A9-54B4FD590227}" destId="{685D2375-1C80-4038-98E1-19D8F8C94EA5}" srcOrd="0" destOrd="0" presId="urn:microsoft.com/office/officeart/2005/8/layout/vList6"/>
    <dgm:cxn modelId="{7F6BD6EC-33E5-429F-8B50-5CC96C3AD655}" srcId="{A485E996-4162-4630-B6A9-54B4FD590227}" destId="{F5358430-AE91-45B6-A9E8-DE70246D179D}" srcOrd="0" destOrd="0" parTransId="{3C5552AC-5D5B-4D6A-B6A7-664B1B1CC3B0}" sibTransId="{B8F00322-7BC4-49B0-971F-67895FD9E0CD}"/>
    <dgm:cxn modelId="{7D2742C4-87A0-4FD8-835F-209F8053DAD1}" type="presOf" srcId="{1ED74461-3332-4364-96D8-3A9FD96806DE}" destId="{8C133E37-7939-444B-8050-B7D527854107}" srcOrd="0" destOrd="1" presId="urn:microsoft.com/office/officeart/2005/8/layout/vList6"/>
    <dgm:cxn modelId="{FBCE628E-518F-41AD-8F89-E4216F4D364A}" srcId="{5A701947-F723-4000-A834-9C0B957AEE36}" destId="{F1FE2704-E208-424F-9547-6D29A48868A7}" srcOrd="0" destOrd="0" parTransId="{F53C44E5-5107-4880-9839-4ED0874C09ED}" sibTransId="{D8A2C016-89B3-4F56-BC9A-7DBA2F81248B}"/>
    <dgm:cxn modelId="{32C0BC2B-F146-440B-A3ED-A460779DFF80}" type="presOf" srcId="{F5358430-AE91-45B6-A9E8-DE70246D179D}" destId="{9305575E-1067-470A-BF99-2E63200869D6}" srcOrd="0" destOrd="0" presId="urn:microsoft.com/office/officeart/2005/8/layout/vList6"/>
    <dgm:cxn modelId="{25C6B6B1-DD33-4FAB-9B2F-2C66215C13E1}" srcId="{F5358430-AE91-45B6-A9E8-DE70246D179D}" destId="{C5F6F3E2-D695-4E20-A010-28C39BB06626}" srcOrd="0" destOrd="0" parTransId="{A5753607-7D02-4456-AE5C-EF9F52812F36}" sibTransId="{EFB95776-1EB1-480A-9218-96D9860C3646}"/>
    <dgm:cxn modelId="{78D072C0-FCCA-4063-AD1A-8B5FF5553519}" srcId="{F5358430-AE91-45B6-A9E8-DE70246D179D}" destId="{1ED74461-3332-4364-96D8-3A9FD96806DE}" srcOrd="1" destOrd="0" parTransId="{9D01753F-C681-4ED8-9173-7692C21101AC}" sibTransId="{65B50854-1EA4-4825-9B9A-F91E2F5D5267}"/>
    <dgm:cxn modelId="{5545E0AD-75DC-43CA-BD41-87BB1FF200BF}" srcId="{5A701947-F723-4000-A834-9C0B957AEE36}" destId="{99BCAC7B-5FDB-4E64-8CD4-15A7C3852180}" srcOrd="1" destOrd="0" parTransId="{B44E1F73-4A5C-40AE-9065-D5ECDFB24765}" sibTransId="{9F6EDFE6-1824-4B80-AE64-5F5F6B3AB845}"/>
    <dgm:cxn modelId="{7F9B80BB-A93F-4B02-AF4B-7A693CC1C6F7}" type="presOf" srcId="{C5F6F3E2-D695-4E20-A010-28C39BB06626}" destId="{8C133E37-7939-444B-8050-B7D527854107}" srcOrd="0" destOrd="0" presId="urn:microsoft.com/office/officeart/2005/8/layout/vList6"/>
    <dgm:cxn modelId="{F1F1C0BF-1810-4F11-88B8-4C50F84D2804}" type="presOf" srcId="{F1FE2704-E208-424F-9547-6D29A48868A7}" destId="{DAADAD0A-D4CC-42F6-A852-5D2E000CB2BE}" srcOrd="0" destOrd="0" presId="urn:microsoft.com/office/officeart/2005/8/layout/vList6"/>
    <dgm:cxn modelId="{4187539C-BB25-44F0-9B3B-D1518505BE73}" type="presOf" srcId="{99BCAC7B-5FDB-4E64-8CD4-15A7C3852180}" destId="{DAADAD0A-D4CC-42F6-A852-5D2E000CB2BE}" srcOrd="0" destOrd="1" presId="urn:microsoft.com/office/officeart/2005/8/layout/vList6"/>
    <dgm:cxn modelId="{878D61F1-597A-442C-BAAF-68DBD883B4BE}" type="presOf" srcId="{5A701947-F723-4000-A834-9C0B957AEE36}" destId="{E9028435-D64B-4230-B402-E6F3317EBC3B}" srcOrd="0" destOrd="0" presId="urn:microsoft.com/office/officeart/2005/8/layout/vList6"/>
    <dgm:cxn modelId="{3065673A-D3D6-4907-B22A-19898C88A755}" srcId="{A485E996-4162-4630-B6A9-54B4FD590227}" destId="{5A701947-F723-4000-A834-9C0B957AEE36}" srcOrd="1" destOrd="0" parTransId="{559271DD-D665-4873-A7CA-5A97C055F91D}" sibTransId="{33A37F05-4DF2-4C0B-B36F-BF3170D23FFF}"/>
    <dgm:cxn modelId="{D2A99389-D07D-4F57-9661-B10B55C0884E}" type="presParOf" srcId="{685D2375-1C80-4038-98E1-19D8F8C94EA5}" destId="{84139B97-ECDE-4338-9CF8-41ED2D0FF6C6}" srcOrd="0" destOrd="0" presId="urn:microsoft.com/office/officeart/2005/8/layout/vList6"/>
    <dgm:cxn modelId="{3BE293DA-5C1C-4645-A862-7AECF60004C6}" type="presParOf" srcId="{84139B97-ECDE-4338-9CF8-41ED2D0FF6C6}" destId="{9305575E-1067-470A-BF99-2E63200869D6}" srcOrd="0" destOrd="0" presId="urn:microsoft.com/office/officeart/2005/8/layout/vList6"/>
    <dgm:cxn modelId="{78DCB7F0-7848-45F2-BE36-C67606229946}" type="presParOf" srcId="{84139B97-ECDE-4338-9CF8-41ED2D0FF6C6}" destId="{8C133E37-7939-444B-8050-B7D527854107}" srcOrd="1" destOrd="0" presId="urn:microsoft.com/office/officeart/2005/8/layout/vList6"/>
    <dgm:cxn modelId="{7C9A5C90-1F6D-419D-9ABA-875014766B5D}" type="presParOf" srcId="{685D2375-1C80-4038-98E1-19D8F8C94EA5}" destId="{BCDA6328-E57E-4E84-A413-D8C8DA405B24}" srcOrd="1" destOrd="0" presId="urn:microsoft.com/office/officeart/2005/8/layout/vList6"/>
    <dgm:cxn modelId="{E4DF757E-40D1-49D3-B66E-E2BF2E43DFE0}" type="presParOf" srcId="{685D2375-1C80-4038-98E1-19D8F8C94EA5}" destId="{3CEAB663-D488-40CD-9CE6-2724F54A3D96}" srcOrd="2" destOrd="0" presId="urn:microsoft.com/office/officeart/2005/8/layout/vList6"/>
    <dgm:cxn modelId="{5DD85723-2DA8-4F3D-B4E1-6AD1BA13CDD5}" type="presParOf" srcId="{3CEAB663-D488-40CD-9CE6-2724F54A3D96}" destId="{E9028435-D64B-4230-B402-E6F3317EBC3B}" srcOrd="0" destOrd="0" presId="urn:microsoft.com/office/officeart/2005/8/layout/vList6"/>
    <dgm:cxn modelId="{7A752E06-680B-415C-AF38-9545DD7A456A}" type="presParOf" srcId="{3CEAB663-D488-40CD-9CE6-2724F54A3D96}" destId="{DAADAD0A-D4CC-42F6-A852-5D2E000CB2B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FF9C66-345C-4E87-8F41-C19AB0AD1855}">
      <dsp:nvSpPr>
        <dsp:cNvPr id="0" name=""/>
        <dsp:cNvSpPr/>
      </dsp:nvSpPr>
      <dsp:spPr>
        <a:xfrm>
          <a:off x="0" y="62507"/>
          <a:ext cx="7408120" cy="10537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The factors having the greatest impact on innovation in NGOs in the Russian context will differ from similar factors in the Western context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62507"/>
        <a:ext cx="6205229" cy="1053711"/>
      </dsp:txXfrm>
    </dsp:sp>
    <dsp:sp modelId="{556C84EC-96A6-4C19-B890-4A9C76591AD6}">
      <dsp:nvSpPr>
        <dsp:cNvPr id="0" name=""/>
        <dsp:cNvSpPr/>
      </dsp:nvSpPr>
      <dsp:spPr>
        <a:xfrm>
          <a:off x="653657" y="1268023"/>
          <a:ext cx="7408120" cy="13930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factors such as </a:t>
          </a:r>
          <a:r>
            <a:rPr lang="en-US" sz="2000" i="1" kern="1200" dirty="0" smtClean="0"/>
            <a:t>the presence of the strategic plan</a:t>
          </a:r>
          <a:r>
            <a:rPr lang="en-US" sz="2000" kern="1200" dirty="0" smtClean="0"/>
            <a:t> or </a:t>
          </a:r>
          <a:r>
            <a:rPr lang="en-US" sz="2000" i="1" kern="1200" dirty="0" smtClean="0"/>
            <a:t>the activities of the board and other like governing bodies </a:t>
          </a:r>
          <a:r>
            <a:rPr lang="en-US" sz="2000" kern="1200" dirty="0" smtClean="0"/>
            <a:t>do not have much influence on the innovations in Russian NGOs. </a:t>
          </a:r>
          <a:endParaRPr lang="ru-RU" sz="2000" kern="1200" dirty="0"/>
        </a:p>
      </dsp:txBody>
      <dsp:txXfrm>
        <a:off x="653657" y="1268023"/>
        <a:ext cx="5988290" cy="1393043"/>
      </dsp:txXfrm>
    </dsp:sp>
    <dsp:sp modelId="{8278E2C9-31FD-45D1-B1C9-098974377E4A}">
      <dsp:nvSpPr>
        <dsp:cNvPr id="0" name=""/>
        <dsp:cNvSpPr/>
      </dsp:nvSpPr>
      <dsp:spPr>
        <a:xfrm>
          <a:off x="637695" y="2928963"/>
          <a:ext cx="7408120" cy="8929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 the Russian context the determining factor is </a:t>
          </a:r>
          <a:r>
            <a:rPr lang="en-US" sz="2200" i="1" kern="1200" dirty="0" smtClean="0"/>
            <a:t>the focus of the head of the organization on innovations</a:t>
          </a:r>
          <a:endParaRPr lang="ru-RU" sz="2200" kern="1200" dirty="0"/>
        </a:p>
      </dsp:txBody>
      <dsp:txXfrm>
        <a:off x="637695" y="2928963"/>
        <a:ext cx="5988290" cy="892980"/>
      </dsp:txXfrm>
    </dsp:sp>
    <dsp:sp modelId="{F0FA7DFF-9F8B-4E4E-95A8-4F0B82B86A8C}">
      <dsp:nvSpPr>
        <dsp:cNvPr id="0" name=""/>
        <dsp:cNvSpPr/>
      </dsp:nvSpPr>
      <dsp:spPr>
        <a:xfrm>
          <a:off x="6641948" y="893867"/>
          <a:ext cx="766172" cy="76617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6641948" y="893867"/>
        <a:ext cx="766172" cy="766172"/>
      </dsp:txXfrm>
    </dsp:sp>
    <dsp:sp modelId="{B3798398-FC2F-4C25-9F3E-87D7D51A3D33}">
      <dsp:nvSpPr>
        <dsp:cNvPr id="0" name=""/>
        <dsp:cNvSpPr/>
      </dsp:nvSpPr>
      <dsp:spPr>
        <a:xfrm>
          <a:off x="6649094" y="2286015"/>
          <a:ext cx="766172" cy="76617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6649094" y="2286015"/>
        <a:ext cx="766172" cy="7661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B08B74-B695-4306-9B8E-E6E6D92637FA}">
      <dsp:nvSpPr>
        <dsp:cNvPr id="0" name=""/>
        <dsp:cNvSpPr/>
      </dsp:nvSpPr>
      <dsp:spPr>
        <a:xfrm>
          <a:off x="0" y="857256"/>
          <a:ext cx="7715336" cy="8572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The impact of the use of innovations on the sustainability of nonprofit organizations is positive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857256"/>
        <a:ext cx="7715336" cy="8572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133E37-7939-444B-8050-B7D527854107}">
      <dsp:nvSpPr>
        <dsp:cNvPr id="0" name=""/>
        <dsp:cNvSpPr/>
      </dsp:nvSpPr>
      <dsp:spPr>
        <a:xfrm>
          <a:off x="2643193" y="285745"/>
          <a:ext cx="4850603" cy="2562336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 series of </a:t>
          </a:r>
          <a:r>
            <a:rPr lang="en-US" sz="2400" b="1" kern="1200" dirty="0" smtClean="0"/>
            <a:t>in-depth        interviews</a:t>
          </a:r>
          <a:r>
            <a:rPr lang="en-US" sz="2400" kern="1200" dirty="0" smtClean="0"/>
            <a:t> with leaders of Russian NGOs</a:t>
          </a:r>
          <a:endParaRPr lang="ru-RU" sz="2400" kern="1200" dirty="0"/>
        </a:p>
      </dsp:txBody>
      <dsp:txXfrm>
        <a:off x="2643193" y="285745"/>
        <a:ext cx="4850603" cy="2562336"/>
      </dsp:txXfrm>
    </dsp:sp>
    <dsp:sp modelId="{9305575E-1067-470A-BF99-2E63200869D6}">
      <dsp:nvSpPr>
        <dsp:cNvPr id="0" name=""/>
        <dsp:cNvSpPr/>
      </dsp:nvSpPr>
      <dsp:spPr>
        <a:xfrm>
          <a:off x="17" y="428633"/>
          <a:ext cx="3219537" cy="229952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I stage</a:t>
          </a:r>
          <a:endParaRPr lang="ru-RU" sz="6500" kern="1200" dirty="0"/>
        </a:p>
      </dsp:txBody>
      <dsp:txXfrm>
        <a:off x="17" y="428633"/>
        <a:ext cx="3219537" cy="2299526"/>
      </dsp:txXfrm>
    </dsp:sp>
    <dsp:sp modelId="{DAADAD0A-D4CC-42F6-A852-5D2E000CB2BE}">
      <dsp:nvSpPr>
        <dsp:cNvPr id="0" name=""/>
        <dsp:cNvSpPr/>
      </dsp:nvSpPr>
      <dsp:spPr>
        <a:xfrm>
          <a:off x="2786075" y="3117429"/>
          <a:ext cx="4553080" cy="1795859"/>
        </a:xfrm>
        <a:prstGeom prst="ellipse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100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5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 mass survey</a:t>
          </a:r>
          <a:endParaRPr lang="ru-RU" sz="3500" kern="1200" dirty="0"/>
        </a:p>
      </dsp:txBody>
      <dsp:txXfrm>
        <a:off x="2786075" y="3117429"/>
        <a:ext cx="4553080" cy="1795859"/>
      </dsp:txXfrm>
    </dsp:sp>
    <dsp:sp modelId="{E9028435-D64B-4230-B402-E6F3317EBC3B}">
      <dsp:nvSpPr>
        <dsp:cNvPr id="0" name=""/>
        <dsp:cNvSpPr/>
      </dsp:nvSpPr>
      <dsp:spPr>
        <a:xfrm>
          <a:off x="0" y="3046304"/>
          <a:ext cx="3228997" cy="195435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II stage</a:t>
          </a:r>
          <a:endParaRPr lang="ru-RU" sz="6500" kern="1200" dirty="0"/>
        </a:p>
      </dsp:txBody>
      <dsp:txXfrm>
        <a:off x="0" y="3046304"/>
        <a:ext cx="3228997" cy="1954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99D4C-D728-49FB-8C9A-1A8AD2E4CC3A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982E4-1BF7-4EF6-AF99-321043B5BA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5672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6691EE-E721-4694-BDE0-271B9A5B538E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188-B5F6-4359-A3B5-B884392A9CDF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63DE007-0150-4991-B9D3-59C200C45CCA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A73-7A6C-4A4C-BA8E-4F5F8D0E88D0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16E2-AC03-4A88-9951-0F6A7113CE6F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94D262-1864-4580-9DB1-AE12A8FF2A0E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086170-2E0F-4ABD-B48E-5601BF5EB75B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F1A2-6FEB-4B86-9AD0-1796927907BF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EAA1-C2E1-47ED-AC2A-C851AF88AED8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8FEA-056F-443A-9B02-60A91FB56C49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490F65-99AD-4682-B0EF-F3AD3E99E7A8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69307D-8E1C-4DA0-B9ED-540A0B260EA7}" type="datetime1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429552" cy="185738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Management innovations in NGOs</a:t>
            </a:r>
            <a:br>
              <a:rPr lang="en-US" sz="3200" dirty="0" smtClean="0">
                <a:latin typeface="Andalus" pitchFamily="18" charset="-78"/>
                <a:cs typeface="Andalus" pitchFamily="18" charset="-78"/>
              </a:rPr>
            </a:b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Outline of the study</a:t>
            </a:r>
            <a:endParaRPr lang="ru-RU" sz="2800" dirty="0">
              <a:cs typeface="Andalus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429000"/>
            <a:ext cx="8643966" cy="2286016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Presentation is made by </a:t>
            </a: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Alina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Kulchu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, 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Research assistant at the Center for Studies of Civil Society 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and the Nonprofit Sector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National  Research University  “Higher School of Economics” </a:t>
            </a:r>
            <a:endParaRPr lang="ru-RU" sz="2000" dirty="0"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4495800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400" b="1" dirty="0" smtClean="0"/>
              <a:t>Management </a:t>
            </a:r>
          </a:p>
          <a:p>
            <a:pPr>
              <a:buNone/>
            </a:pPr>
            <a:r>
              <a:rPr lang="en-US" sz="2400" b="1" dirty="0" smtClean="0"/>
              <a:t>innovations  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2285984" y="2857496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285984" y="3929066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214678" y="2000240"/>
            <a:ext cx="1500198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Conceptual level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3929066"/>
            <a:ext cx="1500198" cy="1357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 level</a:t>
            </a:r>
            <a:endParaRPr lang="ru-RU" dirty="0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4786314" y="1928802"/>
            <a:ext cx="285752" cy="157163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4786314" y="3857628"/>
            <a:ext cx="285752" cy="1500198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86380" y="2000240"/>
            <a:ext cx="3500462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Management ideas as a set of principles, rules and regulations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86380" y="3929066"/>
            <a:ext cx="3500462" cy="12858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Specific procedures, mechanisms and organizational structure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42b76a13a10a605beeb2ffc55321a74acd22341a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003030"/>
            <a:ext cx="4071934" cy="38549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aim of the research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072494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Identify factors that have the greatest impact on management innovations in Russian NGOs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Find out how these innovations affect the sustainability </a:t>
            </a:r>
            <a:r>
              <a:rPr lang="en-US" sz="2800" dirty="0"/>
              <a:t>o</a:t>
            </a:r>
            <a:r>
              <a:rPr lang="en-US" sz="2800" dirty="0" smtClean="0"/>
              <a:t>f the nonprofit organizations in Russia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of foreign researchers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Factors determining the innovation process are analyzed within the framework of the five areas: </a:t>
            </a:r>
          </a:p>
          <a:p>
            <a:pPr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relations with the external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relations with the internal stakeholders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organization’s culture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leadership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management of processes and resources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foreign researchers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72560" cy="5257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participation of various external stakeholders in the strategic planning process; relations between the head of the organization and external stakeholders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level of employees’ professionalism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specialization of labor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system of communications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system of employees’ motivation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term of the head in his post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number of employees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number of people in</a:t>
            </a:r>
            <a:r>
              <a:rPr lang="ru-RU" dirty="0" smtClean="0"/>
              <a:t> </a:t>
            </a:r>
            <a:r>
              <a:rPr lang="en-US" dirty="0" smtClean="0"/>
              <a:t>the board and the like governing bodies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role of the top managers in initiating innovations;</a:t>
            </a:r>
            <a:r>
              <a:rPr lang="en-US" i="1" dirty="0" smtClean="0"/>
              <a:t> </a:t>
            </a:r>
            <a:r>
              <a:rPr lang="en-US" dirty="0" smtClean="0"/>
              <a:t>leadership style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value orientations of employees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understanding of the strategic prospects 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of the research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4351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28564" y="1643050"/>
          <a:ext cx="8715436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357158" y="4857760"/>
          <a:ext cx="7715336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the research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714348" y="1428736"/>
          <a:ext cx="807249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2050" name="Picture 2" descr="C:\Users\1\Downloads\Stempel_Danke_fuer_Ihre_Aufmerksamkeit_1_57647_250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857364"/>
            <a:ext cx="4929222" cy="397670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484</TotalTime>
  <Words>331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Management innovations in NGOs Outline of the study</vt:lpstr>
      <vt:lpstr>Definition</vt:lpstr>
      <vt:lpstr>The aim of the research</vt:lpstr>
      <vt:lpstr>Results of foreign researchers</vt:lpstr>
      <vt:lpstr>Results of foreign researchers</vt:lpstr>
      <vt:lpstr>Hypothesis of the research</vt:lpstr>
      <vt:lpstr>Method of the research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determines the innovation in Russian NGOs?</dc:title>
  <dc:creator>1</dc:creator>
  <cp:lastModifiedBy>OMO</cp:lastModifiedBy>
  <cp:revision>42</cp:revision>
  <dcterms:created xsi:type="dcterms:W3CDTF">2015-05-19T00:53:15Z</dcterms:created>
  <dcterms:modified xsi:type="dcterms:W3CDTF">2015-06-02T09:18:36Z</dcterms:modified>
</cp:coreProperties>
</file>