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4" r:id="rId4"/>
    <p:sldId id="266" r:id="rId5"/>
    <p:sldId id="285" r:id="rId6"/>
    <p:sldId id="269" r:id="rId7"/>
    <p:sldId id="272" r:id="rId8"/>
    <p:sldId id="273" r:id="rId9"/>
    <p:sldId id="274" r:id="rId10"/>
    <p:sldId id="286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7" r:id="rId20"/>
    <p:sldId id="287" r:id="rId21"/>
    <p:sldId id="259" r:id="rId22"/>
    <p:sldId id="260" r:id="rId23"/>
    <p:sldId id="261" r:id="rId24"/>
    <p:sldId id="258" r:id="rId25"/>
    <p:sldId id="262" r:id="rId26"/>
    <p:sldId id="264" r:id="rId27"/>
    <p:sldId id="263" r:id="rId28"/>
    <p:sldId id="26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4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32EF0-C1C1-4338-BBD9-F19C8F1F856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17D022-1E74-42A3-9B00-1EF0269D2F56}">
      <dgm:prSet phldrT="[Текст]" custT="1"/>
      <dgm:spPr/>
      <dgm:t>
        <a:bodyPr/>
        <a:lstStyle/>
        <a:p>
          <a:r>
            <a:rPr lang="en-US" sz="6000" dirty="0" smtClean="0">
              <a:solidFill>
                <a:srgbClr val="333399"/>
              </a:solidFill>
            </a:rPr>
            <a:t>SE</a:t>
          </a:r>
          <a:endParaRPr lang="ru-RU" sz="6000" dirty="0">
            <a:solidFill>
              <a:srgbClr val="333399"/>
            </a:solidFill>
          </a:endParaRPr>
        </a:p>
      </dgm:t>
    </dgm:pt>
    <dgm:pt modelId="{E2912DA4-037C-4C1F-84D7-BC4C0F286517}" type="parTrans" cxnId="{1F9DAF60-756B-410A-B2EB-A407CC0BCF3B}">
      <dgm:prSet/>
      <dgm:spPr/>
      <dgm:t>
        <a:bodyPr/>
        <a:lstStyle/>
        <a:p>
          <a:endParaRPr lang="ru-RU"/>
        </a:p>
      </dgm:t>
    </dgm:pt>
    <dgm:pt modelId="{A825BFC4-D232-471C-A95C-FF26B83C6833}" type="sibTrans" cxnId="{1F9DAF60-756B-410A-B2EB-A407CC0BCF3B}">
      <dgm:prSet/>
      <dgm:spPr/>
      <dgm:t>
        <a:bodyPr/>
        <a:lstStyle/>
        <a:p>
          <a:endParaRPr lang="ru-RU"/>
        </a:p>
      </dgm:t>
    </dgm:pt>
    <dgm:pt modelId="{2DB4047B-A0E8-41D7-992D-0AE605DA8EBD}">
      <dgm:prSet phldrT="[Текст]"/>
      <dgm:spPr/>
      <dgm:t>
        <a:bodyPr/>
        <a:lstStyle/>
        <a:p>
          <a:r>
            <a:rPr lang="en-US" dirty="0" smtClean="0">
              <a:solidFill>
                <a:srgbClr val="333399"/>
              </a:solidFill>
            </a:rPr>
            <a:t>Non-profits</a:t>
          </a:r>
          <a:endParaRPr lang="ru-RU" dirty="0">
            <a:solidFill>
              <a:srgbClr val="333399"/>
            </a:solidFill>
          </a:endParaRPr>
        </a:p>
      </dgm:t>
    </dgm:pt>
    <dgm:pt modelId="{8E46DD57-6125-42AB-87A2-C0CE3D1B53C7}" type="parTrans" cxnId="{8167156B-3D3A-48AD-B05E-5ECDD5272AE4}">
      <dgm:prSet/>
      <dgm:spPr/>
      <dgm:t>
        <a:bodyPr/>
        <a:lstStyle/>
        <a:p>
          <a:endParaRPr lang="ru-RU"/>
        </a:p>
      </dgm:t>
    </dgm:pt>
    <dgm:pt modelId="{17470404-01AB-4A76-A2CA-4838F4312F55}" type="sibTrans" cxnId="{8167156B-3D3A-48AD-B05E-5ECDD5272AE4}">
      <dgm:prSet/>
      <dgm:spPr/>
      <dgm:t>
        <a:bodyPr/>
        <a:lstStyle/>
        <a:p>
          <a:endParaRPr lang="ru-RU"/>
        </a:p>
      </dgm:t>
    </dgm:pt>
    <dgm:pt modelId="{AF4AB277-0611-49E5-8834-E4129031A2C7}">
      <dgm:prSet phldrT="[Текст]"/>
      <dgm:spPr/>
      <dgm:t>
        <a:bodyPr/>
        <a:lstStyle/>
        <a:p>
          <a:r>
            <a:rPr lang="en-US" dirty="0" smtClean="0">
              <a:solidFill>
                <a:srgbClr val="333399"/>
              </a:solidFill>
            </a:rPr>
            <a:t>Initiative groups, Activists</a:t>
          </a:r>
          <a:endParaRPr lang="ru-RU" dirty="0">
            <a:solidFill>
              <a:srgbClr val="333399"/>
            </a:solidFill>
          </a:endParaRPr>
        </a:p>
      </dgm:t>
    </dgm:pt>
    <dgm:pt modelId="{8ED2B112-0254-4F86-AD10-9640C719BD8B}" type="parTrans" cxnId="{3E28CD36-90A7-4076-ABC5-CDFA3940589D}">
      <dgm:prSet/>
      <dgm:spPr/>
      <dgm:t>
        <a:bodyPr/>
        <a:lstStyle/>
        <a:p>
          <a:endParaRPr lang="ru-RU"/>
        </a:p>
      </dgm:t>
    </dgm:pt>
    <dgm:pt modelId="{C2EB4149-C1EE-49DF-B8F9-115943751F6A}" type="sibTrans" cxnId="{3E28CD36-90A7-4076-ABC5-CDFA3940589D}">
      <dgm:prSet/>
      <dgm:spPr/>
      <dgm:t>
        <a:bodyPr/>
        <a:lstStyle/>
        <a:p>
          <a:endParaRPr lang="ru-RU"/>
        </a:p>
      </dgm:t>
    </dgm:pt>
    <dgm:pt modelId="{D38390C3-1B88-41EE-AF92-BB2459221308}">
      <dgm:prSet phldrT="[Текст]"/>
      <dgm:spPr/>
      <dgm:t>
        <a:bodyPr/>
        <a:lstStyle/>
        <a:p>
          <a:r>
            <a:rPr lang="en-US" dirty="0" smtClean="0">
              <a:solidFill>
                <a:srgbClr val="333399"/>
              </a:solidFill>
            </a:rPr>
            <a:t>Commercial Sector</a:t>
          </a:r>
          <a:endParaRPr lang="ru-RU" dirty="0">
            <a:solidFill>
              <a:srgbClr val="333399"/>
            </a:solidFill>
          </a:endParaRPr>
        </a:p>
      </dgm:t>
    </dgm:pt>
    <dgm:pt modelId="{8A4F5882-620C-4F0F-B3B9-0CF49269551C}" type="parTrans" cxnId="{5A64E876-C872-4F12-9AAD-74ABD20F8D14}">
      <dgm:prSet/>
      <dgm:spPr/>
      <dgm:t>
        <a:bodyPr/>
        <a:lstStyle/>
        <a:p>
          <a:endParaRPr lang="ru-RU"/>
        </a:p>
      </dgm:t>
    </dgm:pt>
    <dgm:pt modelId="{B7B0EAF3-3F94-4DC6-9819-EFF0613065C2}" type="sibTrans" cxnId="{5A64E876-C872-4F12-9AAD-74ABD20F8D14}">
      <dgm:prSet/>
      <dgm:spPr/>
      <dgm:t>
        <a:bodyPr/>
        <a:lstStyle/>
        <a:p>
          <a:endParaRPr lang="ru-RU"/>
        </a:p>
      </dgm:t>
    </dgm:pt>
    <dgm:pt modelId="{1ED03B3F-C1F8-4B57-99AB-612941B87D0A}">
      <dgm:prSet phldrT="[Текст]"/>
      <dgm:spPr/>
      <dgm:t>
        <a:bodyPr/>
        <a:lstStyle/>
        <a:p>
          <a:r>
            <a:rPr lang="en-US" dirty="0" smtClean="0">
              <a:solidFill>
                <a:srgbClr val="333399"/>
              </a:solidFill>
            </a:rPr>
            <a:t>State entities</a:t>
          </a:r>
          <a:endParaRPr lang="ru-RU" dirty="0">
            <a:solidFill>
              <a:srgbClr val="333399"/>
            </a:solidFill>
          </a:endParaRPr>
        </a:p>
      </dgm:t>
    </dgm:pt>
    <dgm:pt modelId="{1DD755AE-738A-4902-84D0-64195D360F9A}" type="parTrans" cxnId="{3C3FA108-B92E-4B10-993D-BCFC23C611C7}">
      <dgm:prSet/>
      <dgm:spPr/>
      <dgm:t>
        <a:bodyPr/>
        <a:lstStyle/>
        <a:p>
          <a:endParaRPr lang="ru-RU"/>
        </a:p>
      </dgm:t>
    </dgm:pt>
    <dgm:pt modelId="{1C992B37-ADA3-48B4-87AA-F1E0FDF7683B}" type="sibTrans" cxnId="{3C3FA108-B92E-4B10-993D-BCFC23C611C7}">
      <dgm:prSet/>
      <dgm:spPr/>
      <dgm:t>
        <a:bodyPr/>
        <a:lstStyle/>
        <a:p>
          <a:endParaRPr lang="ru-RU"/>
        </a:p>
      </dgm:t>
    </dgm:pt>
    <dgm:pt modelId="{DA395230-25B7-4682-8CED-1DD404AC12B2}" type="pres">
      <dgm:prSet presAssocID="{98032EF0-C1C1-4338-BBD9-F19C8F1F85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AED274-3193-4B5F-9BCB-942E7825F426}" type="pres">
      <dgm:prSet presAssocID="{FC17D022-1E74-42A3-9B00-1EF0269D2F56}" presName="centerShape" presStyleLbl="node0" presStyleIdx="0" presStyleCnt="1"/>
      <dgm:spPr/>
      <dgm:t>
        <a:bodyPr/>
        <a:lstStyle/>
        <a:p>
          <a:endParaRPr lang="ru-RU"/>
        </a:p>
      </dgm:t>
    </dgm:pt>
    <dgm:pt modelId="{D4E9B56D-3471-4BDB-9960-B88C98608D2F}" type="pres">
      <dgm:prSet presAssocID="{8E46DD57-6125-42AB-87A2-C0CE3D1B53C7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B2069DEF-87EF-46B6-992B-8174AF8041FA}" type="pres">
      <dgm:prSet presAssocID="{2DB4047B-A0E8-41D7-992D-0AE605DA8E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99D78-7502-42D4-8C77-D9448464AFCB}" type="pres">
      <dgm:prSet presAssocID="{8ED2B112-0254-4F86-AD10-9640C719BD8B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2AA10DEB-F502-4FFD-98DF-1E555E3B2CF8}" type="pres">
      <dgm:prSet presAssocID="{AF4AB277-0611-49E5-8834-E4129031A2C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12A75-6D0F-47D8-A84A-2A2D2487519A}" type="pres">
      <dgm:prSet presAssocID="{8A4F5882-620C-4F0F-B3B9-0CF49269551C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6BE72CDD-1E99-4A7D-B5ED-85591B31F818}" type="pres">
      <dgm:prSet presAssocID="{D38390C3-1B88-41EE-AF92-BB24592213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3C5BA-F3F6-40C8-98D3-1B959C983767}" type="pres">
      <dgm:prSet presAssocID="{1DD755AE-738A-4902-84D0-64195D360F9A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2055F461-5DA1-45D8-89AC-72C3057C882F}" type="pres">
      <dgm:prSet presAssocID="{1ED03B3F-C1F8-4B57-99AB-612941B87D0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22E0E8-48FD-4FC5-B91B-BFA5BD01C624}" type="presOf" srcId="{8A4F5882-620C-4F0F-B3B9-0CF49269551C}" destId="{17212A75-6D0F-47D8-A84A-2A2D2487519A}" srcOrd="0" destOrd="0" presId="urn:microsoft.com/office/officeart/2005/8/layout/radial4"/>
    <dgm:cxn modelId="{1F9DAF60-756B-410A-B2EB-A407CC0BCF3B}" srcId="{98032EF0-C1C1-4338-BBD9-F19C8F1F8565}" destId="{FC17D022-1E74-42A3-9B00-1EF0269D2F56}" srcOrd="0" destOrd="0" parTransId="{E2912DA4-037C-4C1F-84D7-BC4C0F286517}" sibTransId="{A825BFC4-D232-471C-A95C-FF26B83C6833}"/>
    <dgm:cxn modelId="{3E28CD36-90A7-4076-ABC5-CDFA3940589D}" srcId="{FC17D022-1E74-42A3-9B00-1EF0269D2F56}" destId="{AF4AB277-0611-49E5-8834-E4129031A2C7}" srcOrd="1" destOrd="0" parTransId="{8ED2B112-0254-4F86-AD10-9640C719BD8B}" sibTransId="{C2EB4149-C1EE-49DF-B8F9-115943751F6A}"/>
    <dgm:cxn modelId="{342DEE80-8133-40EC-B7AD-5DBA34DBD065}" type="presOf" srcId="{8ED2B112-0254-4F86-AD10-9640C719BD8B}" destId="{2D899D78-7502-42D4-8C77-D9448464AFCB}" srcOrd="0" destOrd="0" presId="urn:microsoft.com/office/officeart/2005/8/layout/radial4"/>
    <dgm:cxn modelId="{1C28A53F-BBA8-490A-A35D-6CC14F1D6A69}" type="presOf" srcId="{D38390C3-1B88-41EE-AF92-BB2459221308}" destId="{6BE72CDD-1E99-4A7D-B5ED-85591B31F818}" srcOrd="0" destOrd="0" presId="urn:microsoft.com/office/officeart/2005/8/layout/radial4"/>
    <dgm:cxn modelId="{8167156B-3D3A-48AD-B05E-5ECDD5272AE4}" srcId="{FC17D022-1E74-42A3-9B00-1EF0269D2F56}" destId="{2DB4047B-A0E8-41D7-992D-0AE605DA8EBD}" srcOrd="0" destOrd="0" parTransId="{8E46DD57-6125-42AB-87A2-C0CE3D1B53C7}" sibTransId="{17470404-01AB-4A76-A2CA-4838F4312F55}"/>
    <dgm:cxn modelId="{5E73085B-C86E-4206-97C0-B3BEB953695C}" type="presOf" srcId="{98032EF0-C1C1-4338-BBD9-F19C8F1F8565}" destId="{DA395230-25B7-4682-8CED-1DD404AC12B2}" srcOrd="0" destOrd="0" presId="urn:microsoft.com/office/officeart/2005/8/layout/radial4"/>
    <dgm:cxn modelId="{234CF289-30E9-41A5-B3D7-1663E84FF1F5}" type="presOf" srcId="{1DD755AE-738A-4902-84D0-64195D360F9A}" destId="{28D3C5BA-F3F6-40C8-98D3-1B959C983767}" srcOrd="0" destOrd="0" presId="urn:microsoft.com/office/officeart/2005/8/layout/radial4"/>
    <dgm:cxn modelId="{5A64E876-C872-4F12-9AAD-74ABD20F8D14}" srcId="{FC17D022-1E74-42A3-9B00-1EF0269D2F56}" destId="{D38390C3-1B88-41EE-AF92-BB2459221308}" srcOrd="2" destOrd="0" parTransId="{8A4F5882-620C-4F0F-B3B9-0CF49269551C}" sibTransId="{B7B0EAF3-3F94-4DC6-9819-EFF0613065C2}"/>
    <dgm:cxn modelId="{495C4A41-8FF4-4223-872A-780D24862C76}" type="presOf" srcId="{8E46DD57-6125-42AB-87A2-C0CE3D1B53C7}" destId="{D4E9B56D-3471-4BDB-9960-B88C98608D2F}" srcOrd="0" destOrd="0" presId="urn:microsoft.com/office/officeart/2005/8/layout/radial4"/>
    <dgm:cxn modelId="{3C3FA108-B92E-4B10-993D-BCFC23C611C7}" srcId="{FC17D022-1E74-42A3-9B00-1EF0269D2F56}" destId="{1ED03B3F-C1F8-4B57-99AB-612941B87D0A}" srcOrd="3" destOrd="0" parTransId="{1DD755AE-738A-4902-84D0-64195D360F9A}" sibTransId="{1C992B37-ADA3-48B4-87AA-F1E0FDF7683B}"/>
    <dgm:cxn modelId="{2BC12B48-BF95-4B9E-A07E-7E3EC6427F8B}" type="presOf" srcId="{AF4AB277-0611-49E5-8834-E4129031A2C7}" destId="{2AA10DEB-F502-4FFD-98DF-1E555E3B2CF8}" srcOrd="0" destOrd="0" presId="urn:microsoft.com/office/officeart/2005/8/layout/radial4"/>
    <dgm:cxn modelId="{429E172F-E66A-46F7-8FE8-DABB490E7A16}" type="presOf" srcId="{1ED03B3F-C1F8-4B57-99AB-612941B87D0A}" destId="{2055F461-5DA1-45D8-89AC-72C3057C882F}" srcOrd="0" destOrd="0" presId="urn:microsoft.com/office/officeart/2005/8/layout/radial4"/>
    <dgm:cxn modelId="{5D89E731-165D-4F46-91C5-BFE5DA93BB32}" type="presOf" srcId="{FC17D022-1E74-42A3-9B00-1EF0269D2F56}" destId="{3AAED274-3193-4B5F-9BCB-942E7825F426}" srcOrd="0" destOrd="0" presId="urn:microsoft.com/office/officeart/2005/8/layout/radial4"/>
    <dgm:cxn modelId="{19422C3E-E204-4183-B20E-2C8070FE419F}" type="presOf" srcId="{2DB4047B-A0E8-41D7-992D-0AE605DA8EBD}" destId="{B2069DEF-87EF-46B6-992B-8174AF8041FA}" srcOrd="0" destOrd="0" presId="urn:microsoft.com/office/officeart/2005/8/layout/radial4"/>
    <dgm:cxn modelId="{C2122281-B2A3-420F-823C-5632905A139A}" type="presParOf" srcId="{DA395230-25B7-4682-8CED-1DD404AC12B2}" destId="{3AAED274-3193-4B5F-9BCB-942E7825F426}" srcOrd="0" destOrd="0" presId="urn:microsoft.com/office/officeart/2005/8/layout/radial4"/>
    <dgm:cxn modelId="{68DB6281-7690-440F-BC3A-F6F8A8580082}" type="presParOf" srcId="{DA395230-25B7-4682-8CED-1DD404AC12B2}" destId="{D4E9B56D-3471-4BDB-9960-B88C98608D2F}" srcOrd="1" destOrd="0" presId="urn:microsoft.com/office/officeart/2005/8/layout/radial4"/>
    <dgm:cxn modelId="{09B3A5D5-E94E-4D53-BEB4-A75FD99BCC5B}" type="presParOf" srcId="{DA395230-25B7-4682-8CED-1DD404AC12B2}" destId="{B2069DEF-87EF-46B6-992B-8174AF8041FA}" srcOrd="2" destOrd="0" presId="urn:microsoft.com/office/officeart/2005/8/layout/radial4"/>
    <dgm:cxn modelId="{E8ECA01F-0170-42F4-8D86-2FBC6CE66BA2}" type="presParOf" srcId="{DA395230-25B7-4682-8CED-1DD404AC12B2}" destId="{2D899D78-7502-42D4-8C77-D9448464AFCB}" srcOrd="3" destOrd="0" presId="urn:microsoft.com/office/officeart/2005/8/layout/radial4"/>
    <dgm:cxn modelId="{979C7555-6AED-4695-88BA-84909C746548}" type="presParOf" srcId="{DA395230-25B7-4682-8CED-1DD404AC12B2}" destId="{2AA10DEB-F502-4FFD-98DF-1E555E3B2CF8}" srcOrd="4" destOrd="0" presId="urn:microsoft.com/office/officeart/2005/8/layout/radial4"/>
    <dgm:cxn modelId="{AD5D1D50-A7BC-4864-8827-D90C2B74C997}" type="presParOf" srcId="{DA395230-25B7-4682-8CED-1DD404AC12B2}" destId="{17212A75-6D0F-47D8-A84A-2A2D2487519A}" srcOrd="5" destOrd="0" presId="urn:microsoft.com/office/officeart/2005/8/layout/radial4"/>
    <dgm:cxn modelId="{1B16F040-1D62-4B3F-949A-45975B268250}" type="presParOf" srcId="{DA395230-25B7-4682-8CED-1DD404AC12B2}" destId="{6BE72CDD-1E99-4A7D-B5ED-85591B31F818}" srcOrd="6" destOrd="0" presId="urn:microsoft.com/office/officeart/2005/8/layout/radial4"/>
    <dgm:cxn modelId="{882F7850-218C-4AA8-8A8F-283B6743CB6A}" type="presParOf" srcId="{DA395230-25B7-4682-8CED-1DD404AC12B2}" destId="{28D3C5BA-F3F6-40C8-98D3-1B959C983767}" srcOrd="7" destOrd="0" presId="urn:microsoft.com/office/officeart/2005/8/layout/radial4"/>
    <dgm:cxn modelId="{B5209C56-8295-42DA-A4FA-01CE7CCD2FB6}" type="presParOf" srcId="{DA395230-25B7-4682-8CED-1DD404AC12B2}" destId="{2055F461-5DA1-45D8-89AC-72C3057C882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AED274-3193-4B5F-9BCB-942E7825F426}">
      <dsp:nvSpPr>
        <dsp:cNvPr id="0" name=""/>
        <dsp:cNvSpPr/>
      </dsp:nvSpPr>
      <dsp:spPr>
        <a:xfrm>
          <a:off x="3009228" y="2313678"/>
          <a:ext cx="2211142" cy="2211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>
              <a:solidFill>
                <a:srgbClr val="333399"/>
              </a:solidFill>
            </a:rPr>
            <a:t>SE</a:t>
          </a:r>
          <a:endParaRPr lang="ru-RU" sz="6000" kern="1200" dirty="0">
            <a:solidFill>
              <a:srgbClr val="333399"/>
            </a:solidFill>
          </a:endParaRPr>
        </a:p>
      </dsp:txBody>
      <dsp:txXfrm>
        <a:off x="3009228" y="2313678"/>
        <a:ext cx="2211142" cy="2211142"/>
      </dsp:txXfrm>
    </dsp:sp>
    <dsp:sp modelId="{D4E9B56D-3471-4BDB-9960-B88C98608D2F}">
      <dsp:nvSpPr>
        <dsp:cNvPr id="0" name=""/>
        <dsp:cNvSpPr/>
      </dsp:nvSpPr>
      <dsp:spPr>
        <a:xfrm rot="11700000">
          <a:off x="1339356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69DEF-87EF-46B6-992B-8174AF8041FA}">
      <dsp:nvSpPr>
        <dsp:cNvPr id="0" name=""/>
        <dsp:cNvSpPr/>
      </dsp:nvSpPr>
      <dsp:spPr>
        <a:xfrm>
          <a:off x="317059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333399"/>
              </a:solidFill>
            </a:rPr>
            <a:t>Non-profits</a:t>
          </a:r>
          <a:endParaRPr lang="ru-RU" sz="3000" kern="1200" dirty="0">
            <a:solidFill>
              <a:srgbClr val="333399"/>
            </a:solidFill>
          </a:endParaRPr>
        </a:p>
      </dsp:txBody>
      <dsp:txXfrm>
        <a:off x="317059" y="1842838"/>
        <a:ext cx="2100585" cy="1680468"/>
      </dsp:txXfrm>
    </dsp:sp>
    <dsp:sp modelId="{2D899D78-7502-42D4-8C77-D9448464AFCB}">
      <dsp:nvSpPr>
        <dsp:cNvPr id="0" name=""/>
        <dsp:cNvSpPr/>
      </dsp:nvSpPr>
      <dsp:spPr>
        <a:xfrm rot="14700000">
          <a:off x="2438352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10DEB-F502-4FFD-98DF-1E555E3B2CF8}">
      <dsp:nvSpPr>
        <dsp:cNvPr id="0" name=""/>
        <dsp:cNvSpPr/>
      </dsp:nvSpPr>
      <dsp:spPr>
        <a:xfrm>
          <a:off x="1862425" y="1142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333399"/>
              </a:solidFill>
            </a:rPr>
            <a:t>Initiative groups, Activists</a:t>
          </a:r>
          <a:endParaRPr lang="ru-RU" sz="3000" kern="1200" dirty="0">
            <a:solidFill>
              <a:srgbClr val="333399"/>
            </a:solidFill>
          </a:endParaRPr>
        </a:p>
      </dsp:txBody>
      <dsp:txXfrm>
        <a:off x="1862425" y="1142"/>
        <a:ext cx="2100585" cy="1680468"/>
      </dsp:txXfrm>
    </dsp:sp>
    <dsp:sp modelId="{17212A75-6D0F-47D8-A84A-2A2D2487519A}">
      <dsp:nvSpPr>
        <dsp:cNvPr id="0" name=""/>
        <dsp:cNvSpPr/>
      </dsp:nvSpPr>
      <dsp:spPr>
        <a:xfrm rot="17700000">
          <a:off x="4148085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72CDD-1E99-4A7D-B5ED-85591B31F818}">
      <dsp:nvSpPr>
        <dsp:cNvPr id="0" name=""/>
        <dsp:cNvSpPr/>
      </dsp:nvSpPr>
      <dsp:spPr>
        <a:xfrm>
          <a:off x="4266589" y="1142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333399"/>
              </a:solidFill>
            </a:rPr>
            <a:t>Commercial Sector</a:t>
          </a:r>
          <a:endParaRPr lang="ru-RU" sz="3000" kern="1200" dirty="0">
            <a:solidFill>
              <a:srgbClr val="333399"/>
            </a:solidFill>
          </a:endParaRPr>
        </a:p>
      </dsp:txBody>
      <dsp:txXfrm>
        <a:off x="4266589" y="1142"/>
        <a:ext cx="2100585" cy="1680468"/>
      </dsp:txXfrm>
    </dsp:sp>
    <dsp:sp modelId="{28D3C5BA-F3F6-40C8-98D3-1B959C983767}">
      <dsp:nvSpPr>
        <dsp:cNvPr id="0" name=""/>
        <dsp:cNvSpPr/>
      </dsp:nvSpPr>
      <dsp:spPr>
        <a:xfrm rot="20700000">
          <a:off x="5247080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5F461-5DA1-45D8-89AC-72C3057C882F}">
      <dsp:nvSpPr>
        <dsp:cNvPr id="0" name=""/>
        <dsp:cNvSpPr/>
      </dsp:nvSpPr>
      <dsp:spPr>
        <a:xfrm>
          <a:off x="5811955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333399"/>
              </a:solidFill>
            </a:rPr>
            <a:t>State entities</a:t>
          </a:r>
          <a:endParaRPr lang="ru-RU" sz="3000" kern="1200" dirty="0">
            <a:solidFill>
              <a:srgbClr val="333399"/>
            </a:solidFill>
          </a:endParaRPr>
        </a:p>
      </dsp:txBody>
      <dsp:txXfrm>
        <a:off x="5811955" y="1842838"/>
        <a:ext cx="2100585" cy="1680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1990C-1E95-4E04-AEAB-BF0FB76FA8FA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0382B-0E7C-4DB9-A2C7-A82F3BC8D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50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D79629-6063-484E-9F6A-6795FA6A29A3}" type="slidenum">
              <a:rPr lang="ru-RU" altLang="ru-RU">
                <a:latin typeface="Times New Roman" panose="02020603050405020304" pitchFamily="18" charset="0"/>
              </a:rPr>
              <a:pPr/>
              <a:t>18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61710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268-4886-4561-A5C6-9D04435047D7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DD9-7729-461F-B8E9-5643D17778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57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268-4886-4561-A5C6-9D04435047D7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DD9-7729-461F-B8E9-5643D17778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24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268-4886-4561-A5C6-9D04435047D7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DD9-7729-461F-B8E9-5643D17778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47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268-4886-4561-A5C6-9D04435047D7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DD9-7729-461F-B8E9-5643D17778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24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268-4886-4561-A5C6-9D04435047D7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DD9-7729-461F-B8E9-5643D17778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034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268-4886-4561-A5C6-9D04435047D7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DD9-7729-461F-B8E9-5643D17778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7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268-4886-4561-A5C6-9D04435047D7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DD9-7729-461F-B8E9-5643D17778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56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268-4886-4561-A5C6-9D04435047D7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DD9-7729-461F-B8E9-5643D17778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58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268-4886-4561-A5C6-9D04435047D7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DD9-7729-461F-B8E9-5643D17778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897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268-4886-4561-A5C6-9D04435047D7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DD9-7729-461F-B8E9-5643D17778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704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268-4886-4561-A5C6-9D04435047D7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2DD9-7729-461F-B8E9-5643D17778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603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18268-4886-4561-A5C6-9D04435047D7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B2DD9-7729-461F-B8E9-5643D17778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0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no.ru/" TargetMode="External"/><Relationship Id="rId2" Type="http://schemas.openxmlformats.org/officeDocument/2006/relationships/hyperlink" Target="mailto:a.moskvina@crno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nastya_moskvina@inbo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rno.ru/assets/files/skachat/soc_predprinimatelstvo_2014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rno.ru/assets/files/skachat/soc_predprinimatelstvo_2014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NGO leaders and Social Entrepreneurs</a:t>
            </a:r>
            <a:r>
              <a:rPr lang="en-US" dirty="0" smtClean="0"/>
              <a:t>: how they comply social mission and business instruments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en-US" sz="4000" dirty="0" smtClean="0"/>
              <a:t>Anastasia </a:t>
            </a:r>
            <a:r>
              <a:rPr lang="en-US" sz="4000" dirty="0" err="1" smtClean="0"/>
              <a:t>Moskvina</a:t>
            </a:r>
            <a:endParaRPr lang="en-US" sz="4000" dirty="0" smtClean="0"/>
          </a:p>
          <a:p>
            <a:pPr algn="r"/>
            <a:r>
              <a:rPr lang="en-US" sz="4000" dirty="0" smtClean="0"/>
              <a:t>PhD in Sociology, </a:t>
            </a:r>
            <a:r>
              <a:rPr lang="en-US" sz="4000" dirty="0" smtClean="0">
                <a:hlinkClick r:id="rId2"/>
              </a:rPr>
              <a:t>a.moskvina@crno.ru</a:t>
            </a:r>
            <a:r>
              <a:rPr lang="en-US" sz="4000" dirty="0" smtClean="0"/>
              <a:t> </a:t>
            </a:r>
          </a:p>
          <a:p>
            <a:pPr algn="r"/>
            <a:r>
              <a:rPr lang="en-US" sz="4000" dirty="0" smtClean="0"/>
              <a:t>Centre for NGO Development, </a:t>
            </a:r>
            <a:r>
              <a:rPr lang="en-US" sz="4000" dirty="0" smtClean="0">
                <a:hlinkClick r:id="rId3"/>
              </a:rPr>
              <a:t>www.crno.ru</a:t>
            </a:r>
            <a:r>
              <a:rPr lang="en-US" sz="4000" dirty="0" smtClean="0"/>
              <a:t> </a:t>
            </a:r>
          </a:p>
          <a:p>
            <a:pPr algn="r"/>
            <a:r>
              <a:rPr lang="en-US" sz="4000" dirty="0" smtClean="0"/>
              <a:t>Saint Petersburg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99155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109913" y="1489075"/>
            <a:ext cx="8062912" cy="935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1089" y="2595564"/>
            <a:ext cx="139410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Saint-Petersburg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9461" name="Picture 2" descr="http://nb-fund.ru/files/photos/00019/big-45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622800"/>
            <a:ext cx="29622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114" y="4645026"/>
            <a:ext cx="30194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3" name="Picture 4" descr="http://nb-fund.ru/files/photos/00019/big-187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088" y="4625976"/>
            <a:ext cx="29829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677989" y="3000376"/>
            <a:ext cx="3024187" cy="1368425"/>
          </a:xfrm>
          <a:prstGeom prst="wedgeRoundRectCallo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465" name="Прямоугольник 11"/>
          <p:cNvSpPr>
            <a:spLocks noChangeArrowheads="1"/>
          </p:cNvSpPr>
          <p:nvPr/>
        </p:nvSpPr>
        <p:spPr bwMode="auto">
          <a:xfrm>
            <a:off x="1524000" y="3143251"/>
            <a:ext cx="31686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6600"/>
                </a:solidFill>
              </a:rPr>
              <a:t>За 2009 – 2013 гг. туркомпания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6600"/>
                </a:solidFill>
              </a:rPr>
              <a:t>«Либерти» оказала услуги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6600"/>
                </a:solidFill>
              </a:rPr>
              <a:t> 1200 туристам с ограниченными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6600"/>
                </a:solidFill>
              </a:rPr>
              <a:t>возможностями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43476" y="2071689"/>
            <a:ext cx="51847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Основная бизнес-идея проекта – </a:t>
            </a:r>
          </a:p>
          <a:p>
            <a:pPr algn="just">
              <a:defRPr/>
            </a:pPr>
            <a:r>
              <a:rPr lang="ru-RU" sz="1600" dirty="0">
                <a:latin typeface="Calibri" pitchFamily="34" charset="0"/>
              </a:rPr>
              <a:t>организация экскурсионных туров  для инвалидов – колясочников с использованием специальных транспортных средств, предназначенных для инвалидов, пандусов и пр. Коммерческой самостоятельности проект достигает за счет выручки, получаемой от приема иностранных туристов.  Что позволяет предлагать российским туристам – инвалидам  туры по льготным и приемлемым ценам</a:t>
            </a:r>
          </a:p>
        </p:txBody>
      </p:sp>
      <p:sp>
        <p:nvSpPr>
          <p:cNvPr id="194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dirty="0" smtClean="0"/>
              <a:t>Other examples</a:t>
            </a:r>
            <a:r>
              <a:rPr lang="ru-RU" altLang="ru-RU" dirty="0" smtClean="0"/>
              <a:t>: «</a:t>
            </a:r>
            <a:r>
              <a:rPr lang="en-US" altLang="ru-RU" dirty="0" smtClean="0"/>
              <a:t>Liberty</a:t>
            </a:r>
            <a:r>
              <a:rPr lang="ru-RU" altLang="ru-RU" dirty="0" smtClean="0"/>
              <a:t>»</a:t>
            </a:r>
            <a:r>
              <a:rPr lang="en-US" altLang="ru-RU" dirty="0" smtClean="0"/>
              <a:t> Touristic Company for Disabled People</a:t>
            </a:r>
            <a:endParaRPr lang="ru-RU" altLang="ru-RU" dirty="0" smtClean="0"/>
          </a:p>
        </p:txBody>
      </p:sp>
      <p:sp>
        <p:nvSpPr>
          <p:cNvPr id="1946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5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5400000">
            <a:off x="7757319" y="3263107"/>
            <a:ext cx="3859213" cy="228600"/>
          </a:xfrm>
        </p:spPr>
        <p:txBody>
          <a:bodyPr/>
          <a:lstStyle/>
          <a:p>
            <a:pPr>
              <a:defRPr/>
            </a:pPr>
            <a:r>
              <a:rPr lang="ru-RU" dirty="0"/>
              <a:t>www.bumperbooks.ru</a:t>
            </a:r>
          </a:p>
        </p:txBody>
      </p:sp>
      <p:pic>
        <p:nvPicPr>
          <p:cNvPr id="24580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25600" y="90489"/>
            <a:ext cx="7138988" cy="5354637"/>
          </a:xfrm>
        </p:spPr>
      </p:pic>
      <p:pic>
        <p:nvPicPr>
          <p:cNvPr id="2458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5600" y="3457576"/>
            <a:ext cx="403225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5889" y="2768600"/>
            <a:ext cx="5449887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Объект 12"/>
          <p:cNvSpPr>
            <a:spLocks noGrp="1"/>
          </p:cNvSpPr>
          <p:nvPr>
            <p:ph sz="half" idx="1"/>
          </p:nvPr>
        </p:nvSpPr>
        <p:spPr>
          <a:xfrm>
            <a:off x="2351089" y="2060576"/>
            <a:ext cx="3298825" cy="4195763"/>
          </a:xfrm>
        </p:spPr>
        <p:txBody>
          <a:bodyPr/>
          <a:lstStyle/>
          <a:p>
            <a:pPr marL="0" indent="0">
              <a:buNone/>
            </a:pPr>
            <a:endParaRPr lang="ru-RU" altLang="ru-RU" smtClean="0"/>
          </a:p>
        </p:txBody>
      </p:sp>
      <p:sp>
        <p:nvSpPr>
          <p:cNvPr id="24584" name="TextBox 1"/>
          <p:cNvSpPr txBox="1">
            <a:spLocks noChangeArrowheads="1"/>
          </p:cNvSpPr>
          <p:nvPr/>
        </p:nvSpPr>
        <p:spPr bwMode="auto">
          <a:xfrm>
            <a:off x="9048751" y="404813"/>
            <a:ext cx="14398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dirty="0" smtClean="0">
                <a:latin typeface="Arial" panose="020B0604020202020204" pitchFamily="34" charset="0"/>
              </a:rPr>
              <a:t>Book Bus</a:t>
            </a:r>
            <a:r>
              <a:rPr lang="ru-RU" altLang="ru-RU" sz="2000" b="1" dirty="0" smtClean="0">
                <a:latin typeface="Arial" panose="020B0604020202020204" pitchFamily="34" charset="0"/>
              </a:rPr>
              <a:t> </a:t>
            </a:r>
            <a:endParaRPr lang="en-US" altLang="ru-RU" sz="2000" b="1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dirty="0" smtClean="0">
                <a:latin typeface="Arial" panose="020B0604020202020204" pitchFamily="34" charset="0"/>
              </a:rPr>
              <a:t>“Bumper, Moscow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1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6"/>
          <p:cNvSpPr txBox="1">
            <a:spLocks/>
          </p:cNvSpPr>
          <p:nvPr/>
        </p:nvSpPr>
        <p:spPr bwMode="auto">
          <a:xfrm>
            <a:off x="1524000" y="1844674"/>
            <a:ext cx="5673725" cy="411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ct val="70000"/>
              <a:buNone/>
            </a:pPr>
            <a:r>
              <a:rPr lang="ru-RU" altLang="en-US" sz="1500" dirty="0"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Job –I, Centre for </a:t>
            </a:r>
            <a:r>
              <a:rPr lang="en-US" altLang="en-US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employment of graduates from orphan homes and disabled young people </a:t>
            </a:r>
            <a:endParaRPr lang="en-US" altLang="en-US" sz="28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0000"/>
              <a:buFontTx/>
              <a:buNone/>
            </a:pPr>
            <a:r>
              <a:rPr lang="en-US" altLang="en-US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70000"/>
            </a:pPr>
            <a:r>
              <a:rPr lang="en-US" altLang="en-US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Project of Charity Foundation “Raul”, from June 2012: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70000"/>
            </a:pPr>
            <a:r>
              <a:rPr lang="en-US" altLang="en-US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Support in employment of graduates from orphan homes and disabled young people in the social responsible companies:</a:t>
            </a:r>
            <a:endParaRPr lang="en-US" altLang="en-US" sz="2000" b="1" dirty="0">
              <a:solidFill>
                <a:srgbClr val="FF99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latin typeface="Garamond" panose="020204040303010108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Packing</a:t>
            </a:r>
            <a:endParaRPr lang="ru-RU" altLang="en-US" sz="2200" dirty="0">
              <a:latin typeface="Garamond" panose="020204040303010108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latin typeface="Garamond" panose="020204040303010108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Retail</a:t>
            </a:r>
            <a:endParaRPr lang="ru-RU" altLang="en-US" sz="2200" dirty="0">
              <a:latin typeface="Garamond" panose="020204040303010108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latin typeface="Garamond" panose="020204040303010108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Building and decoration work</a:t>
            </a:r>
            <a:endParaRPr lang="ru-RU" altLang="en-US" sz="2200" dirty="0">
              <a:latin typeface="Garamond" panose="020204040303010108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latin typeface="Garamond" panose="020204040303010108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Services (cleaning, record-keeping)</a:t>
            </a:r>
            <a:endParaRPr lang="ru-RU" altLang="en-US" sz="2200" dirty="0">
              <a:latin typeface="Garamond" panose="020204040303010108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0000"/>
              <a:buFontTx/>
              <a:buNone/>
            </a:pPr>
            <a:endParaRPr lang="ru-RU" altLang="en-US" sz="1900" dirty="0">
              <a:latin typeface="Garamond" panose="020204040303010108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Наталья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21930"/>
            <a:ext cx="91440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D:\RAOUL BILDER\ХОРОШИЕ ФОТО\столярна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128" y="1844674"/>
            <a:ext cx="3098872" cy="469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3149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981200" y="333376"/>
            <a:ext cx="8229600" cy="1084263"/>
          </a:xfrm>
        </p:spPr>
        <p:txBody>
          <a:bodyPr/>
          <a:lstStyle/>
          <a:p>
            <a:r>
              <a:rPr lang="en-US" altLang="ru-RU" dirty="0" smtClean="0"/>
              <a:t>Centre “Craftsman” (</a:t>
            </a:r>
            <a:r>
              <a:rPr lang="ru-RU" altLang="ru-RU" dirty="0" smtClean="0"/>
              <a:t>«</a:t>
            </a:r>
            <a:r>
              <a:rPr lang="ru-RU" altLang="ru-RU" dirty="0" err="1" smtClean="0"/>
              <a:t>МастерОК</a:t>
            </a:r>
            <a:r>
              <a:rPr lang="ru-RU" altLang="ru-RU" dirty="0" smtClean="0"/>
              <a:t>»</a:t>
            </a:r>
            <a:r>
              <a:rPr lang="en-US" altLang="ru-RU" dirty="0" smtClean="0"/>
              <a:t>)</a:t>
            </a:r>
            <a:endParaRPr lang="ru-RU" alt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739" y="1341438"/>
            <a:ext cx="4446587" cy="23749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600" dirty="0" smtClean="0">
                <a:latin typeface="Arial" charset="0"/>
              </a:rPr>
              <a:t>Value Offer: </a:t>
            </a:r>
            <a:endParaRPr lang="ru-RU" sz="1600" dirty="0"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1600" dirty="0" smtClean="0">
                <a:latin typeface="Arial" charset="0"/>
              </a:rPr>
              <a:t>Employment of disabled people: organization of working places, social and professional adaption for people with mental disabilities</a:t>
            </a:r>
            <a:endParaRPr lang="ru-RU" sz="1600" dirty="0"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8526" y="1547813"/>
            <a:ext cx="2239963" cy="198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5856289" y="4489450"/>
            <a:ext cx="4295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6743700" y="3778250"/>
            <a:ext cx="36258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sz="1600" dirty="0" smtClean="0">
                <a:latin typeface="Arial" panose="020B0604020202020204" pitchFamily="34" charset="0"/>
              </a:rPr>
              <a:t>Products: bright creative textile  and decoration items. Individual design projects. Wooden ecological toys </a:t>
            </a:r>
            <a:r>
              <a:rPr lang="en-US" altLang="ru-RU" sz="1600" dirty="0">
                <a:latin typeface="Arial" panose="020B0604020202020204" pitchFamily="34" charset="0"/>
              </a:rPr>
              <a:t>for </a:t>
            </a:r>
            <a:r>
              <a:rPr lang="en-US" altLang="ru-RU" sz="1600" dirty="0" smtClean="0">
                <a:latin typeface="Arial" panose="020B0604020202020204" pitchFamily="34" charset="0"/>
              </a:rPr>
              <a:t>kids. Fashion jewelry and clothes items.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2279650" y="4489450"/>
            <a:ext cx="381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751" y="3567114"/>
            <a:ext cx="4462463" cy="297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40498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dirty="0" smtClean="0"/>
              <a:t>Practical work-2.</a:t>
            </a:r>
            <a:endParaRPr lang="ru-RU" alt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Training course (40 hours, 36 participants) </a:t>
            </a:r>
            <a:r>
              <a:rPr lang="ru-RU" dirty="0"/>
              <a:t>«</a:t>
            </a:r>
            <a:r>
              <a:rPr lang="en-US" dirty="0"/>
              <a:t>Social Entrepreneurship for NGOs: from Idea to Business Idea”,</a:t>
            </a:r>
            <a:r>
              <a:rPr lang="ru-RU" dirty="0"/>
              <a:t> 2014 г. 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Examples of business-ideas, elaborated by participants</a:t>
            </a:r>
            <a:r>
              <a:rPr lang="ru-RU" dirty="0" smtClean="0"/>
              <a:t>:</a:t>
            </a:r>
          </a:p>
          <a:p>
            <a:pPr marL="0" indent="0">
              <a:buNone/>
              <a:defRPr/>
            </a:pPr>
            <a:r>
              <a:rPr lang="ru-RU" dirty="0" smtClean="0"/>
              <a:t> </a:t>
            </a:r>
          </a:p>
          <a:p>
            <a:pPr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1564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ru-RU" dirty="0" smtClean="0"/>
              <a:t>Art project </a:t>
            </a:r>
            <a:r>
              <a:rPr lang="en-US" altLang="ru-RU" dirty="0"/>
              <a:t>to support therapeutic horse </a:t>
            </a:r>
            <a:r>
              <a:rPr lang="en-US" altLang="ru-RU" dirty="0" smtClean="0"/>
              <a:t>riding </a:t>
            </a:r>
            <a:r>
              <a:rPr lang="ru-RU" altLang="ru-RU" dirty="0" smtClean="0"/>
              <a:t>“</a:t>
            </a:r>
            <a:r>
              <a:rPr lang="en-US" altLang="ru-RU" dirty="0" smtClean="0"/>
              <a:t>Kind Hands</a:t>
            </a:r>
            <a:r>
              <a:rPr lang="ru-RU" altLang="ru-RU" dirty="0" smtClean="0"/>
              <a:t>“</a:t>
            </a:r>
            <a:r>
              <a:rPr lang="en-US" altLang="ru-RU" dirty="0" smtClean="0"/>
              <a:t> (souvenirs)</a:t>
            </a:r>
            <a:endParaRPr lang="ru-RU" altLang="ru-RU" dirty="0" smtClean="0"/>
          </a:p>
        </p:txBody>
      </p:sp>
      <p:pic>
        <p:nvPicPr>
          <p:cNvPr id="2867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08213" y="1217614"/>
            <a:ext cx="7632700" cy="5087937"/>
          </a:xfrm>
        </p:spPr>
      </p:pic>
    </p:spTree>
    <p:extLst>
      <p:ext uri="{BB962C8B-B14F-4D97-AF65-F5344CB8AC3E}">
        <p14:creationId xmlns:p14="http://schemas.microsoft.com/office/powerpoint/2010/main" xmlns="" val="14362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0" y="106364"/>
            <a:ext cx="4103688" cy="6154737"/>
          </a:xfrm>
        </p:spPr>
      </p:pic>
      <p:sp>
        <p:nvSpPr>
          <p:cNvPr id="7" name="Объект 6"/>
          <p:cNvSpPr>
            <a:spLocks noGrp="1"/>
          </p:cNvSpPr>
          <p:nvPr>
            <p:ph type="body" sz="half" idx="2"/>
          </p:nvPr>
        </p:nvSpPr>
        <p:spPr>
          <a:xfrm>
            <a:off x="1146221" y="1412876"/>
            <a:ext cx="3925844" cy="46910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Centre for acceptance  of </a:t>
            </a:r>
            <a:r>
              <a:rPr lang="en-US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diagnosis of HIV, </a:t>
            </a:r>
            <a:r>
              <a:rPr lang="en-US" sz="28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hepatitis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(psychotherapy services for people who has just informed about having </a:t>
            </a:r>
            <a:r>
              <a:rPr lang="en-US" sz="2800" b="1" dirty="0" err="1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desease</a:t>
            </a:r>
            <a:r>
              <a:rPr lang="en-US" sz="28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)</a:t>
            </a:r>
            <a:endParaRPr lang="ru-RU" sz="28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ru-RU" sz="28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6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2788" y="133351"/>
            <a:ext cx="4406900" cy="660876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35188" y="1628776"/>
            <a:ext cx="3179762" cy="46910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Inclusive studio of dance performance and body therapy</a:t>
            </a:r>
            <a:endParaRPr lang="ru-RU" sz="28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ru-RU" sz="3600" b="1" dirty="0" smtClean="0"/>
              <a:t>Office for re-training and employment of  retired people (seniors)</a:t>
            </a:r>
            <a:endParaRPr lang="ru-RU" altLang="ru-RU" sz="3600" b="1" dirty="0"/>
          </a:p>
        </p:txBody>
      </p:sp>
      <p:pic>
        <p:nvPicPr>
          <p:cNvPr id="3174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51089" y="1314450"/>
            <a:ext cx="7386637" cy="4922838"/>
          </a:xfrm>
        </p:spPr>
      </p:pic>
    </p:spTree>
    <p:extLst>
      <p:ext uri="{BB962C8B-B14F-4D97-AF65-F5344CB8AC3E}">
        <p14:creationId xmlns:p14="http://schemas.microsoft.com/office/powerpoint/2010/main" xmlns="" val="13857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work (Centre for NGO Development)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Seminars on “How to become Provider of Social Services and et reimbursement from the state”</a:t>
            </a:r>
          </a:p>
          <a:p>
            <a:pPr>
              <a:defRPr/>
            </a:pPr>
            <a:r>
              <a:rPr lang="en-US" dirty="0" smtClean="0"/>
              <a:t>Club of Social Entrepreneurs – coming soon</a:t>
            </a:r>
          </a:p>
          <a:p>
            <a:pPr>
              <a:defRPr/>
            </a:pPr>
            <a:r>
              <a:rPr lang="en-US" dirty="0" smtClean="0"/>
              <a:t>Business mentoring  of social start-ups – coming soon</a:t>
            </a:r>
          </a:p>
          <a:p>
            <a:pPr>
              <a:defRPr/>
            </a:pPr>
            <a:r>
              <a:rPr lang="en-US" dirty="0" smtClean="0"/>
              <a:t>Etc.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938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NGO leaders and Social Entrepreneurs: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Practical work and Research on:</a:t>
            </a:r>
          </a:p>
          <a:p>
            <a:r>
              <a:rPr lang="en-US" dirty="0" smtClean="0"/>
              <a:t>motivation and life track to the choice of entrepreneurship </a:t>
            </a:r>
          </a:p>
          <a:p>
            <a:r>
              <a:rPr lang="en-US" dirty="0" smtClean="0"/>
              <a:t>how social mission could comply with business instruments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Social </a:t>
            </a:r>
            <a:r>
              <a:rPr lang="en-US" b="1" dirty="0" smtClean="0"/>
              <a:t>Entrepreneurship </a:t>
            </a:r>
            <a:r>
              <a:rPr lang="en-US" dirty="0" smtClean="0"/>
              <a:t>– business model of sustainable resolving social problem (</a:t>
            </a:r>
            <a:r>
              <a:rPr lang="en-US" dirty="0" err="1" smtClean="0"/>
              <a:t>Moskovskaya</a:t>
            </a:r>
            <a:r>
              <a:rPr lang="en-US" dirty="0" smtClean="0"/>
              <a:t>, HSE):</a:t>
            </a:r>
          </a:p>
          <a:p>
            <a:pPr marL="514350" indent="-514350">
              <a:buAutoNum type="arabicParenR"/>
            </a:pPr>
            <a:r>
              <a:rPr lang="en-US" dirty="0" smtClean="0"/>
              <a:t>Social mission is more important than income</a:t>
            </a:r>
          </a:p>
          <a:p>
            <a:pPr marL="514350" indent="-514350">
              <a:buAutoNum type="arabicParenR"/>
            </a:pPr>
            <a:r>
              <a:rPr lang="en-US" dirty="0" smtClean="0"/>
              <a:t>Financial sustainability’s source is mainly sails of product or service than charity donations, grants, etc. (below market return)</a:t>
            </a:r>
          </a:p>
          <a:p>
            <a:pPr marL="514350" indent="-514350">
              <a:buAutoNum type="arabicParenR"/>
            </a:pPr>
            <a:r>
              <a:rPr lang="en-US" dirty="0" smtClean="0"/>
              <a:t>Innovations (social, technological, financial, etc.)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1602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Problems are: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NGOs lack business prospective and knowledge and skills</a:t>
            </a:r>
          </a:p>
          <a:p>
            <a:r>
              <a:rPr lang="en-US" dirty="0" smtClean="0"/>
              <a:t>NO Infrastructure for NGOs (credit loans </a:t>
            </a:r>
            <a:r>
              <a:rPr lang="en-US" dirty="0" err="1" smtClean="0"/>
              <a:t>garantees</a:t>
            </a:r>
            <a:r>
              <a:rPr lang="en-US" dirty="0" smtClean="0"/>
              <a:t>, floating capital) and they can’t use those for SMEs</a:t>
            </a:r>
          </a:p>
          <a:p>
            <a:r>
              <a:rPr lang="en-US" dirty="0" smtClean="0"/>
              <a:t>Mentality – “we are for social mission, give us  money to do kind things”</a:t>
            </a:r>
          </a:p>
          <a:p>
            <a:r>
              <a:rPr lang="en-US" dirty="0" smtClean="0"/>
              <a:t>Risk of loosing balance between social mission and business instruments</a:t>
            </a:r>
          </a:p>
          <a:p>
            <a:endParaRPr lang="en-US" dirty="0"/>
          </a:p>
          <a:p>
            <a:r>
              <a:rPr lang="en-US" dirty="0" smtClean="0"/>
              <a:t>This was proved by Research in Winter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6344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Research,</a:t>
            </a:r>
            <a:r>
              <a:rPr lang="en-US" dirty="0" smtClean="0"/>
              <a:t> </a:t>
            </a:r>
            <a:r>
              <a:rPr lang="en-US" dirty="0"/>
              <a:t>Winter 2015 within </a:t>
            </a:r>
            <a:r>
              <a:rPr lang="en-US" dirty="0" smtClean="0"/>
              <a:t>the team of sociologists,  the European University (St. Petersburg):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 of SE in USA, GB:</a:t>
            </a:r>
          </a:p>
          <a:p>
            <a:pPr lvl="1"/>
            <a:r>
              <a:rPr lang="en-US" dirty="0" smtClean="0"/>
              <a:t>Infrastructure  (for social investments), volume, economical impact, number of employees, number of SE, types of </a:t>
            </a:r>
            <a:r>
              <a:rPr lang="en-US" dirty="0" err="1" smtClean="0"/>
              <a:t>organisations</a:t>
            </a:r>
            <a:r>
              <a:rPr lang="en-US" dirty="0" smtClean="0"/>
              <a:t>, motivation and life track of leaders, education in the sphere of SE, etc. </a:t>
            </a:r>
          </a:p>
          <a:p>
            <a:pPr lvl="1"/>
            <a:r>
              <a:rPr lang="en-US" dirty="0" smtClean="0"/>
              <a:t>Motivation </a:t>
            </a:r>
            <a:r>
              <a:rPr lang="en-US" dirty="0"/>
              <a:t>and life track of </a:t>
            </a:r>
            <a:r>
              <a:rPr lang="en-US" dirty="0" smtClean="0"/>
              <a:t>Social Entrepreneurs (typical models):</a:t>
            </a:r>
          </a:p>
          <a:p>
            <a:pPr lvl="2"/>
            <a:r>
              <a:rPr lang="en-US" dirty="0" smtClean="0"/>
              <a:t>Concern on some social problem and desire to resolve it on a sustainable basis</a:t>
            </a:r>
          </a:p>
          <a:p>
            <a:pPr lvl="2"/>
            <a:r>
              <a:rPr lang="en-US" dirty="0" smtClean="0"/>
              <a:t>Involvement in some particular situation in childhood and desire to help other people facing this problem on a sustainable basis</a:t>
            </a:r>
          </a:p>
          <a:p>
            <a:pPr lvl="2"/>
            <a:r>
              <a:rPr lang="en-US" dirty="0" smtClean="0"/>
              <a:t>Businessmen: desire to create some infrastructure support </a:t>
            </a:r>
            <a:r>
              <a:rPr lang="en-US" dirty="0"/>
              <a:t>a</a:t>
            </a:r>
            <a:r>
              <a:rPr lang="en-US" dirty="0" smtClean="0"/>
              <a:t>nd system for SE (sometimes as a new challenge or business quest)</a:t>
            </a:r>
          </a:p>
        </p:txBody>
      </p:sp>
    </p:spTree>
    <p:extLst>
      <p:ext uri="{BB962C8B-B14F-4D97-AF65-F5344CB8AC3E}">
        <p14:creationId xmlns:p14="http://schemas.microsoft.com/office/powerpoint/2010/main" xmlns="" val="1656018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</a:t>
            </a:r>
            <a:r>
              <a:rPr lang="en-US" dirty="0" smtClean="0"/>
              <a:t> in Winter 2015 – Part 2: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2800" dirty="0" smtClean="0"/>
              <a:t>Analysis  </a:t>
            </a:r>
            <a:r>
              <a:rPr lang="en-US" sz="2800" dirty="0"/>
              <a:t>of SE in </a:t>
            </a:r>
            <a:r>
              <a:rPr lang="en-US" sz="2800" dirty="0" smtClean="0"/>
              <a:t>Russia:</a:t>
            </a:r>
          </a:p>
          <a:p>
            <a:pPr lvl="3"/>
            <a:r>
              <a:rPr lang="en-US" sz="2600" dirty="0" smtClean="0"/>
              <a:t>Overview of situation, SE cases, experts, infrastructure, education, etc.</a:t>
            </a:r>
          </a:p>
          <a:p>
            <a:pPr lvl="3"/>
            <a:r>
              <a:rPr lang="en-US" sz="2600" dirty="0" smtClean="0"/>
              <a:t>10 interviews with successful SE</a:t>
            </a:r>
          </a:p>
          <a:p>
            <a:pPr lvl="3"/>
            <a:endParaRPr lang="en-US" sz="2800" dirty="0" smtClean="0"/>
          </a:p>
          <a:p>
            <a:pPr lvl="3"/>
            <a:r>
              <a:rPr lang="en-US" sz="2800" dirty="0" smtClean="0"/>
              <a:t>Results of interviews:</a:t>
            </a:r>
          </a:p>
          <a:p>
            <a:pPr lvl="4"/>
            <a:r>
              <a:rPr lang="en-US" sz="2800" dirty="0" smtClean="0"/>
              <a:t>Sector is not developed in Russia, just a few SE</a:t>
            </a:r>
          </a:p>
          <a:p>
            <a:pPr lvl="4"/>
            <a:r>
              <a:rPr lang="en-US" sz="2800" dirty="0" smtClean="0"/>
              <a:t>No state support (and many SE do not want it)</a:t>
            </a:r>
            <a:endParaRPr lang="en-US" sz="2800" dirty="0"/>
          </a:p>
          <a:p>
            <a:pPr lvl="4"/>
            <a:r>
              <a:rPr lang="en-US" sz="2800" dirty="0" smtClean="0"/>
              <a:t>Motivation – to solve some social problem</a:t>
            </a:r>
          </a:p>
          <a:p>
            <a:pPr marL="1371600" lvl="3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1667603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research (next step). Assumptions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1. In the modern </a:t>
            </a:r>
            <a:r>
              <a:rPr lang="en-US" dirty="0"/>
              <a:t>Russia NGOs should professionalize their </a:t>
            </a:r>
            <a:r>
              <a:rPr lang="en-US" dirty="0" smtClean="0"/>
              <a:t>activity </a:t>
            </a:r>
            <a:r>
              <a:rPr lang="en-US" dirty="0"/>
              <a:t>with focus on using business instruments including entrepreneurship activities.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This </a:t>
            </a:r>
            <a:r>
              <a:rPr lang="en-US" dirty="0"/>
              <a:t>could help in realization of their social mission while other instruments </a:t>
            </a:r>
            <a:r>
              <a:rPr lang="en-US" dirty="0" smtClean="0"/>
              <a:t>(fundraising) does </a:t>
            </a:r>
            <a:r>
              <a:rPr lang="en-US" dirty="0"/>
              <a:t>not work as much as before.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Thus, NGOs could become </a:t>
            </a:r>
            <a:r>
              <a:rPr lang="en-US" dirty="0"/>
              <a:t>social </a:t>
            </a:r>
            <a:r>
              <a:rPr lang="en-US" dirty="0" smtClean="0"/>
              <a:t>entrepreneurs (which gives independency and sustainability from both financial and mission  points of view) which </a:t>
            </a:r>
            <a:r>
              <a:rPr lang="en-US" dirty="0"/>
              <a:t>is the broadly </a:t>
            </a:r>
            <a:r>
              <a:rPr lang="en-US" dirty="0" err="1" smtClean="0"/>
              <a:t>dissiminated</a:t>
            </a:r>
            <a:r>
              <a:rPr lang="en-US" dirty="0" smtClean="0"/>
              <a:t> </a:t>
            </a:r>
            <a:r>
              <a:rPr lang="en-US" dirty="0"/>
              <a:t>and efficient in foreign countries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 However, there are facing:</a:t>
            </a:r>
          </a:p>
          <a:p>
            <a:pPr marL="0" indent="0">
              <a:buNone/>
            </a:pPr>
            <a:r>
              <a:rPr lang="en-US" dirty="0" smtClean="0"/>
              <a:t>1) lack of business skills and 2) a risk to loose social mission.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0579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</a:t>
            </a:r>
            <a:r>
              <a:rPr lang="en-US" dirty="0"/>
              <a:t>of </a:t>
            </a:r>
            <a:r>
              <a:rPr lang="en-US" dirty="0" smtClean="0"/>
              <a:t>the new research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to illuminate and compare motivation track of social entrepreneurs and NGO </a:t>
            </a:r>
            <a:r>
              <a:rPr lang="en-US" dirty="0" smtClean="0"/>
              <a:t>leaders, </a:t>
            </a:r>
            <a:r>
              <a:rPr lang="en-US" dirty="0"/>
              <a:t>who chose business </a:t>
            </a:r>
            <a:r>
              <a:rPr lang="en-US" dirty="0" smtClean="0"/>
              <a:t>instruments, </a:t>
            </a:r>
            <a:r>
              <a:rPr lang="en-US" dirty="0"/>
              <a:t>as a way of financial sustainability of the social mission on the example of St. Petersburg and Leningrad Region.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4193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of the </a:t>
            </a:r>
            <a:r>
              <a:rPr lang="en-US" dirty="0" smtClean="0"/>
              <a:t>research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to </a:t>
            </a:r>
            <a:r>
              <a:rPr lang="en-US" dirty="0"/>
              <a:t>study and analyze typical life </a:t>
            </a:r>
            <a:r>
              <a:rPr lang="en-US" dirty="0" smtClean="0"/>
              <a:t>pathways </a:t>
            </a:r>
            <a:r>
              <a:rPr lang="en-US" dirty="0"/>
              <a:t>of </a:t>
            </a:r>
            <a:r>
              <a:rPr lang="en-US" dirty="0" smtClean="0"/>
              <a:t>1)social </a:t>
            </a:r>
            <a:r>
              <a:rPr lang="en-US" dirty="0"/>
              <a:t>entrepreneurs and </a:t>
            </a:r>
            <a:r>
              <a:rPr lang="en-US" dirty="0" smtClean="0"/>
              <a:t>2) NGO </a:t>
            </a:r>
            <a:r>
              <a:rPr lang="en-US" dirty="0"/>
              <a:t>leaders who chose business instruments and realize entrepreneurship activities for resolving social problems</a:t>
            </a:r>
            <a:endParaRPr lang="ru-RU" dirty="0"/>
          </a:p>
          <a:p>
            <a:pPr lvl="0"/>
            <a:r>
              <a:rPr lang="en-US" dirty="0"/>
              <a:t>to hold quality research (by method of interview) of the reasons and </a:t>
            </a:r>
            <a:r>
              <a:rPr lang="en-US" dirty="0" smtClean="0"/>
              <a:t>their aims </a:t>
            </a:r>
            <a:r>
              <a:rPr lang="en-US" dirty="0"/>
              <a:t>as well as motivation of their work in their </a:t>
            </a:r>
            <a:r>
              <a:rPr lang="en-US" dirty="0" err="1"/>
              <a:t>organisations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To illuminate correlation between success of social mission realization and using business instruments by social entrepreneurs and NGO leaders.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2537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Duration: 2015-2016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Methods:</a:t>
            </a:r>
          </a:p>
          <a:p>
            <a:pPr marL="0" indent="0">
              <a:buNone/>
            </a:pPr>
            <a:r>
              <a:rPr lang="en-US" dirty="0" smtClean="0"/>
              <a:t>- interviews with NGO leaders and SE in St. Petersburg, Leningrad Region, other regions of Russia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Comparision</a:t>
            </a:r>
            <a:r>
              <a:rPr lang="en-US" dirty="0" smtClean="0"/>
              <a:t> with  EU </a:t>
            </a:r>
            <a:r>
              <a:rPr lang="en-US" dirty="0" err="1" smtClean="0"/>
              <a:t>countreis</a:t>
            </a:r>
            <a:r>
              <a:rPr lang="en-US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3644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results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list of </a:t>
            </a:r>
            <a:r>
              <a:rPr lang="en-US" dirty="0" smtClean="0"/>
              <a:t>recommendations, </a:t>
            </a:r>
            <a:r>
              <a:rPr lang="en-US" dirty="0"/>
              <a:t>which measures from the side of the state, </a:t>
            </a:r>
            <a:r>
              <a:rPr lang="en-US" dirty="0" smtClean="0"/>
              <a:t>foundations, NGO  resource </a:t>
            </a:r>
            <a:r>
              <a:rPr lang="en-US" dirty="0" err="1" smtClean="0"/>
              <a:t>centres</a:t>
            </a:r>
            <a:r>
              <a:rPr lang="en-US" dirty="0" smtClean="0"/>
              <a:t>, other </a:t>
            </a:r>
            <a:r>
              <a:rPr lang="en-US" dirty="0"/>
              <a:t>stakeholders could be done in order to develop this pro-active group as social entrepreneurs and NGO leaders who is solving social problems in our </a:t>
            </a:r>
            <a:r>
              <a:rPr lang="en-US" dirty="0" smtClean="0"/>
              <a:t>country;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4633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Welcome </a:t>
            </a:r>
            <a:r>
              <a:rPr lang="en-US" dirty="0"/>
              <a:t>to cooperation!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Contacts:</a:t>
            </a:r>
          </a:p>
          <a:p>
            <a:pPr marL="0" indent="0">
              <a:buNone/>
            </a:pPr>
            <a:r>
              <a:rPr lang="en-US" dirty="0" smtClean="0"/>
              <a:t>Anastasia </a:t>
            </a:r>
            <a:r>
              <a:rPr lang="en-US" dirty="0" err="1" smtClean="0"/>
              <a:t>Moskvina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St. Petersburg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nastya_moskvina@inbox.ru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+ 7 921 904 09 48</a:t>
            </a:r>
          </a:p>
          <a:p>
            <a:pPr marL="0" indent="0">
              <a:buNone/>
            </a:pPr>
            <a:r>
              <a:rPr lang="en-US" dirty="0" smtClean="0"/>
              <a:t>Skype: </a:t>
            </a:r>
            <a:r>
              <a:rPr lang="en-US" dirty="0" err="1" smtClean="0"/>
              <a:t>aymoskvina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013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dirty="0" smtClean="0"/>
              <a:t>Actors of SE</a:t>
            </a:r>
            <a:r>
              <a:rPr lang="ru-RU" altLang="ru-RU" dirty="0" smtClean="0"/>
              <a:t> (</a:t>
            </a:r>
            <a:r>
              <a:rPr lang="en-US" altLang="ru-RU" dirty="0" smtClean="0"/>
              <a:t>who are they, where are they from</a:t>
            </a:r>
            <a:r>
              <a:rPr lang="ru-RU" altLang="ru-RU" dirty="0" smtClean="0"/>
              <a:t>?)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017187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577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work (Centre for NGO Development)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Brochure</a:t>
            </a:r>
            <a:r>
              <a:rPr lang="ru-RU" dirty="0" smtClean="0"/>
              <a:t> «</a:t>
            </a:r>
            <a:r>
              <a:rPr lang="en-US" dirty="0" smtClean="0"/>
              <a:t>Entrepreneurship activities by Non-profits”</a:t>
            </a:r>
            <a:r>
              <a:rPr lang="ru-RU" dirty="0" smtClean="0"/>
              <a:t>, </a:t>
            </a:r>
            <a:r>
              <a:rPr lang="ru-RU" dirty="0"/>
              <a:t>2014 г., </a:t>
            </a:r>
            <a:r>
              <a:rPr lang="en-US" dirty="0" smtClean="0"/>
              <a:t>articles and cases</a:t>
            </a:r>
            <a:r>
              <a:rPr lang="ru-RU" dirty="0" smtClean="0"/>
              <a:t> </a:t>
            </a:r>
            <a:r>
              <a:rPr lang="en-US" dirty="0">
                <a:hlinkClick r:id="rId2"/>
              </a:rPr>
              <a:t>http://crno.ru/assets/files/skachat/soc_predprinimatelstvo_2014.pdf</a:t>
            </a:r>
            <a:endParaRPr lang="ru-RU" dirty="0"/>
          </a:p>
          <a:p>
            <a:pPr>
              <a:defRPr/>
            </a:pPr>
            <a:r>
              <a:rPr lang="en-US" dirty="0" smtClean="0"/>
              <a:t>Training course (40 hours, 36 participants) </a:t>
            </a:r>
            <a:r>
              <a:rPr lang="ru-RU" dirty="0" smtClean="0"/>
              <a:t>«</a:t>
            </a:r>
            <a:r>
              <a:rPr lang="en-US" dirty="0" smtClean="0"/>
              <a:t>Social Entrepreneurship for NGOs: from Idea to Business Idea”,</a:t>
            </a:r>
            <a:r>
              <a:rPr lang="ru-RU" dirty="0" smtClean="0"/>
              <a:t> </a:t>
            </a:r>
            <a:r>
              <a:rPr lang="ru-RU" dirty="0"/>
              <a:t>2014 г</a:t>
            </a:r>
            <a:r>
              <a:rPr lang="ru-RU" dirty="0" smtClean="0"/>
              <a:t>. </a:t>
            </a:r>
            <a:endParaRPr lang="ru-RU" dirty="0"/>
          </a:p>
          <a:p>
            <a:pPr>
              <a:defRPr/>
            </a:pPr>
            <a:r>
              <a:rPr lang="en-US" dirty="0" smtClean="0"/>
              <a:t>Consultancy service for NGOs on </a:t>
            </a:r>
            <a:r>
              <a:rPr lang="en-US" dirty="0" err="1" smtClean="0"/>
              <a:t>Entrepreunership</a:t>
            </a:r>
            <a:r>
              <a:rPr lang="en-US" dirty="0" smtClean="0"/>
              <a:t>: legal, accountancy details, how to find business idea, how to write business plans, etc.</a:t>
            </a:r>
          </a:p>
          <a:p>
            <a:pPr>
              <a:defRPr/>
            </a:pPr>
            <a:r>
              <a:rPr lang="en-US" dirty="0" smtClean="0"/>
              <a:t>Seminars on “How to become Provider of Social Services and to get reimbursement from the State”</a:t>
            </a:r>
          </a:p>
          <a:p>
            <a:pPr>
              <a:defRPr/>
            </a:pPr>
            <a:r>
              <a:rPr lang="en-US" dirty="0" smtClean="0"/>
              <a:t>Club of Social Entrepreneurs – coming soon</a:t>
            </a:r>
          </a:p>
          <a:p>
            <a:pPr>
              <a:defRPr/>
            </a:pPr>
            <a:r>
              <a:rPr lang="en-US" dirty="0" smtClean="0"/>
              <a:t>Business mentoring  of social start-ups – coming soon</a:t>
            </a:r>
          </a:p>
          <a:p>
            <a:pPr>
              <a:defRPr/>
            </a:pPr>
            <a:r>
              <a:rPr lang="en-US" dirty="0" smtClean="0"/>
              <a:t>Etc.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870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work (Centre for NGO Development)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Brochure</a:t>
            </a:r>
            <a:r>
              <a:rPr lang="ru-RU" dirty="0" smtClean="0"/>
              <a:t> «</a:t>
            </a:r>
            <a:r>
              <a:rPr lang="en-US" dirty="0" smtClean="0"/>
              <a:t>Entrepreneurship activities by Non-profits”</a:t>
            </a:r>
            <a:r>
              <a:rPr lang="ru-RU" dirty="0" smtClean="0"/>
              <a:t>, 2014 г. </a:t>
            </a:r>
            <a:r>
              <a:rPr lang="en-US" dirty="0" smtClean="0">
                <a:hlinkClick r:id="rId2"/>
              </a:rPr>
              <a:t>http://crno.ru/assets/files/skachat/soc_predprinimatelstvo_2014.pdf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 lvl="1">
              <a:defRPr/>
            </a:pPr>
            <a:r>
              <a:rPr lang="en-US" dirty="0" smtClean="0"/>
              <a:t>Cases: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988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302407.userapi.com/v302407919/3e4c/xg8JDKXjZ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268414"/>
            <a:ext cx="720090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ru-RU" dirty="0" smtClean="0"/>
              <a:t>Charity Shop “</a:t>
            </a:r>
            <a:r>
              <a:rPr lang="en-US" altLang="ru-RU" dirty="0" err="1" smtClean="0"/>
              <a:t>Spasibo</a:t>
            </a:r>
            <a:r>
              <a:rPr lang="en-US" altLang="ru-RU" dirty="0" smtClean="0"/>
              <a:t>!”, St. Petersburg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6784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631950" y="188914"/>
            <a:ext cx="8015288" cy="11128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dirty="0" smtClean="0"/>
              <a:t> </a:t>
            </a:r>
            <a:r>
              <a:rPr lang="en-US" altLang="ru-RU" sz="3200" b="1" dirty="0" smtClean="0"/>
              <a:t>Printing office “Water-melon” by NGO “Trust”</a:t>
            </a:r>
            <a:br>
              <a:rPr lang="en-US" altLang="ru-RU" sz="3200" b="1" dirty="0" smtClean="0"/>
            </a:br>
            <a:r>
              <a:rPr lang="en-US" altLang="ru-RU" sz="3200" b="1" dirty="0" smtClean="0"/>
              <a:t>employment of disabled people (social adaptation, training, organization, mentoring)</a:t>
            </a:r>
            <a:endParaRPr lang="ru-RU" altLang="ru-RU" sz="3200" b="1" dirty="0"/>
          </a:p>
        </p:txBody>
      </p:sp>
      <p:pic>
        <p:nvPicPr>
          <p:cNvPr id="20483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55814" y="2405064"/>
            <a:ext cx="3889375" cy="2916237"/>
          </a:xfrm>
        </p:spPr>
      </p:pic>
      <p:pic>
        <p:nvPicPr>
          <p:cNvPr id="20484" name="Объект 1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48400" y="2562226"/>
            <a:ext cx="3886200" cy="2601913"/>
          </a:xfrm>
        </p:spPr>
      </p:pic>
    </p:spTree>
    <p:extLst>
      <p:ext uri="{BB962C8B-B14F-4D97-AF65-F5344CB8AC3E}">
        <p14:creationId xmlns:p14="http://schemas.microsoft.com/office/powerpoint/2010/main" xmlns="" val="21919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ru-RU" sz="2800" b="1" dirty="0" smtClean="0"/>
              <a:t>Foundation “</a:t>
            </a:r>
            <a:r>
              <a:rPr lang="en-US" altLang="ru-RU" sz="2800" b="1" dirty="0" err="1" smtClean="0"/>
              <a:t>Nadezhda</a:t>
            </a:r>
            <a:r>
              <a:rPr lang="en-US" altLang="ru-RU" sz="2800" b="1" dirty="0" smtClean="0"/>
              <a:t> (Hope)” –Factory, established by NGO </a:t>
            </a:r>
            <a:r>
              <a:rPr lang="en-US" altLang="ru-RU" sz="2800" b="1" dirty="0" err="1" smtClean="0"/>
              <a:t>Hesed</a:t>
            </a:r>
            <a:r>
              <a:rPr lang="en-US" altLang="ru-RU" sz="2800" b="1" dirty="0" smtClean="0"/>
              <a:t> </a:t>
            </a:r>
            <a:r>
              <a:rPr lang="en-US" altLang="ru-RU" sz="2800" b="1" dirty="0" err="1" smtClean="0"/>
              <a:t>Avraam</a:t>
            </a:r>
            <a:endParaRPr lang="ru-RU" altLang="ru-RU" sz="2800" b="1" dirty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1069038" y="1793383"/>
            <a:ext cx="3539532" cy="4614597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dirty="0" smtClean="0"/>
              <a:t>Produces technical rehabilitation facilities for disabled people</a:t>
            </a:r>
            <a:endParaRPr lang="ru-RU" altLang="ru-RU" dirty="0"/>
          </a:p>
          <a:p>
            <a:r>
              <a:rPr lang="en-US" altLang="ru-RU" dirty="0" smtClean="0"/>
              <a:t>Equipment </a:t>
            </a:r>
            <a:r>
              <a:rPr lang="en-US" altLang="ru-RU" dirty="0"/>
              <a:t>for barrier free environment for physically challenged </a:t>
            </a:r>
            <a:r>
              <a:rPr lang="en-US" altLang="ru-RU" dirty="0" smtClean="0"/>
              <a:t>people</a:t>
            </a:r>
            <a:endParaRPr lang="ru-RU" altLang="ru-RU" dirty="0"/>
          </a:p>
          <a:p>
            <a:pPr eaLnBrk="1" hangingPunct="1"/>
            <a:r>
              <a:rPr lang="en-US" altLang="ru-RU" dirty="0" smtClean="0"/>
              <a:t>Employment of disabled people</a:t>
            </a:r>
            <a:endParaRPr lang="ru-RU" altLang="ru-RU" dirty="0" smtClean="0"/>
          </a:p>
        </p:txBody>
      </p:sp>
      <p:pic>
        <p:nvPicPr>
          <p:cNvPr id="21508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569" y="2936384"/>
            <a:ext cx="5599058" cy="373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7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88913"/>
            <a:ext cx="8713788" cy="1223962"/>
          </a:xfrm>
        </p:spPr>
        <p:txBody>
          <a:bodyPr/>
          <a:lstStyle/>
          <a:p>
            <a:r>
              <a:rPr lang="en-US" altLang="ru-RU" sz="2000" dirty="0"/>
              <a:t>Foundation “</a:t>
            </a:r>
            <a:r>
              <a:rPr lang="en-US" altLang="ru-RU" sz="2000" dirty="0" err="1"/>
              <a:t>Nadezhda</a:t>
            </a:r>
            <a:r>
              <a:rPr lang="en-US" altLang="ru-RU" sz="2000" dirty="0"/>
              <a:t> (Hope)” –Factory, established by NGO </a:t>
            </a:r>
            <a:r>
              <a:rPr lang="en-US" altLang="ru-RU" sz="2000" dirty="0" err="1"/>
              <a:t>Hesed</a:t>
            </a:r>
            <a:r>
              <a:rPr lang="en-US" altLang="ru-RU" sz="2000" dirty="0"/>
              <a:t> </a:t>
            </a:r>
            <a:r>
              <a:rPr lang="en-US" altLang="ru-RU" sz="2000" dirty="0" err="1"/>
              <a:t>Avraam</a:t>
            </a:r>
            <a:r>
              <a:rPr lang="ru-RU" altLang="ru-RU" sz="2000" dirty="0" smtClean="0"/>
              <a:t>Завод </a:t>
            </a:r>
            <a:r>
              <a:rPr lang="ru-RU" altLang="ru-RU" sz="2000" dirty="0"/>
              <a:t>«Надежда</a:t>
            </a:r>
            <a:r>
              <a:rPr lang="ru-RU" altLang="ru-RU" sz="2000" dirty="0" smtClean="0"/>
              <a:t>»</a:t>
            </a:r>
            <a:endParaRPr lang="ru-RU" altLang="ru-RU" sz="20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919288" y="1412875"/>
            <a:ext cx="8280400" cy="5111750"/>
          </a:xfrm>
        </p:spPr>
        <p:txBody>
          <a:bodyPr/>
          <a:lstStyle/>
          <a:p>
            <a:pPr marL="0" indent="0" eaLnBrk="1" hangingPunct="1">
              <a:buNone/>
            </a:pPr>
            <a:endParaRPr lang="ru-RU" altLang="ru-RU" sz="1800" dirty="0">
              <a:latin typeface="Century Gothic" panose="020B0502020202020204" pitchFamily="34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133401" y="453288"/>
            <a:ext cx="7775575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533" name="Picture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026" y="3644901"/>
            <a:ext cx="18716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3355" y="1480584"/>
            <a:ext cx="2753553" cy="340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4" descr="E:\Documents and Settings\Администратор\Рабочий стол\Хэсэд документы\200_19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287" y="3129566"/>
            <a:ext cx="3552950" cy="317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4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1218</Words>
  <Application>Microsoft Office PowerPoint</Application>
  <PresentationFormat>Произвольный</PresentationFormat>
  <Paragraphs>131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NGO leaders and Social Entrepreneurs: how they comply social mission and business instruments</vt:lpstr>
      <vt:lpstr>NGO leaders and Social Entrepreneurs:</vt:lpstr>
      <vt:lpstr>Actors of SE (who are they, where are they from?)</vt:lpstr>
      <vt:lpstr>Practical work (Centre for NGO Development)</vt:lpstr>
      <vt:lpstr>Practical work (Centre for NGO Development)</vt:lpstr>
      <vt:lpstr>Charity Shop “Spasibo!”, St. Petersburg</vt:lpstr>
      <vt:lpstr> Printing office “Water-melon” by NGO “Trust” employment of disabled people (social adaptation, training, organization, mentoring)</vt:lpstr>
      <vt:lpstr>Foundation “Nadezhda (Hope)” –Factory, established by NGO Hesed Avraam</vt:lpstr>
      <vt:lpstr>Foundation “Nadezhda (Hope)” –Factory, established by NGO Hesed AvraamЗавод «Надежда»</vt:lpstr>
      <vt:lpstr>Other examples: «Liberty» Touristic Company for Disabled People</vt:lpstr>
      <vt:lpstr>Слайд 11</vt:lpstr>
      <vt:lpstr>Слайд 12</vt:lpstr>
      <vt:lpstr>Centre “Craftsman” («МастерОК»)</vt:lpstr>
      <vt:lpstr>Practical work-2.</vt:lpstr>
      <vt:lpstr>Art project to support therapeutic horse riding “Kind Hands“ (souvenirs)</vt:lpstr>
      <vt:lpstr>Слайд 16</vt:lpstr>
      <vt:lpstr>Слайд 17</vt:lpstr>
      <vt:lpstr>Office for re-training and employment of  retired people (seniors)</vt:lpstr>
      <vt:lpstr>Practical work (Centre for NGO Development)</vt:lpstr>
      <vt:lpstr>The Problems are:</vt:lpstr>
      <vt:lpstr>Research, Winter 2015 within the team of sociologists,  the European University (St. Petersburg):</vt:lpstr>
      <vt:lpstr>Research in Winter 2015 – Part 2:</vt:lpstr>
      <vt:lpstr>New research (next step). Assumptions </vt:lpstr>
      <vt:lpstr>Aim of the new research</vt:lpstr>
      <vt:lpstr>Tasks of the research</vt:lpstr>
      <vt:lpstr>Duration: 2015-2016</vt:lpstr>
      <vt:lpstr>Expected results</vt:lpstr>
      <vt:lpstr> Welcome to cooperation!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OMO</cp:lastModifiedBy>
  <cp:revision>24</cp:revision>
  <dcterms:created xsi:type="dcterms:W3CDTF">2015-05-22T10:37:32Z</dcterms:created>
  <dcterms:modified xsi:type="dcterms:W3CDTF">2015-06-02T09:20:04Z</dcterms:modified>
</cp:coreProperties>
</file>