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8" r:id="rId5"/>
    <p:sldId id="259" r:id="rId6"/>
    <p:sldId id="264" r:id="rId7"/>
    <p:sldId id="266" r:id="rId8"/>
    <p:sldId id="260" r:id="rId9"/>
    <p:sldId id="267" r:id="rId10"/>
    <p:sldId id="265" r:id="rId11"/>
    <p:sldId id="268" r:id="rId12"/>
    <p:sldId id="261" r:id="rId13"/>
    <p:sldId id="262" r:id="rId14"/>
    <p:sldId id="263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66111-BC44-49AB-B4B3-F66D1843C868}" type="datetimeFigureOut">
              <a:rPr lang="de-DE" smtClean="0"/>
              <a:pPr/>
              <a:t>02.06.2015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8AD45-2062-4379-9FE4-5D657E33207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241600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dirty="0" smtClean="0"/>
              <a:t>a „</a:t>
            </a:r>
            <a:r>
              <a:rPr lang="de-DE" baseline="0" dirty="0" err="1" smtClean="0"/>
              <a:t>game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changer</a:t>
            </a:r>
            <a:r>
              <a:rPr lang="de-DE" baseline="0" dirty="0" smtClean="0"/>
              <a:t>“, </a:t>
            </a:r>
            <a:r>
              <a:rPr lang="de-DE" baseline="0" dirty="0" err="1" smtClean="0"/>
              <a:t>a</a:t>
            </a:r>
            <a:r>
              <a:rPr lang="de-DE" dirty="0" err="1" smtClean="0"/>
              <a:t>lways</a:t>
            </a:r>
            <a:r>
              <a:rPr lang="de-DE" dirty="0" smtClean="0"/>
              <a:t> positive, a </a:t>
            </a:r>
            <a:r>
              <a:rPr lang="de-DE" dirty="0" err="1" smtClean="0"/>
              <a:t>means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approach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problem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/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find </a:t>
            </a:r>
            <a:r>
              <a:rPr lang="de-DE" baseline="0" dirty="0" err="1" smtClean="0"/>
              <a:t>solutions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8AD45-2062-4379-9FE4-5D657E332074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51944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(legally independent entity for charitable purpose, defined by assets, </a:t>
            </a:r>
            <a:r>
              <a:rPr lang="en-US" sz="1200" dirty="0" err="1" smtClean="0"/>
              <a:t>memberless</a:t>
            </a:r>
            <a:r>
              <a:rPr lang="en-US" sz="1200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(31% have €1-10mio; 15% have €10-100mio, 7% &gt;€100mio) </a:t>
            </a:r>
            <a:r>
              <a:rPr lang="en-US" dirty="0" smtClean="0">
                <a:sym typeface="Wingdings" panose="05000000000000000000" pitchFamily="2" charset="2"/>
              </a:rPr>
              <a:t> less prone to market fluctuations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8AD45-2062-4379-9FE4-5D657E332074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295687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It</a:t>
            </a:r>
            <a:r>
              <a:rPr lang="de-DE" dirty="0" smtClean="0"/>
              <a:t> just </a:t>
            </a:r>
            <a:r>
              <a:rPr lang="de-DE" dirty="0" err="1" smtClean="0"/>
              <a:t>don‘t</a:t>
            </a:r>
            <a:r>
              <a:rPr lang="de-DE" dirty="0" smtClean="0"/>
              <a:t> HAPPEN –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occur</a:t>
            </a:r>
            <a:r>
              <a:rPr lang="de-DE" dirty="0" smtClean="0"/>
              <a:t> </a:t>
            </a:r>
            <a:r>
              <a:rPr lang="de-DE" dirty="0" err="1" smtClean="0"/>
              <a:t>randomly</a:t>
            </a:r>
            <a:r>
              <a:rPr lang="de-DE" dirty="0" smtClean="0"/>
              <a:t>, but </a:t>
            </a:r>
            <a:r>
              <a:rPr lang="de-DE" dirty="0" err="1" smtClean="0"/>
              <a:t>there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a rationale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allows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identify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innovation</a:t>
            </a:r>
            <a:r>
              <a:rPr lang="de-DE" baseline="0" dirty="0" smtClean="0"/>
              <a:t> at </a:t>
            </a:r>
            <a:r>
              <a:rPr lang="de-DE" baseline="0" dirty="0" err="1" smtClean="0"/>
              <a:t>some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point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push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8AD45-2062-4379-9FE4-5D657E332074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57521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74A41-04DE-4E67-A3EB-4FEAB119C896}" type="datetime1">
              <a:rPr lang="de-DE" smtClean="0"/>
              <a:pPr/>
              <a:t>02.06.2015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Rau - May 2015 - HSE-HSoG Workshop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9A84-29A5-4325-8CB6-3B9E7D4D8D2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9B090-7F3A-45A0-97FA-E017473D3F4C}" type="datetime1">
              <a:rPr lang="de-DE" smtClean="0"/>
              <a:pPr/>
              <a:t>02.06.2015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Rau - May 2015 - HSE-HSoG Workshop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9A84-29A5-4325-8CB6-3B9E7D4D8D2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9169-6002-44E0-A24E-FE63FD64EDE7}" type="datetime1">
              <a:rPr lang="de-DE" smtClean="0"/>
              <a:pPr/>
              <a:t>02.06.2015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Rau - May 2015 - HSE-HSoG Workshop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9A84-29A5-4325-8CB6-3B9E7D4D8D2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BFFD3-F1C9-43B5-90CB-A9062A30BB98}" type="datetime1">
              <a:rPr lang="de-DE" smtClean="0"/>
              <a:pPr/>
              <a:t>02.06.2015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Rau - May 2015 - HSE-HSoG Workshop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9A84-29A5-4325-8CB6-3B9E7D4D8D2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C5D9-903E-44F4-83AF-E083EB7B087F}" type="datetime1">
              <a:rPr lang="de-DE" smtClean="0"/>
              <a:pPr/>
              <a:t>02.06.2015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Rau - May 2015 - HSE-HSoG Workshop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9A84-29A5-4325-8CB6-3B9E7D4D8D2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0BEB5-9C6D-4E19-8B58-84FA94201525}" type="datetime1">
              <a:rPr lang="de-DE" smtClean="0"/>
              <a:pPr/>
              <a:t>02.06.2015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Rau - May 2015 - HSE-HSoG Workshop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9A84-29A5-4325-8CB6-3B9E7D4D8D2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E402A-E69A-45CE-ABDC-3A8E25FE62CD}" type="datetime1">
              <a:rPr lang="de-DE" smtClean="0"/>
              <a:pPr/>
              <a:t>02.06.2015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Rau - May 2015 - HSE-HSoG Workshop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9A84-29A5-4325-8CB6-3B9E7D4D8D2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66887-4EF6-4849-B45E-77E651B08DCE}" type="datetime1">
              <a:rPr lang="de-DE" smtClean="0"/>
              <a:pPr/>
              <a:t>02.06.2015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Rau - May 2015 - HSE-HSoG Workshop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9A84-29A5-4325-8CB6-3B9E7D4D8D2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32C70-F2F2-4FB9-8260-AE008B7FB6F9}" type="datetime1">
              <a:rPr lang="de-DE" smtClean="0"/>
              <a:pPr/>
              <a:t>02.06.2015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Rau - May 2015 - HSE-HSoG Workshop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9A84-29A5-4325-8CB6-3B9E7D4D8D2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CB4A4-B9B1-403C-A8CC-06CD34CD3E7E}" type="datetime1">
              <a:rPr lang="de-DE" smtClean="0"/>
              <a:pPr/>
              <a:t>02.06.2015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Rau - May 2015 - HSE-HSoG Workshop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9A84-29A5-4325-8CB6-3B9E7D4D8D2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6AC6B-0A22-4B0C-964C-C3FBA2A7586B}" type="datetime1">
              <a:rPr lang="de-DE" smtClean="0"/>
              <a:pPr/>
              <a:t>02.06.2015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Rau - May 2015 - HSE-HSoG Workshop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9A84-29A5-4325-8CB6-3B9E7D4D8D27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CB845-736F-47CA-8BA1-A92EB0C38ED5}" type="datetime1">
              <a:rPr lang="de-DE" smtClean="0"/>
              <a:pPr/>
              <a:t>02.06.2015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Sandra Rau - May 2015 - HSE-HSoG Workshop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09A84-29A5-4325-8CB6-3B9E7D4D8D27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/>
              <a:t>Innovation in the Third </a:t>
            </a:r>
            <a:r>
              <a:rPr lang="en-US" dirty="0" smtClean="0"/>
              <a:t>Sector (TSI): </a:t>
            </a:r>
          </a:p>
          <a:p>
            <a:pPr marL="0" indent="0" algn="ctr">
              <a:buNone/>
            </a:pPr>
            <a:r>
              <a:rPr lang="en-US" dirty="0" smtClean="0"/>
              <a:t>The </a:t>
            </a:r>
            <a:r>
              <a:rPr lang="en-US" dirty="0"/>
              <a:t>Case of German Corporate Foundations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dirty="0" smtClean="0"/>
              <a:t>Sandra Rau - May 2015 - HSE-</a:t>
            </a:r>
            <a:r>
              <a:rPr lang="en-US" dirty="0" err="1" smtClean="0"/>
              <a:t>HSoG</a:t>
            </a:r>
            <a:r>
              <a:rPr lang="en-US" dirty="0" smtClean="0"/>
              <a:t> Workshop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9A84-29A5-4325-8CB6-3B9E7D4D8D27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2500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/>
              <a:t>Research Design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smtClean="0"/>
              <a:t>Lack of data / poor databases</a:t>
            </a:r>
          </a:p>
          <a:p>
            <a:pPr algn="just"/>
            <a:endParaRPr lang="en-US" sz="2400" dirty="0" smtClean="0"/>
          </a:p>
          <a:p>
            <a:pPr algn="just"/>
            <a:r>
              <a:rPr lang="de-DE" sz="2400" dirty="0" smtClean="0"/>
              <a:t>2-step </a:t>
            </a:r>
            <a:r>
              <a:rPr lang="de-DE" sz="2400" dirty="0" err="1" smtClean="0"/>
              <a:t>approach</a:t>
            </a:r>
            <a:r>
              <a:rPr lang="de-DE" sz="2400" dirty="0" smtClean="0"/>
              <a:t>:</a:t>
            </a:r>
            <a:endParaRPr lang="en-US" sz="2400" dirty="0" smtClean="0"/>
          </a:p>
          <a:p>
            <a:pPr lvl="1" algn="just"/>
            <a:r>
              <a:rPr lang="de-DE" sz="2400" dirty="0" err="1" smtClean="0"/>
              <a:t>Rigorous</a:t>
            </a:r>
            <a:r>
              <a:rPr lang="de-DE" sz="2400" dirty="0" smtClean="0"/>
              <a:t> </a:t>
            </a:r>
            <a:r>
              <a:rPr lang="de-DE" sz="2400" dirty="0" err="1" smtClean="0"/>
              <a:t>literature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/>
              <a:t> </a:t>
            </a:r>
            <a:r>
              <a:rPr lang="de-DE" sz="2400" dirty="0" err="1" smtClean="0"/>
              <a:t>document</a:t>
            </a:r>
            <a:r>
              <a:rPr lang="de-DE" sz="2400" dirty="0" smtClean="0"/>
              <a:t> </a:t>
            </a:r>
            <a:r>
              <a:rPr lang="de-DE" sz="2400" dirty="0" err="1" smtClean="0"/>
              <a:t>review</a:t>
            </a:r>
            <a:endParaRPr lang="en-US" sz="2400" dirty="0" smtClean="0"/>
          </a:p>
          <a:p>
            <a:pPr lvl="1" algn="just"/>
            <a:r>
              <a:rPr lang="en-US" sz="2400" dirty="0" smtClean="0"/>
              <a:t>Qualitative semi-structured interviews with &gt;=2 organization representatives - a</a:t>
            </a:r>
            <a:r>
              <a:rPr lang="de-DE" sz="2400" dirty="0" err="1" smtClean="0"/>
              <a:t>udio-taped</a:t>
            </a:r>
            <a:r>
              <a:rPr lang="de-DE" sz="2400" dirty="0" smtClean="0"/>
              <a:t>, </a:t>
            </a:r>
            <a:r>
              <a:rPr lang="de-DE" sz="2400" dirty="0" err="1" smtClean="0"/>
              <a:t>coded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systematically</a:t>
            </a:r>
            <a:r>
              <a:rPr lang="de-DE" sz="2400" dirty="0" smtClean="0"/>
              <a:t> </a:t>
            </a:r>
            <a:r>
              <a:rPr lang="de-DE" sz="2400" dirty="0" err="1" smtClean="0"/>
              <a:t>reviewed</a:t>
            </a:r>
            <a:endParaRPr lang="de-DE" sz="2400" dirty="0" smtClean="0"/>
          </a:p>
          <a:p>
            <a:pPr lvl="1" algn="just"/>
            <a:endParaRPr lang="en-US" sz="2400" dirty="0" smtClean="0"/>
          </a:p>
          <a:p>
            <a:pPr algn="just"/>
            <a:r>
              <a:rPr lang="en-US" sz="2400" dirty="0" smtClean="0"/>
              <a:t>Interviewee sampling: most different case selection or snowball sampling</a:t>
            </a:r>
          </a:p>
          <a:p>
            <a:pPr algn="just"/>
            <a:endParaRPr lang="en-US" sz="2400" dirty="0" smtClean="0"/>
          </a:p>
          <a:p>
            <a:pPr algn="just"/>
            <a:r>
              <a:rPr lang="de-DE" sz="2400" dirty="0" err="1" smtClean="0"/>
              <a:t>Operationalization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interview </a:t>
            </a:r>
            <a:r>
              <a:rPr lang="de-DE" sz="2400" dirty="0" err="1" smtClean="0"/>
              <a:t>guide</a:t>
            </a:r>
            <a:r>
              <a:rPr lang="de-DE" sz="2400" dirty="0" smtClean="0"/>
              <a:t> 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9A84-29A5-4325-8CB6-3B9E7D4D8D27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dirty="0" smtClean="0"/>
              <a:t>Sandra Rau - May 2015 - HSE-</a:t>
            </a:r>
            <a:r>
              <a:rPr lang="en-US" dirty="0" err="1" smtClean="0"/>
              <a:t>HSoG</a:t>
            </a:r>
            <a:r>
              <a:rPr lang="en-US" dirty="0" smtClean="0"/>
              <a:t> Workshop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5724128" y="5801990"/>
            <a:ext cx="360040" cy="435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425063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9A84-29A5-4325-8CB6-3B9E7D4D8D27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dirty="0" smtClean="0"/>
              <a:t>Sandra Rau - May 2015 - HSE-</a:t>
            </a:r>
            <a:r>
              <a:rPr lang="en-US" dirty="0" err="1" smtClean="0"/>
              <a:t>HSoG</a:t>
            </a:r>
            <a:r>
              <a:rPr lang="en-US" dirty="0" smtClean="0"/>
              <a:t> Workshop</a:t>
            </a:r>
            <a:endParaRPr lang="de-DE" dirty="0"/>
          </a:p>
        </p:txBody>
      </p:sp>
      <p:pic>
        <p:nvPicPr>
          <p:cNvPr id="1026" name="Picture 2" descr="https://s-media-cache-ak0.pinimg.com/236x/d1/d3/e9/d1d3e90ab364a68c786692a105a1c814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188"/>
          <a:stretch/>
        </p:blipFill>
        <p:spPr bwMode="auto">
          <a:xfrm>
            <a:off x="3145929" y="1417638"/>
            <a:ext cx="2852142" cy="4891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6156176" y="6042774"/>
            <a:ext cx="2530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Ⓒ 2015 Universal Studios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200208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Current</a:t>
            </a:r>
            <a:r>
              <a:rPr lang="de-DE" sz="4000" dirty="0" smtClean="0"/>
              <a:t> TSI </a:t>
            </a:r>
            <a:r>
              <a:rPr lang="de-DE" sz="4000" dirty="0"/>
              <a:t>R</a:t>
            </a:r>
            <a:r>
              <a:rPr lang="de-DE" sz="4000" dirty="0" smtClean="0"/>
              <a:t>esearch Projects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7"/>
          </a:xfrm>
        </p:spPr>
        <p:txBody>
          <a:bodyPr numCol="2">
            <a:normAutofit/>
          </a:bodyPr>
          <a:lstStyle/>
          <a:p>
            <a:r>
              <a:rPr lang="de-DE" sz="2800" dirty="0"/>
              <a:t>SI-DRIVE </a:t>
            </a:r>
          </a:p>
          <a:p>
            <a:r>
              <a:rPr lang="de-DE" sz="2800" dirty="0" smtClean="0"/>
              <a:t>TRANSIT </a:t>
            </a:r>
          </a:p>
          <a:p>
            <a:r>
              <a:rPr lang="de-DE" sz="2800" dirty="0"/>
              <a:t>CRESSI </a:t>
            </a:r>
            <a:endParaRPr lang="de-DE" sz="2800" dirty="0" smtClean="0"/>
          </a:p>
          <a:p>
            <a:r>
              <a:rPr lang="de-DE" sz="2800" dirty="0"/>
              <a:t>SIMPACT </a:t>
            </a:r>
            <a:endParaRPr lang="de-DE" sz="2800" dirty="0" smtClean="0"/>
          </a:p>
          <a:p>
            <a:r>
              <a:rPr lang="de-DE" sz="2800" dirty="0" smtClean="0"/>
              <a:t>EFESEIIS </a:t>
            </a:r>
          </a:p>
          <a:p>
            <a:r>
              <a:rPr lang="de-DE" sz="2800" dirty="0" smtClean="0"/>
              <a:t>SEFORIS/SELUSI </a:t>
            </a:r>
          </a:p>
          <a:p>
            <a:r>
              <a:rPr lang="de-DE" sz="2800" dirty="0"/>
              <a:t>THIRD SECTOR IMPACT </a:t>
            </a:r>
          </a:p>
          <a:p>
            <a:r>
              <a:rPr lang="de-DE" sz="2800" dirty="0" smtClean="0"/>
              <a:t>ITSSOIN </a:t>
            </a:r>
          </a:p>
          <a:p>
            <a:pPr marL="0" indent="0">
              <a:buNone/>
            </a:pPr>
            <a:endParaRPr lang="de-DE" sz="2800" dirty="0" smtClean="0"/>
          </a:p>
          <a:p>
            <a:r>
              <a:rPr lang="de-DE" sz="2800" dirty="0" smtClean="0"/>
              <a:t>CITISPYCE </a:t>
            </a:r>
          </a:p>
          <a:p>
            <a:r>
              <a:rPr lang="de-DE" sz="2800" dirty="0"/>
              <a:t>SOCIETY</a:t>
            </a:r>
          </a:p>
          <a:p>
            <a:r>
              <a:rPr lang="de-DE" sz="2800" dirty="0" smtClean="0"/>
              <a:t>LIPSE </a:t>
            </a:r>
          </a:p>
          <a:p>
            <a:r>
              <a:rPr lang="de-DE" sz="2800" dirty="0"/>
              <a:t>IMPROVE </a:t>
            </a:r>
            <a:endParaRPr lang="de-DE" sz="2800" dirty="0" smtClean="0"/>
          </a:p>
          <a:p>
            <a:r>
              <a:rPr lang="de-DE" sz="2800" dirty="0"/>
              <a:t>INNOSERV </a:t>
            </a:r>
            <a:endParaRPr lang="de-DE" sz="2800" dirty="0" smtClean="0"/>
          </a:p>
          <a:p>
            <a:r>
              <a:rPr lang="de-DE" sz="2800" dirty="0"/>
              <a:t>TEPSIE </a:t>
            </a:r>
            <a:endParaRPr lang="de-DE" sz="2800" dirty="0" smtClean="0"/>
          </a:p>
          <a:p>
            <a:r>
              <a:rPr lang="de-DE" sz="2800" dirty="0"/>
              <a:t>WILCO </a:t>
            </a:r>
          </a:p>
          <a:p>
            <a:r>
              <a:rPr lang="de-DE" sz="2800" dirty="0" smtClean="0"/>
              <a:t>SERVPPIN </a:t>
            </a:r>
            <a:endParaRPr lang="de-DE" sz="28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9A84-29A5-4325-8CB6-3B9E7D4D8D27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dirty="0" smtClean="0"/>
              <a:t>Sandra Rau - May 2015 - HSE-</a:t>
            </a:r>
            <a:r>
              <a:rPr lang="en-US" dirty="0" err="1" smtClean="0"/>
              <a:t>HSoG</a:t>
            </a:r>
            <a:r>
              <a:rPr lang="en-US" dirty="0" smtClean="0"/>
              <a:t> Workshop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15630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Deriving the Research Need</a:t>
            </a:r>
            <a:endParaRPr lang="en-US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3000" dirty="0" smtClean="0"/>
              <a:t>Take a step back in TSI – explorative fieldwork</a:t>
            </a:r>
          </a:p>
          <a:p>
            <a:r>
              <a:rPr lang="en-US" sz="3000" dirty="0" smtClean="0"/>
              <a:t>Research questions: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i="1" dirty="0" smtClean="0"/>
              <a:t>How do TS organizations conceptualize innovation?</a:t>
            </a:r>
          </a:p>
          <a:p>
            <a:pPr marL="0" indent="0" algn="ctr">
              <a:buNone/>
            </a:pPr>
            <a:r>
              <a:rPr lang="en-US" sz="2800" i="1" dirty="0" smtClean="0"/>
              <a:t>How do they mobilize for innovation?</a:t>
            </a:r>
          </a:p>
          <a:p>
            <a:pPr marL="0" indent="0" algn="ctr">
              <a:buNone/>
            </a:pPr>
            <a:r>
              <a:rPr lang="en-US" sz="2800" i="1" dirty="0" smtClean="0"/>
              <a:t>How do they implement?</a:t>
            </a:r>
          </a:p>
          <a:p>
            <a:pPr marL="0" indent="0" algn="ctr">
              <a:buNone/>
            </a:pPr>
            <a:endParaRPr lang="en-US" sz="2800" i="1" dirty="0" smtClean="0"/>
          </a:p>
          <a:p>
            <a:pPr algn="just"/>
            <a:r>
              <a:rPr lang="en-US" sz="2800" dirty="0" smtClean="0"/>
              <a:t>Overall objectives: (1) contribute to conceptual work, (2) generate hypotheses for future research, (3) outline implications for policy-making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9A84-29A5-4325-8CB6-3B9E7D4D8D27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dirty="0" smtClean="0"/>
              <a:t>Sandra Rau - May 2015 - HSE-</a:t>
            </a:r>
            <a:r>
              <a:rPr lang="en-US" dirty="0" err="1" smtClean="0"/>
              <a:t>HSoG</a:t>
            </a:r>
            <a:r>
              <a:rPr lang="en-US" dirty="0" smtClean="0"/>
              <a:t> Workshop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65581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err="1" smtClean="0"/>
              <a:t>Foundations</a:t>
            </a:r>
            <a:r>
              <a:rPr lang="de-DE" sz="4000" dirty="0" smtClean="0"/>
              <a:t> </a:t>
            </a:r>
            <a:r>
              <a:rPr lang="de-DE" sz="4000" dirty="0" err="1" smtClean="0"/>
              <a:t>and</a:t>
            </a:r>
            <a:r>
              <a:rPr lang="de-DE" sz="4000" dirty="0" smtClean="0"/>
              <a:t> Innovation</a:t>
            </a:r>
            <a:endParaRPr lang="en-US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“They constitute an indispensable element of a liberal and solidary civil society.” </a:t>
            </a:r>
          </a:p>
          <a:p>
            <a:pPr marL="0" indent="0">
              <a:buNone/>
            </a:pPr>
            <a:r>
              <a:rPr lang="en-US" sz="2400" dirty="0"/>
              <a:t>(</a:t>
            </a:r>
            <a:r>
              <a:rPr lang="en-US" sz="2400" dirty="0" err="1"/>
              <a:t>Bundesverband</a:t>
            </a:r>
            <a:r>
              <a:rPr lang="en-US" sz="2400" dirty="0"/>
              <a:t> </a:t>
            </a:r>
            <a:r>
              <a:rPr lang="en-US" sz="2400" dirty="0" err="1"/>
              <a:t>Deutscher</a:t>
            </a:r>
            <a:r>
              <a:rPr lang="en-US" sz="2400" dirty="0"/>
              <a:t> </a:t>
            </a:r>
            <a:r>
              <a:rPr lang="en-US" sz="2400" dirty="0" err="1"/>
              <a:t>Stiftungen</a:t>
            </a:r>
            <a:r>
              <a:rPr lang="en-US" sz="2400" dirty="0"/>
              <a:t> 2014)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Foundations as a </a:t>
            </a:r>
            <a:r>
              <a:rPr lang="en-US" dirty="0"/>
              <a:t>benefactor in the social sphere, a driver of societal </a:t>
            </a:r>
            <a:r>
              <a:rPr lang="en-US" dirty="0" smtClean="0"/>
              <a:t>change and </a:t>
            </a:r>
            <a:r>
              <a:rPr lang="en-US" dirty="0"/>
              <a:t>a catalyzer for </a:t>
            </a:r>
            <a:r>
              <a:rPr lang="en-US" dirty="0" smtClean="0"/>
              <a:t>innovation </a:t>
            </a:r>
          </a:p>
          <a:p>
            <a:pPr marL="0" indent="0">
              <a:buNone/>
            </a:pPr>
            <a:r>
              <a:rPr lang="en-US" sz="2400" dirty="0" smtClean="0"/>
              <a:t>(Herzog 1997; Robert Bosch </a:t>
            </a:r>
            <a:r>
              <a:rPr lang="en-US" sz="2400" dirty="0" err="1" smtClean="0"/>
              <a:t>Stiftung</a:t>
            </a:r>
            <a:r>
              <a:rPr lang="en-US" sz="2400" dirty="0" smtClean="0"/>
              <a:t> 2014) 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Rau - May 2015 - HSE-HSoG Workshop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9A84-29A5-4325-8CB6-3B9E7D4D8D27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6328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de-DE" sz="3600" dirty="0" smtClean="0"/>
              <a:t>Sample: German Corporate </a:t>
            </a:r>
            <a:r>
              <a:rPr lang="de-DE" sz="3600" dirty="0" err="1" smtClean="0"/>
              <a:t>Foundations</a:t>
            </a:r>
            <a:r>
              <a:rPr lang="de-DE" sz="3600" dirty="0" smtClean="0"/>
              <a:t> (I)</a:t>
            </a:r>
            <a:endParaRPr lang="de-DE" sz="3600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7834" y="1600200"/>
            <a:ext cx="5828332" cy="4525963"/>
          </a:xfrm>
        </p:spPr>
      </p:pic>
      <p:sp>
        <p:nvSpPr>
          <p:cNvPr id="5" name="Textfeld 4"/>
          <p:cNvSpPr txBox="1"/>
          <p:nvPr/>
        </p:nvSpPr>
        <p:spPr>
          <a:xfrm>
            <a:off x="2123728" y="6011996"/>
            <a:ext cx="65145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dirty="0" err="1" smtClean="0"/>
              <a:t>Retrieved</a:t>
            </a:r>
            <a:r>
              <a:rPr lang="de-DE" sz="1600" dirty="0" smtClean="0"/>
              <a:t> </a:t>
            </a:r>
            <a:r>
              <a:rPr lang="de-DE" sz="1600" dirty="0" err="1" smtClean="0"/>
              <a:t>from</a:t>
            </a:r>
            <a:r>
              <a:rPr lang="de-DE" sz="1600" dirty="0" smtClean="0"/>
              <a:t> </a:t>
            </a:r>
            <a:r>
              <a:rPr lang="de-DE" sz="1600" dirty="0" err="1" smtClean="0"/>
              <a:t>StiftungsWelt</a:t>
            </a:r>
            <a:r>
              <a:rPr lang="de-DE" sz="1600" dirty="0" smtClean="0"/>
              <a:t> 2011-1</a:t>
            </a:r>
            <a:endParaRPr lang="de-DE" sz="160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9A84-29A5-4325-8CB6-3B9E7D4D8D27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dirty="0" smtClean="0"/>
              <a:t>Sandra Rau - May 2015 - HSE-</a:t>
            </a:r>
            <a:r>
              <a:rPr lang="en-US" dirty="0" err="1" smtClean="0"/>
              <a:t>HSoG</a:t>
            </a:r>
            <a:r>
              <a:rPr lang="en-US" dirty="0" smtClean="0"/>
              <a:t> Workshop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13751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German Corporate </a:t>
            </a:r>
            <a:r>
              <a:rPr lang="de-DE" sz="4000" dirty="0" err="1"/>
              <a:t>Foundations</a:t>
            </a:r>
            <a:r>
              <a:rPr lang="de-DE" sz="4000" dirty="0"/>
              <a:t> (II)</a:t>
            </a:r>
            <a:endParaRPr lang="en-US" sz="4000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576058"/>
            <a:ext cx="5478512" cy="4621872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Rau - May 2015 - HSE-HSoG Workshop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9A84-29A5-4325-8CB6-3B9E7D4D8D27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5935712" y="5445224"/>
            <a:ext cx="2668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err="1" smtClean="0"/>
              <a:t>Retrieved</a:t>
            </a:r>
            <a:r>
              <a:rPr lang="de-DE" sz="1600" dirty="0" smtClean="0"/>
              <a:t> </a:t>
            </a:r>
            <a:r>
              <a:rPr lang="de-DE" sz="1600" dirty="0" err="1" smtClean="0"/>
              <a:t>from</a:t>
            </a:r>
            <a:r>
              <a:rPr lang="de-DE" sz="1600" dirty="0" smtClean="0"/>
              <a:t> </a:t>
            </a:r>
          </a:p>
          <a:p>
            <a:r>
              <a:rPr lang="de-DE" sz="1600" dirty="0" smtClean="0"/>
              <a:t>Vodafone Stiftung 2007: 17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221475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/>
              <a:t>German Corporate </a:t>
            </a:r>
            <a:r>
              <a:rPr lang="de-DE" sz="4000" dirty="0" err="1" smtClean="0"/>
              <a:t>Foundations</a:t>
            </a:r>
            <a:r>
              <a:rPr lang="de-DE" sz="4000" dirty="0" smtClean="0"/>
              <a:t> (III)</a:t>
            </a:r>
            <a:endParaRPr lang="en-US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u="sng" dirty="0"/>
              <a:t>General:</a:t>
            </a:r>
            <a:r>
              <a:rPr lang="en-US" sz="2400" dirty="0"/>
              <a:t> Foundations as distinct type of TS </a:t>
            </a:r>
            <a:r>
              <a:rPr lang="en-US" sz="2400" dirty="0" smtClean="0"/>
              <a:t>organizations</a:t>
            </a:r>
          </a:p>
          <a:p>
            <a:pPr marL="0" indent="0">
              <a:buNone/>
            </a:pPr>
            <a:r>
              <a:rPr lang="en-US" sz="2400" u="sng" dirty="0" smtClean="0"/>
              <a:t>Peculiarities</a:t>
            </a:r>
            <a:r>
              <a:rPr lang="en-US" sz="2400" u="sng" dirty="0"/>
              <a:t>:</a:t>
            </a:r>
          </a:p>
          <a:p>
            <a:pPr lvl="1"/>
            <a:r>
              <a:rPr lang="en-US" sz="2400" dirty="0"/>
              <a:t>Independent assets for charitable purpose, infinite</a:t>
            </a:r>
          </a:p>
          <a:p>
            <a:pPr lvl="1"/>
            <a:r>
              <a:rPr lang="en-US" sz="2400" i="1" dirty="0" smtClean="0"/>
              <a:t>Sector –Bending </a:t>
            </a:r>
            <a:r>
              <a:rPr lang="en-US" sz="2400" dirty="0" smtClean="0"/>
              <a:t>(Dees &amp; Anderson 2006): social </a:t>
            </a:r>
            <a:r>
              <a:rPr lang="en-US" sz="2400" dirty="0"/>
              <a:t>purpose but inherit market-related thinking</a:t>
            </a:r>
          </a:p>
          <a:p>
            <a:pPr lvl="1"/>
            <a:r>
              <a:rPr lang="en-US" sz="2400" dirty="0"/>
              <a:t>Large endowment – capital for experimentation</a:t>
            </a:r>
          </a:p>
          <a:p>
            <a:pPr lvl="1"/>
            <a:r>
              <a:rPr lang="en-US" sz="2400" dirty="0"/>
              <a:t>Need to create legitimacy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Rau - May 2015 - HSE-HSoG Workshop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9A84-29A5-4325-8CB6-3B9E7D4D8D27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7" name="Pfeil nach rechts 6"/>
          <p:cNvSpPr/>
          <p:nvPr/>
        </p:nvSpPr>
        <p:spPr>
          <a:xfrm>
            <a:off x="1071774" y="4424954"/>
            <a:ext cx="3428217" cy="195637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n-US" dirty="0" smtClean="0">
              <a:solidFill>
                <a:sysClr val="windowText" lastClr="000000"/>
              </a:solidFill>
            </a:endParaRPr>
          </a:p>
          <a:p>
            <a:pPr lvl="0" algn="ctr"/>
            <a:r>
              <a:rPr lang="en-US" b="1" dirty="0" smtClean="0">
                <a:solidFill>
                  <a:sysClr val="windowText" lastClr="000000"/>
                </a:solidFill>
              </a:rPr>
              <a:t>Stability</a:t>
            </a:r>
          </a:p>
          <a:p>
            <a:pPr lvl="0" algn="ctr"/>
            <a:r>
              <a:rPr lang="en-US" dirty="0" smtClean="0">
                <a:solidFill>
                  <a:sysClr val="windowText" lastClr="000000"/>
                </a:solidFill>
              </a:rPr>
              <a:t>Conserve ideas </a:t>
            </a:r>
            <a:r>
              <a:rPr lang="en-US" dirty="0">
                <a:solidFill>
                  <a:sysClr val="windowText" lastClr="000000"/>
                </a:solidFill>
              </a:rPr>
              <a:t>and values of the </a:t>
            </a:r>
            <a:r>
              <a:rPr lang="en-US" dirty="0" smtClean="0">
                <a:solidFill>
                  <a:sysClr val="windowText" lastClr="000000"/>
                </a:solidFill>
              </a:rPr>
              <a:t>founder </a:t>
            </a:r>
            <a:endParaRPr lang="en-US" dirty="0">
              <a:solidFill>
                <a:sysClr val="windowText" lastClr="00000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8" name="Pfeil nach rechts 7"/>
          <p:cNvSpPr/>
          <p:nvPr/>
        </p:nvSpPr>
        <p:spPr>
          <a:xfrm rot="10800000">
            <a:off x="5114565" y="4424953"/>
            <a:ext cx="3572235" cy="195637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feld 9"/>
          <p:cNvSpPr txBox="1"/>
          <p:nvPr/>
        </p:nvSpPr>
        <p:spPr>
          <a:xfrm>
            <a:off x="5974081" y="4892967"/>
            <a:ext cx="2712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 smtClean="0">
                <a:sym typeface="Wingdings" panose="05000000000000000000" pitchFamily="2" charset="2"/>
              </a:rPr>
              <a:t>Vanguard</a:t>
            </a:r>
            <a:endParaRPr lang="en-US" b="1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Potentials </a:t>
            </a:r>
            <a:r>
              <a:rPr lang="en-US" dirty="0">
                <a:sym typeface="Wingdings" panose="05000000000000000000" pitchFamily="2" charset="2"/>
              </a:rPr>
              <a:t>to move ahead and </a:t>
            </a:r>
            <a:r>
              <a:rPr lang="en-US" dirty="0" smtClean="0">
                <a:sym typeface="Wingdings" panose="05000000000000000000" pitchFamily="2" charset="2"/>
              </a:rPr>
              <a:t>innovate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575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/>
              <a:t>Innovation in </a:t>
            </a:r>
            <a:r>
              <a:rPr lang="de-DE" sz="4000" dirty="0" err="1" smtClean="0"/>
              <a:t>Foundations</a:t>
            </a:r>
            <a:r>
              <a:rPr lang="de-DE" sz="4000" dirty="0" smtClean="0"/>
              <a:t> (I)</a:t>
            </a:r>
            <a:endParaRPr lang="en-US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researched</a:t>
            </a:r>
            <a:endParaRPr lang="de-DE" dirty="0" smtClean="0"/>
          </a:p>
          <a:p>
            <a:r>
              <a:rPr lang="de-DE" dirty="0" err="1" smtClean="0"/>
              <a:t>Ideas</a:t>
            </a:r>
            <a:r>
              <a:rPr lang="de-DE" dirty="0" smtClean="0"/>
              <a:t>:</a:t>
            </a:r>
          </a:p>
          <a:p>
            <a:pPr marL="457200" lvl="1" indent="0">
              <a:buNone/>
            </a:pPr>
            <a:r>
              <a:rPr lang="de-DE" u="sng" dirty="0"/>
              <a:t>Rationale</a:t>
            </a:r>
            <a:r>
              <a:rPr lang="de-DE" dirty="0"/>
              <a:t>: </a:t>
            </a:r>
            <a:r>
              <a:rPr lang="de-DE" dirty="0" err="1"/>
              <a:t>reactive</a:t>
            </a:r>
            <a:r>
              <a:rPr lang="de-DE" dirty="0"/>
              <a:t> – </a:t>
            </a:r>
            <a:r>
              <a:rPr lang="de-DE" dirty="0" err="1"/>
              <a:t>proactive</a:t>
            </a:r>
            <a:endParaRPr lang="de-DE" dirty="0"/>
          </a:p>
          <a:p>
            <a:pPr marL="457200" lvl="1" indent="0">
              <a:buNone/>
            </a:pPr>
            <a:r>
              <a:rPr lang="de-DE" u="sng" dirty="0" err="1"/>
              <a:t>Purpose</a:t>
            </a:r>
            <a:r>
              <a:rPr lang="de-DE" dirty="0"/>
              <a:t>: Strategic -- </a:t>
            </a:r>
            <a:r>
              <a:rPr lang="de-DE" dirty="0" err="1"/>
              <a:t>random</a:t>
            </a:r>
            <a:endParaRPr lang="de-DE" dirty="0"/>
          </a:p>
          <a:p>
            <a:pPr marL="457200" lvl="1" indent="0">
              <a:buNone/>
            </a:pPr>
            <a:r>
              <a:rPr lang="de-DE" u="sng" dirty="0"/>
              <a:t>Motivation</a:t>
            </a:r>
            <a:r>
              <a:rPr lang="de-DE" dirty="0"/>
              <a:t>: Efficiency – </a:t>
            </a:r>
            <a:r>
              <a:rPr lang="de-DE" dirty="0" err="1"/>
              <a:t>efficacy</a:t>
            </a:r>
            <a:endParaRPr lang="de-DE" dirty="0"/>
          </a:p>
          <a:p>
            <a:pPr marL="457200" lvl="1" indent="0">
              <a:buNone/>
            </a:pPr>
            <a:r>
              <a:rPr lang="de-DE" u="sng" dirty="0" err="1"/>
              <a:t>Capacities</a:t>
            </a:r>
            <a:r>
              <a:rPr lang="de-DE" dirty="0"/>
              <a:t>: In-house -- </a:t>
            </a:r>
            <a:r>
              <a:rPr lang="de-DE" dirty="0" err="1"/>
              <a:t>partnership</a:t>
            </a:r>
            <a:r>
              <a:rPr lang="de-DE" dirty="0"/>
              <a:t>/</a:t>
            </a:r>
            <a:r>
              <a:rPr lang="de-DE" dirty="0" err="1"/>
              <a:t>collaborative</a:t>
            </a:r>
            <a:endParaRPr lang="de-DE" dirty="0"/>
          </a:p>
          <a:p>
            <a:pPr marL="457200" lvl="1" indent="0">
              <a:buNone/>
            </a:pPr>
            <a:r>
              <a:rPr lang="de-DE" u="sng" dirty="0" err="1"/>
              <a:t>Process</a:t>
            </a:r>
            <a:r>
              <a:rPr lang="de-DE" dirty="0"/>
              <a:t>: </a:t>
            </a:r>
            <a:r>
              <a:rPr lang="de-DE" dirty="0" err="1"/>
              <a:t>Incremental</a:t>
            </a:r>
            <a:r>
              <a:rPr lang="de-DE" dirty="0"/>
              <a:t> – </a:t>
            </a:r>
            <a:r>
              <a:rPr lang="de-DE" dirty="0" err="1"/>
              <a:t>radical</a:t>
            </a:r>
            <a:endParaRPr lang="de-DE" dirty="0"/>
          </a:p>
          <a:p>
            <a:pPr marL="457200" lvl="1" indent="0">
              <a:buNone/>
            </a:pPr>
            <a:r>
              <a:rPr lang="de-DE" u="sng" dirty="0"/>
              <a:t>Outcomes</a:t>
            </a:r>
            <a:r>
              <a:rPr lang="de-DE" dirty="0" smtClean="0"/>
              <a:t>: Products/</a:t>
            </a:r>
            <a:r>
              <a:rPr lang="de-DE" dirty="0" err="1" smtClean="0"/>
              <a:t>services</a:t>
            </a:r>
            <a:r>
              <a:rPr lang="de-DE" dirty="0" smtClean="0"/>
              <a:t> -- </a:t>
            </a:r>
            <a:r>
              <a:rPr lang="de-DE" dirty="0" err="1" smtClean="0"/>
              <a:t>organizational</a:t>
            </a:r>
            <a:r>
              <a:rPr lang="de-DE" dirty="0" smtClean="0"/>
              <a:t> </a:t>
            </a:r>
            <a:r>
              <a:rPr lang="de-DE" dirty="0" err="1" smtClean="0"/>
              <a:t>processes</a:t>
            </a:r>
            <a:endParaRPr lang="de-DE" dirty="0" smtClean="0"/>
          </a:p>
          <a:p>
            <a:pPr marL="457200" lvl="1" indent="0">
              <a:buNone/>
            </a:pPr>
            <a:r>
              <a:rPr lang="de-DE" u="sng" dirty="0"/>
              <a:t>Level</a:t>
            </a:r>
            <a:r>
              <a:rPr lang="de-DE" dirty="0"/>
              <a:t>: Internal -- </a:t>
            </a:r>
            <a:r>
              <a:rPr lang="de-DE" dirty="0" err="1"/>
              <a:t>external</a:t>
            </a:r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Sandra Rau - May 2015 - HSE-HSoG Workshop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9A84-29A5-4325-8CB6-3B9E7D4D8D27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99174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/>
              <a:t>German Corporate </a:t>
            </a:r>
            <a:r>
              <a:rPr lang="de-DE" sz="4000" dirty="0" err="1" smtClean="0"/>
              <a:t>Foundations</a:t>
            </a:r>
            <a:r>
              <a:rPr lang="de-DE" sz="4000" dirty="0" smtClean="0"/>
              <a:t> (II)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u="sng" dirty="0" smtClean="0"/>
              <a:t>Hidden assumption:</a:t>
            </a:r>
            <a:r>
              <a:rPr lang="en-US" sz="2400" dirty="0" smtClean="0"/>
              <a:t> When talking about innovation in German foundations in general, it is embedded within a mindset of strategic philanthropy (Porter &amp; Kramer 1999) / catalytic philanthropy (Kramer 2009)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r>
              <a:rPr lang="en-US" sz="2400" u="sng" dirty="0" smtClean="0"/>
              <a:t>Relevance</a:t>
            </a:r>
            <a:r>
              <a:rPr lang="en-US" sz="2400" dirty="0" smtClean="0"/>
              <a:t>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Lack of academic research on German foundations (Robert Bosch </a:t>
            </a:r>
            <a:r>
              <a:rPr lang="en-US" sz="2400" dirty="0" err="1" smtClean="0"/>
              <a:t>Stiftung</a:t>
            </a:r>
            <a:r>
              <a:rPr lang="en-US" sz="2400" dirty="0" smtClean="0"/>
              <a:t> 2014)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Gerber (2006) investigating innovation potential of the Freudenberg </a:t>
            </a:r>
            <a:r>
              <a:rPr lang="en-US" sz="2400" dirty="0" err="1" smtClean="0"/>
              <a:t>Stiftung</a:t>
            </a:r>
            <a:endParaRPr lang="en-US" sz="2400" dirty="0" smtClean="0"/>
          </a:p>
          <a:p>
            <a:pPr marL="0" indent="0" algn="just">
              <a:buNone/>
            </a:pPr>
            <a:endParaRPr lang="en-US" sz="2800" dirty="0" smtClean="0"/>
          </a:p>
          <a:p>
            <a:pPr marL="0" indent="0" algn="just">
              <a:buNone/>
            </a:pPr>
            <a:endParaRPr lang="en-US" sz="2800" dirty="0" smtClean="0"/>
          </a:p>
          <a:p>
            <a:pPr marL="0" indent="0" algn="just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9A84-29A5-4325-8CB6-3B9E7D4D8D27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8229600" cy="365125"/>
          </a:xfrm>
        </p:spPr>
        <p:txBody>
          <a:bodyPr/>
          <a:lstStyle/>
          <a:p>
            <a:r>
              <a:rPr lang="en-US" dirty="0" smtClean="0"/>
              <a:t>Sandra Rau - May 2015 - HSE-</a:t>
            </a:r>
            <a:r>
              <a:rPr lang="en-US" dirty="0" err="1" smtClean="0"/>
              <a:t>HSoG</a:t>
            </a:r>
            <a:r>
              <a:rPr lang="en-US" dirty="0" smtClean="0"/>
              <a:t> Workshop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45162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B4CE0A101247F48B9E4C11F4DACCC00" ma:contentTypeVersion="0" ma:contentTypeDescription="Ein neues Dokument erstellen." ma:contentTypeScope="" ma:versionID="0b0ef1c7f352786be79fbaa382e079aa">
  <xsd:schema xmlns:xsd="http://www.w3.org/2001/XMLSchema" xmlns:p="http://schemas.microsoft.com/office/2006/metadata/properties" targetNamespace="http://schemas.microsoft.com/office/2006/metadata/properties" ma:root="true" ma:fieldsID="246f02dd96380beb4f7cdcce14d77f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839D574-827A-49CF-91FA-92FA47D98A6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41B521-6AC8-4BAB-B975-5A9DBDE87B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B9971980-5651-477A-AEA5-AE4E7DE072E7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591</Words>
  <Application>Microsoft Office PowerPoint</Application>
  <PresentationFormat>Экран (4:3)</PresentationFormat>
  <Paragraphs>114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Larissa-Design</vt:lpstr>
      <vt:lpstr>Слайд 1</vt:lpstr>
      <vt:lpstr>Current TSI Research Projects</vt:lpstr>
      <vt:lpstr>Deriving the Research Need</vt:lpstr>
      <vt:lpstr>Foundations and Innovation</vt:lpstr>
      <vt:lpstr>Sample: German Corporate Foundations (I)</vt:lpstr>
      <vt:lpstr>German Corporate Foundations (II)</vt:lpstr>
      <vt:lpstr>German Corporate Foundations (III)</vt:lpstr>
      <vt:lpstr>Innovation in Foundations (I)</vt:lpstr>
      <vt:lpstr>German Corporate Foundations (II)</vt:lpstr>
      <vt:lpstr>Research Design</vt:lpstr>
      <vt:lpstr>Слайд 11</vt:lpstr>
    </vt:vector>
  </TitlesOfParts>
  <Company>Hertie School of Governance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Hertie School PPT Vorlage</dc:title>
  <dc:creator>m.cruywagen</dc:creator>
  <cp:lastModifiedBy>OMO</cp:lastModifiedBy>
  <cp:revision>61</cp:revision>
  <dcterms:created xsi:type="dcterms:W3CDTF">2011-10-13T11:32:06Z</dcterms:created>
  <dcterms:modified xsi:type="dcterms:W3CDTF">2015-06-02T09:19:43Z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0x010100AB4CE0A101247F48B9E4C11F4DACCC00</vt:lpwstr>
  </property>
</Properties>
</file>