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134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/>
            <a:r>
              <a:t>Concentrations of populations, economic activities and infrastructure create heightened risks from heatwaves, floods, sea level rise and other impacts that climate change will aggravate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Climate Action Plans are the materialization of urban climate activities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This chart shows the steep increase of climate action plans across a european sample over the past decades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According to a study by Reckien et al. from 2014, of 200 large and medium sized cities, 130 had a climate action plan.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However, practitioners and academics report that urban administrations are struggling to bring the self-imposed commitments into action. Thus, that the implementation of climate action plans reveal fundamental flaws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Why is it that?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Climate Action Plans are the materialization of urban climate activities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This chart shows the steep increase of climate action plans across a european sample over the past decades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According to a study by Reckien et al. from 2014, of 200 large and medium sized cities, 130 had a climate action plan.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However, practitioners and academics report that urban administrations are struggling to bring the self-imposed commitments into action. Thus, that the implementation of climate action plans reveal fundamental flaws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Why is it that?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Bulkeley and Kern reported that institutional capacities are critical to effective urban climate change for three main reasons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First, to  overcome the constraints of administrative structures, 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Second, to overcome party politics and political timetables and 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Third, to survive the loss of particular individuals 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However,more information is required about the institution […], which are geared towards adaptive and mitigative responses to climate change, if the factors that engender effective and ineffective climate change responses are to be articulated.</a:t>
            </a:r>
          </a:p>
          <a:p>
            <a:pPr marL="666750" lvl="1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Thus, to find out how urban climate policies can be effective the thesis purports to answer the research question</a:t>
            </a:r>
          </a:p>
          <a:p>
            <a:pPr marL="222250" lvl="0" indent="-222250">
              <a:buSzPct val="75000"/>
              <a:buChar char="•"/>
              <a:defRPr sz="1800"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sz="1800"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Bulkeley and Kern reported that institutional capacities are critical to effective urban climate change for three main reasons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First, to  overcome the constraints of administrative structures, 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Second, to overcome party politics and political timetables and 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Third, to survive the loss of particular individuals 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However,more information is required about the institution […], which are geared towards adaptive and mitigative responses to climate change, if the factors that engender effective and ineffective climate change responses are to be articulated.</a:t>
            </a:r>
          </a:p>
          <a:p>
            <a:pPr marL="666750" lvl="1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Thus, to find out how urban climate policies can be effective the thesis purports to answer the research question</a:t>
            </a:r>
          </a:p>
          <a:p>
            <a:pPr marL="222250" lvl="0" indent="-222250">
              <a:buSzPct val="75000"/>
              <a:buChar char="•"/>
              <a:defRPr sz="1800"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sz="1800"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Bulkeley and Kern reported that institutional capacities are critical to effective urban climate change for three main reasons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First, to  overcome the constraints of administrative structures, 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Second, to overcome party politics and political timetables and 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Third, to survive the loss of particular individuals </a:t>
            </a:r>
          </a:p>
          <a:p>
            <a:pPr marL="222250" lvl="0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However,more information is required about the institution […], which are geared towards adaptive and mitigative responses to climate change, if the factors that engender effective and ineffective climate change responses are to be articulated.</a:t>
            </a:r>
          </a:p>
          <a:p>
            <a:pPr marL="666750" lvl="1" indent="-222250">
              <a:buSzPct val="75000"/>
              <a:buChar char="•"/>
              <a:defRPr sz="1800"/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Thus, to find out how urban climate policies can be effective the thesis purports to answer the research question</a:t>
            </a:r>
          </a:p>
          <a:p>
            <a:pPr marL="222250" lvl="0" indent="-222250">
              <a:buSzPct val="75000"/>
              <a:buChar char="•"/>
              <a:defRPr sz="1800"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sz="1800"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7546" y="-1"/>
            <a:ext cx="9524523" cy="1560462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6F6F6F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F6F6F"/>
                </a:solidFill>
              </a:rPr>
              <a:t>Titeltext</a:t>
            </a:r>
          </a:p>
        </p:txBody>
      </p:sp>
      <p:sp>
        <p:nvSpPr>
          <p:cNvPr id="33" name="Shape 33"/>
          <p:cNvSpPr/>
          <p:nvPr/>
        </p:nvSpPr>
        <p:spPr>
          <a:xfrm>
            <a:off x="-1" y="-1"/>
            <a:ext cx="13004801" cy="1497132"/>
          </a:xfrm>
          <a:prstGeom prst="rect">
            <a:avLst/>
          </a:prstGeom>
          <a:solidFill>
            <a:srgbClr val="24304B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5376508" y="9057388"/>
            <a:ext cx="1083734" cy="33324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4304B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357546" y="-1"/>
            <a:ext cx="9524523" cy="1560462"/>
          </a:xfrm>
          <a:prstGeom prst="rect">
            <a:avLst/>
          </a:prstGeom>
        </p:spPr>
        <p:txBody>
          <a:bodyPr/>
          <a:lstStyle>
            <a:lvl1pPr>
              <a:defRPr sz="5600" cap="none" spc="0">
                <a:solidFill>
                  <a:srgbClr val="6F6F6F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6F6F6F"/>
                </a:solidFill>
              </a:rPr>
              <a:t>Titeltext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1626291" y="190175"/>
            <a:ext cx="1083734" cy="333249"/>
          </a:xfrm>
          <a:prstGeom prst="rect">
            <a:avLst/>
          </a:prstGeom>
        </p:spPr>
        <p:txBody>
          <a:bodyPr anchor="b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8" name="Shape 38"/>
          <p:cNvSpPr/>
          <p:nvPr/>
        </p:nvSpPr>
        <p:spPr>
          <a:xfrm>
            <a:off x="-1" y="-1"/>
            <a:ext cx="13004801" cy="1497132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800" cap="all" spc="21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5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1" y="5320922"/>
            <a:ext cx="13004801" cy="1495041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800" cap="all" spc="21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5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1" y="504517"/>
            <a:ext cx="13004801" cy="1976420"/>
          </a:xfrm>
          <a:prstGeom prst="rect">
            <a:avLst/>
          </a:prstGeom>
          <a:solidFill>
            <a:srgbClr val="24304B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351212" y="3878198"/>
            <a:ext cx="10295468" cy="1351481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800" cap="all" spc="21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1" y="3320410"/>
            <a:ext cx="13004801" cy="1495041"/>
          </a:xfrm>
          <a:prstGeom prst="rect">
            <a:avLst/>
          </a:prstGeom>
          <a:solidFill>
            <a:srgbClr val="24304B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800" cap="all" spc="21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5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6000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Titeltext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Textebene 1</a:t>
            </a:r>
          </a:p>
          <a:p>
            <a:pPr lvl="1">
              <a:defRPr sz="1800"/>
            </a:pPr>
            <a:r>
              <a:rPr sz="3600"/>
              <a:t>Textebene 2</a:t>
            </a:r>
          </a:p>
          <a:p>
            <a:pPr lvl="2">
              <a:defRPr sz="1800"/>
            </a:pPr>
            <a:r>
              <a:rPr sz="3600"/>
              <a:t>Textebene 3</a:t>
            </a:r>
          </a:p>
          <a:p>
            <a:pPr lvl="3">
              <a:defRPr sz="1800"/>
            </a:pPr>
            <a:r>
              <a:rPr sz="3600"/>
              <a:t>Textebene 4</a:t>
            </a:r>
          </a:p>
          <a:p>
            <a:pPr lvl="4">
              <a:defRPr sz="1800"/>
            </a:pPr>
            <a:r>
              <a:rPr sz="36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Textebene 1</a:t>
            </a:r>
          </a:p>
          <a:p>
            <a:pPr lvl="1">
              <a:defRPr sz="1800"/>
            </a:pPr>
            <a:r>
              <a:rPr sz="2800"/>
              <a:t>Textebene 2</a:t>
            </a:r>
          </a:p>
          <a:p>
            <a:pPr lvl="2">
              <a:defRPr sz="1800"/>
            </a:pPr>
            <a:r>
              <a:rPr sz="2800"/>
              <a:t>Textebene 3</a:t>
            </a:r>
          </a:p>
          <a:p>
            <a:pPr lvl="3">
              <a:defRPr sz="1800"/>
            </a:pPr>
            <a:r>
              <a:rPr sz="2800"/>
              <a:t>Textebene 4</a:t>
            </a:r>
          </a:p>
          <a:p>
            <a:pPr lvl="4">
              <a:defRPr sz="1800"/>
            </a:pPr>
            <a:r>
              <a:rPr sz="28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Textebene 1</a:t>
            </a:r>
          </a:p>
          <a:p>
            <a:pPr lvl="1">
              <a:defRPr sz="1800"/>
            </a:pPr>
            <a:r>
              <a:rPr sz="3600"/>
              <a:t>Textebene 2</a:t>
            </a:r>
          </a:p>
          <a:p>
            <a:pPr lvl="2">
              <a:defRPr sz="1800"/>
            </a:pPr>
            <a:r>
              <a:rPr sz="3600"/>
              <a:t>Textebene 3</a:t>
            </a:r>
          </a:p>
          <a:p>
            <a:pPr lvl="3">
              <a:defRPr sz="1800"/>
            </a:pPr>
            <a:r>
              <a:rPr sz="3600"/>
              <a:t>Textebene 4</a:t>
            </a:r>
          </a:p>
          <a:p>
            <a:pPr lvl="4">
              <a:defRPr sz="1800"/>
            </a:pPr>
            <a:r>
              <a:rPr sz="36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5320922"/>
            <a:ext cx="13004801" cy="1495041"/>
          </a:xfrm>
          <a:prstGeom prst="rect">
            <a:avLst/>
          </a:prstGeom>
          <a:solidFill>
            <a:srgbClr val="24304B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25119" y="5555726"/>
            <a:ext cx="10295468" cy="1351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800" cap="all" spc="21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25119" y="6907207"/>
            <a:ext cx="9861975" cy="28463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D5D5D"/>
                </a:solidFill>
              </a:rPr>
              <a:t>Textebene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9211733" y="9261856"/>
            <a:ext cx="1452203" cy="3332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914400"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>
        <a:defRPr sz="2800" cap="all" spc="21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>
        <a:defRPr sz="2800" cap="all" spc="21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>
        <a:defRPr sz="2800" cap="all" spc="21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>
        <a:defRPr sz="2800" cap="all" spc="21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>
        <a:defRPr sz="2800" cap="all" spc="21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>
        <a:defRPr sz="2800" cap="all" spc="21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>
        <a:defRPr sz="2800" cap="all" spc="21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>
        <a:defRPr sz="2800" cap="all" spc="21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>
        <a:defRPr sz="2800" cap="all" spc="21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>
        <a:spcBef>
          <a:spcPts val="300"/>
        </a:spcBef>
        <a:defRPr>
          <a:solidFill>
            <a:srgbClr val="5D5D5D"/>
          </a:solidFill>
          <a:latin typeface="Georgia Bold"/>
          <a:ea typeface="Georgia Bold"/>
          <a:cs typeface="Georgia Bold"/>
          <a:sym typeface="Georgia Bold"/>
        </a:defRPr>
      </a:lvl1pPr>
      <a:lvl2pPr indent="457200">
        <a:spcBef>
          <a:spcPts val="300"/>
        </a:spcBef>
        <a:defRPr>
          <a:solidFill>
            <a:srgbClr val="5D5D5D"/>
          </a:solidFill>
          <a:latin typeface="Georgia Bold"/>
          <a:ea typeface="Georgia Bold"/>
          <a:cs typeface="Georgia Bold"/>
          <a:sym typeface="Georgia Bold"/>
        </a:defRPr>
      </a:lvl2pPr>
      <a:lvl3pPr indent="914400">
        <a:spcBef>
          <a:spcPts val="300"/>
        </a:spcBef>
        <a:defRPr>
          <a:solidFill>
            <a:srgbClr val="5D5D5D"/>
          </a:solidFill>
          <a:latin typeface="Georgia Bold"/>
          <a:ea typeface="Georgia Bold"/>
          <a:cs typeface="Georgia Bold"/>
          <a:sym typeface="Georgia Bold"/>
        </a:defRPr>
      </a:lvl3pPr>
      <a:lvl4pPr indent="1371600">
        <a:spcBef>
          <a:spcPts val="300"/>
        </a:spcBef>
        <a:defRPr>
          <a:solidFill>
            <a:srgbClr val="5D5D5D"/>
          </a:solidFill>
          <a:latin typeface="Georgia Bold"/>
          <a:ea typeface="Georgia Bold"/>
          <a:cs typeface="Georgia Bold"/>
          <a:sym typeface="Georgia Bold"/>
        </a:defRPr>
      </a:lvl4pPr>
      <a:lvl5pPr indent="1828800">
        <a:spcBef>
          <a:spcPts val="300"/>
        </a:spcBef>
        <a:defRPr>
          <a:solidFill>
            <a:srgbClr val="5D5D5D"/>
          </a:solidFill>
          <a:latin typeface="Georgia Bold"/>
          <a:ea typeface="Georgia Bold"/>
          <a:cs typeface="Georgia Bold"/>
          <a:sym typeface="Georgia Bold"/>
        </a:defRPr>
      </a:lvl5pPr>
      <a:lvl6pPr indent="2286000">
        <a:spcBef>
          <a:spcPts val="300"/>
        </a:spcBef>
        <a:defRPr>
          <a:solidFill>
            <a:srgbClr val="5D5D5D"/>
          </a:solidFill>
          <a:latin typeface="Georgia Bold"/>
          <a:ea typeface="Georgia Bold"/>
          <a:cs typeface="Georgia Bold"/>
          <a:sym typeface="Georgia Bold"/>
        </a:defRPr>
      </a:lvl6pPr>
      <a:lvl7pPr indent="2743200">
        <a:spcBef>
          <a:spcPts val="300"/>
        </a:spcBef>
        <a:defRPr>
          <a:solidFill>
            <a:srgbClr val="5D5D5D"/>
          </a:solidFill>
          <a:latin typeface="Georgia Bold"/>
          <a:ea typeface="Georgia Bold"/>
          <a:cs typeface="Georgia Bold"/>
          <a:sym typeface="Georgia Bold"/>
        </a:defRPr>
      </a:lvl7pPr>
      <a:lvl8pPr indent="3200400">
        <a:spcBef>
          <a:spcPts val="300"/>
        </a:spcBef>
        <a:defRPr>
          <a:solidFill>
            <a:srgbClr val="5D5D5D"/>
          </a:solidFill>
          <a:latin typeface="Georgia Bold"/>
          <a:ea typeface="Georgia Bold"/>
          <a:cs typeface="Georgia Bold"/>
          <a:sym typeface="Georgia Bold"/>
        </a:defRPr>
      </a:lvl8pPr>
      <a:lvl9pPr indent="3657600">
        <a:spcBef>
          <a:spcPts val="300"/>
        </a:spcBef>
        <a:defRPr>
          <a:solidFill>
            <a:srgbClr val="5D5D5D"/>
          </a:solidFill>
          <a:latin typeface="Georgia Bold"/>
          <a:ea typeface="Georgia Bold"/>
          <a:cs typeface="Georgia Bold"/>
          <a:sym typeface="Georgia Bold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Georgia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Georgia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Georgia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Georgia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Georgia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Georgia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Georgia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Georgia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-1" y="2536951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82365" y="919404"/>
            <a:ext cx="12640070" cy="1704588"/>
          </a:xfrm>
          <a:prstGeom prst="rect">
            <a:avLst/>
          </a:prstGeom>
        </p:spPr>
        <p:txBody>
          <a:bodyPr anchor="t"/>
          <a:lstStyle/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sz="3000" cap="all" spc="136">
                <a:solidFill>
                  <a:srgbClr val="F0F0F0"/>
                </a:solidFill>
                <a:latin typeface="Georgia"/>
                <a:ea typeface="Georgia"/>
                <a:cs typeface="Georgia"/>
                <a:sym typeface="Georgia"/>
              </a:rPr>
              <a:t>Disruptive change and the Third Sector</a:t>
            </a:r>
          </a:p>
          <a:p>
            <a:pPr lvl="0" algn="ctr">
              <a:defRPr sz="1800" cap="none" spc="0">
                <a:solidFill>
                  <a:srgbClr val="000000"/>
                </a:solidFill>
              </a:defRPr>
            </a:pPr>
            <a:endParaRPr sz="1700" cap="all" spc="77">
              <a:solidFill>
                <a:srgbClr val="F0F0F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sz="2400" cap="all" spc="109">
                <a:solidFill>
                  <a:srgbClr val="F0F0F0"/>
                </a:solidFill>
                <a:latin typeface="Georgia"/>
                <a:ea typeface="Georgia"/>
                <a:cs typeface="Georgia"/>
                <a:sym typeface="Georgia"/>
              </a:rPr>
              <a:t>HSE Young Experts Workshop- May 23. 2015</a:t>
            </a:r>
          </a:p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cap="all" spc="81">
                <a:solidFill>
                  <a:srgbClr val="F0F0F0"/>
                </a:solidFill>
                <a:latin typeface="Georgia"/>
                <a:ea typeface="Georgia"/>
                <a:cs typeface="Georgia"/>
                <a:sym typeface="Georgia"/>
              </a:rPr>
              <a:t>Niels M.V.Böhm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</a:t>
            </a:fld>
            <a:endParaRPr sz="1400">
              <a:solidFill>
                <a:srgbClr val="FFFFFF"/>
              </a:solidFill>
            </a:endParaRPr>
          </a:p>
        </p:txBody>
      </p:sp>
      <p:pic>
        <p:nvPicPr>
          <p:cNvPr id="64" name="pasted-image.png"/>
          <p:cNvPicPr/>
          <p:nvPr/>
        </p:nvPicPr>
        <p:blipFill>
          <a:blip r:embed="rId2" cstate="print">
            <a:extLst/>
          </a:blip>
          <a:srcRect l="12432" t="12229" r="33767" b="1998"/>
          <a:stretch>
            <a:fillRect/>
          </a:stretch>
        </p:blipFill>
        <p:spPr>
          <a:xfrm>
            <a:off x="3131909" y="2680005"/>
            <a:ext cx="7045947" cy="7020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24304B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400">
              <a:solidFill>
                <a:srgbClr val="24304B"/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body" idx="4294967295"/>
          </p:nvPr>
        </p:nvSpPr>
        <p:spPr>
          <a:xfrm>
            <a:off x="-2077" y="1523976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857861" y="3847317"/>
            <a:ext cx="1433761" cy="3078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60455" y="2115291"/>
            <a:ext cx="11586372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1" indent="457200" algn="l" defTabSz="914400">
              <a:lnSpc>
                <a:spcPct val="150000"/>
              </a:lnSpc>
              <a:spcBef>
                <a:spcPts val="500"/>
              </a:spcBef>
              <a:def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pic>
        <p:nvPicPr>
          <p:cNvPr id="143" name="pasted-image.png"/>
          <p:cNvPicPr/>
          <p:nvPr/>
        </p:nvPicPr>
        <p:blipFill>
          <a:blip r:embed="rId3" cstate="print">
            <a:extLst/>
          </a:blip>
          <a:srcRect l="12432" t="12229" r="33767" b="1998"/>
          <a:stretch>
            <a:fillRect/>
          </a:stretch>
        </p:blipFill>
        <p:spPr>
          <a:xfrm>
            <a:off x="-48523" y="1588623"/>
            <a:ext cx="8216133" cy="818657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8287530" y="3914436"/>
            <a:ext cx="4634558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300" b="1">
                <a:solidFill>
                  <a:srgbClr val="24304B"/>
                </a:solidFill>
              </a:rPr>
              <a:t>Thank you </a:t>
            </a:r>
          </a:p>
          <a:p>
            <a:pPr lvl="0">
              <a:defRPr sz="1800"/>
            </a:pPr>
            <a:r>
              <a:rPr sz="4300" b="1">
                <a:solidFill>
                  <a:srgbClr val="24304B"/>
                </a:solidFill>
              </a:rPr>
              <a:t>for your attention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</a:t>
            </a:fld>
            <a:endParaRPr sz="1400">
              <a:solidFill>
                <a:srgbClr val="FFFFFF"/>
              </a:solidFill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-1" y="6841248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325119" y="5735746"/>
            <a:ext cx="12354561" cy="758614"/>
          </a:xfrm>
          <a:prstGeom prst="rect">
            <a:avLst/>
          </a:prstGeom>
        </p:spPr>
        <p:txBody>
          <a:bodyPr anchor="t"/>
          <a:lstStyle/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sz="3000" cap="all" spc="136">
                <a:solidFill>
                  <a:srgbClr val="F0F0F0"/>
                </a:solidFill>
                <a:latin typeface="Georgia"/>
                <a:ea typeface="Georgia"/>
                <a:cs typeface="Georgia"/>
                <a:sym typeface="Georgia"/>
              </a:rPr>
              <a:t>cities</a:t>
            </a:r>
            <a:r>
              <a:rPr sz="3000" cap="all" spc="225">
                <a:solidFill>
                  <a:srgbClr val="FFFFFF"/>
                </a:solidFill>
              </a:rPr>
              <a:t> </a:t>
            </a:r>
            <a:r>
              <a:rPr sz="3000" cap="all" spc="136">
                <a:solidFill>
                  <a:srgbClr val="F0F0F0"/>
                </a:solidFill>
                <a:latin typeface="Georgia"/>
                <a:ea typeface="Georgia"/>
                <a:cs typeface="Georgia"/>
                <a:sym typeface="Georgia"/>
              </a:rPr>
              <a:t>and Climate Change</a:t>
            </a:r>
          </a:p>
        </p:txBody>
      </p:sp>
      <p:sp>
        <p:nvSpPr>
          <p:cNvPr id="69" name="Shape 69"/>
          <p:cNvSpPr/>
          <p:nvPr/>
        </p:nvSpPr>
        <p:spPr>
          <a:xfrm>
            <a:off x="142220" y="1554018"/>
            <a:ext cx="1270001" cy="37416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28038" y="1315211"/>
            <a:ext cx="898365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889" y="5026944"/>
            <a:ext cx="3201087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 lvl="0" algn="l" defTabSz="457200">
              <a:defRPr sz="1800"/>
            </a:pPr>
            <a:r>
              <a:rPr sz="1400" i="1">
                <a:uFill>
                  <a:solidFill>
                    <a:srgbClr val="181A18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rPr>
              <a:t>Source</a:t>
            </a:r>
            <a:r>
              <a:rPr sz="1400">
                <a:uFill>
                  <a:solidFill>
                    <a:srgbClr val="181A18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rPr>
              <a:t>: Romero-Lankao &amp; Gnatz, 2015.</a:t>
            </a:r>
          </a:p>
        </p:txBody>
      </p:sp>
      <p:pic>
        <p:nvPicPr>
          <p:cNvPr id="72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2865" y="-11908"/>
            <a:ext cx="13030530" cy="977741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3259239" y="5154797"/>
            <a:ext cx="231523" cy="234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 cstate="print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517747" y="5476586"/>
            <a:ext cx="293355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24304B"/>
                </a:solidFill>
              </a:rPr>
              <a:t>ACOES-Honduras</a:t>
            </a:r>
          </a:p>
        </p:txBody>
      </p:sp>
      <p:sp>
        <p:nvSpPr>
          <p:cNvPr id="75" name="Shape 75"/>
          <p:cNvSpPr/>
          <p:nvPr/>
        </p:nvSpPr>
        <p:spPr>
          <a:xfrm>
            <a:off x="4629985" y="6383684"/>
            <a:ext cx="231523" cy="234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 cstate="print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001105" y="6705473"/>
            <a:ext cx="470832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24304B"/>
                </a:solidFill>
              </a:rPr>
              <a:t>Programa Providencia-Brazil</a:t>
            </a:r>
          </a:p>
        </p:txBody>
      </p:sp>
      <p:sp>
        <p:nvSpPr>
          <p:cNvPr id="77" name="Shape 77"/>
          <p:cNvSpPr/>
          <p:nvPr/>
        </p:nvSpPr>
        <p:spPr>
          <a:xfrm>
            <a:off x="10334227" y="6117569"/>
            <a:ext cx="231523" cy="234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 cstate="print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901295" y="6374188"/>
            <a:ext cx="668937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24304B"/>
                </a:solidFill>
              </a:rPr>
              <a:t>Konrad Adenauer Foundation—Indonesia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57546" y="165744"/>
            <a:ext cx="12240897" cy="1228973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2F2F2"/>
                </a:solidFill>
              </a:rPr>
              <a:t>WHAT IS DISRUPTIVE INNOVATION?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24304B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400">
              <a:solidFill>
                <a:srgbClr val="24304B"/>
              </a:solidFill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idx="4294967295"/>
          </p:nvPr>
        </p:nvSpPr>
        <p:spPr>
          <a:xfrm>
            <a:off x="-2077" y="1523976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8857861" y="3847317"/>
            <a:ext cx="1433761" cy="3078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684808" y="2446751"/>
            <a:ext cx="11586373" cy="94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1" algn="l" defTabSz="914400">
              <a:lnSpc>
                <a:spcPct val="150000"/>
              </a:lnSpc>
              <a:spcBef>
                <a:spcPts val="500"/>
              </a:spcBef>
              <a:defRPr sz="1800"/>
            </a:pPr>
            <a:r>
              <a:rPr sz="2400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sz="2400">
                <a:solidFill>
                  <a:srgbClr val="24304B"/>
                </a:solidFill>
                <a:latin typeface="Georgia Bold"/>
                <a:ea typeface="Georgia Bold"/>
                <a:cs typeface="Georgia Bold"/>
                <a:sym typeface="Georgia Bold"/>
              </a:rPr>
              <a:t>nnovation that helps create a new market and value network, and eventually disrupts an existing market and value network displacing an earlier technology </a:t>
            </a:r>
          </a:p>
        </p:txBody>
      </p:sp>
      <p:sp>
        <p:nvSpPr>
          <p:cNvPr id="87" name="Shape 87"/>
          <p:cNvSpPr/>
          <p:nvPr/>
        </p:nvSpPr>
        <p:spPr>
          <a:xfrm>
            <a:off x="4633490" y="5391858"/>
            <a:ext cx="25697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2400">
                <a:uFill>
                  <a:solidFill>
                    <a:srgbClr val="181A18"/>
                  </a:solidFill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>
                    <a:srgbClr val="181A18"/>
                  </a:solidFill>
                </a:uFill>
              </a:rPr>
              <a:t>Clayton Kristensen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357546" y="165744"/>
            <a:ext cx="12240897" cy="1228973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2F2F2"/>
                </a:solidFill>
              </a:rPr>
              <a:t>FROM THE MAINFRAME COMPUTER TO THE PC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24304B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400">
              <a:solidFill>
                <a:srgbClr val="24304B"/>
              </a:solidFill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body" idx="4294967295"/>
          </p:nvPr>
        </p:nvSpPr>
        <p:spPr>
          <a:xfrm>
            <a:off x="-2077" y="1523976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857861" y="3847317"/>
            <a:ext cx="1433761" cy="3078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60455" y="2115291"/>
            <a:ext cx="11586372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1" indent="457200" algn="l" defTabSz="914400">
              <a:lnSpc>
                <a:spcPct val="150000"/>
              </a:lnSpc>
              <a:spcBef>
                <a:spcPts val="500"/>
              </a:spcBef>
              <a:def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pic>
        <p:nvPicPr>
          <p:cNvPr id="96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63098" y="3936188"/>
            <a:ext cx="5104717" cy="3350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asted-image.png"/>
          <p:cNvPicPr/>
          <p:nvPr/>
        </p:nvPicPr>
        <p:blipFill>
          <a:blip r:embed="rId4" cstate="print">
            <a:extLst/>
          </a:blip>
          <a:srcRect l="1518" r="13689" b="8258"/>
          <a:stretch>
            <a:fillRect/>
          </a:stretch>
        </p:blipFill>
        <p:spPr>
          <a:xfrm>
            <a:off x="6789221" y="3896379"/>
            <a:ext cx="5233127" cy="335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357546" y="165744"/>
            <a:ext cx="12240897" cy="1228973"/>
          </a:xfrm>
          <a:prstGeom prst="rect">
            <a:avLst/>
          </a:prstGeom>
        </p:spPr>
        <p:txBody>
          <a:bodyPr/>
          <a:lstStyle>
            <a:lvl1pPr algn="ctr">
              <a:defRPr sz="3000" cap="all" spc="136">
                <a:solidFill>
                  <a:srgbClr val="F0F0F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000" cap="all" spc="136">
                <a:solidFill>
                  <a:srgbClr val="F0F0F0"/>
                </a:solidFill>
              </a:rPr>
              <a:t>Trends of disruptive changeS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24304B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1400">
              <a:solidFill>
                <a:srgbClr val="24304B"/>
              </a:solidFill>
            </a:endParaRPr>
          </a:p>
        </p:txBody>
      </p:sp>
      <p:sp>
        <p:nvSpPr>
          <p:cNvPr id="103" name="Shape 103"/>
          <p:cNvSpPr>
            <a:spLocks noGrp="1"/>
          </p:cNvSpPr>
          <p:nvPr>
            <p:ph type="body" idx="4294967295"/>
          </p:nvPr>
        </p:nvSpPr>
        <p:spPr>
          <a:xfrm>
            <a:off x="-2077" y="1523976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8857861" y="3847317"/>
            <a:ext cx="1433761" cy="3078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719943" y="2477141"/>
            <a:ext cx="11516103" cy="452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marR="457200" lvl="0" algn="l" defTabSz="457200">
              <a:lnSpc>
                <a:spcPct val="130000"/>
              </a:lnSpc>
              <a:defRPr sz="1800"/>
            </a:pPr>
            <a:r>
              <a:rPr sz="2400">
                <a:solidFill>
                  <a:srgbClr val="24304B"/>
                </a:solidFill>
                <a:latin typeface="Georgia Bold"/>
                <a:ea typeface="Georgia Bold"/>
                <a:cs typeface="Georgia Bold"/>
                <a:sym typeface="Georgia Bold"/>
              </a:rPr>
              <a:t>Geopolitical Changes and Power Shifts</a:t>
            </a:r>
          </a:p>
          <a:p>
            <a:pPr marR="457200" lvl="0" algn="l" defTabSz="457200">
              <a:lnSpc>
                <a:spcPct val="130000"/>
              </a:lnSpc>
              <a:defRPr sz="1800"/>
            </a:pPr>
            <a:endParaRPr sz="2400">
              <a:solidFill>
                <a:srgbClr val="24304B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L="296333" marR="457200" lvl="0" indent="-296333" algn="l" defTabSz="457200">
              <a:lnSpc>
                <a:spcPct val="150000"/>
              </a:lnSpc>
              <a:buSzPct val="75000"/>
              <a:buChar char="•"/>
              <a:defRPr sz="1800"/>
            </a:pPr>
            <a:r>
              <a: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rPr>
              <a:t>Increasing importance of emerging countries (South-South cooperation) </a:t>
            </a:r>
          </a:p>
          <a:p>
            <a:pPr marL="296333" marR="457200" lvl="0" indent="-296333" algn="l" defTabSz="457200">
              <a:lnSpc>
                <a:spcPct val="150000"/>
              </a:lnSpc>
              <a:buSzPct val="75000"/>
              <a:buChar char="•"/>
              <a:defRPr sz="1800"/>
            </a:pPr>
            <a:r>
              <a: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rPr>
              <a:t>Shrinking political space due to political interferences</a:t>
            </a:r>
          </a:p>
          <a:p>
            <a:pPr marL="376766" marR="457200" lvl="0" indent="-148166" algn="l" defTabSz="457200">
              <a:lnSpc>
                <a:spcPct val="150000"/>
              </a:lnSpc>
              <a:buSzPct val="75000"/>
              <a:buChar char="•"/>
              <a:defRPr sz="1800"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200" lvl="0" algn="l" defTabSz="457200">
              <a:lnSpc>
                <a:spcPct val="130000"/>
              </a:lnSpc>
              <a:defRPr sz="1800"/>
            </a:pPr>
            <a:endParaRPr sz="2400">
              <a:solidFill>
                <a:srgbClr val="24304B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R="457200" lvl="0" algn="l" defTabSz="457200">
              <a:lnSpc>
                <a:spcPct val="130000"/>
              </a:lnSpc>
              <a:defRPr sz="1800"/>
            </a:pPr>
            <a:r>
              <a:rPr sz="2400">
                <a:solidFill>
                  <a:srgbClr val="24304B"/>
                </a:solidFill>
                <a:latin typeface="Georgia Bold"/>
                <a:ea typeface="Georgia Bold"/>
                <a:cs typeface="Georgia Bold"/>
                <a:sym typeface="Georgia Bold"/>
              </a:rPr>
              <a:t>Individualization</a:t>
            </a:r>
          </a:p>
          <a:p>
            <a:pPr marR="457200" lvl="0" algn="l" defTabSz="457200">
              <a:lnSpc>
                <a:spcPct val="130000"/>
              </a:lnSpc>
              <a:defRPr sz="1800"/>
            </a:pPr>
            <a:endParaRPr sz="2400">
              <a:solidFill>
                <a:srgbClr val="24304B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L="296333" marR="457200" lvl="0" indent="-296333" algn="l" defTabSz="457200">
              <a:lnSpc>
                <a:spcPct val="150000"/>
              </a:lnSpc>
              <a:buSzPct val="75000"/>
              <a:buChar char="•"/>
              <a:defRPr sz="1800"/>
            </a:pPr>
            <a:r>
              <a: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rPr>
              <a:t>Intergenerational shift in values from materialism to post-materialism </a:t>
            </a:r>
          </a:p>
          <a:p>
            <a:pPr marL="296333" marR="457200" lvl="0" indent="-296333" algn="l" defTabSz="457200">
              <a:lnSpc>
                <a:spcPct val="150000"/>
              </a:lnSpc>
              <a:buSzPct val="75000"/>
              <a:buChar char="•"/>
              <a:defRPr sz="1800"/>
            </a:pPr>
            <a:r>
              <a: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rPr>
              <a:t>Information and communication revolution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357546" y="165744"/>
            <a:ext cx="12240897" cy="1228973"/>
          </a:xfrm>
          <a:prstGeom prst="rect">
            <a:avLst/>
          </a:prstGeom>
        </p:spPr>
        <p:txBody>
          <a:bodyPr/>
          <a:lstStyle>
            <a:lvl1pPr algn="ctr">
              <a:defRPr sz="3000" cap="all" spc="136">
                <a:solidFill>
                  <a:srgbClr val="F0F0F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000" cap="all" spc="136">
                <a:solidFill>
                  <a:srgbClr val="F0F0F0"/>
                </a:solidFill>
              </a:rPr>
              <a:t>effects of disruptive change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24304B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1400">
              <a:solidFill>
                <a:srgbClr val="24304B"/>
              </a:solidFill>
            </a:endParaRPr>
          </a:p>
        </p:txBody>
      </p:sp>
      <p:sp>
        <p:nvSpPr>
          <p:cNvPr id="109" name="Shape 109"/>
          <p:cNvSpPr>
            <a:spLocks noGrp="1"/>
          </p:cNvSpPr>
          <p:nvPr>
            <p:ph type="body" idx="4294967295"/>
          </p:nvPr>
        </p:nvSpPr>
        <p:spPr>
          <a:xfrm>
            <a:off x="-2077" y="1523976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8857861" y="3847317"/>
            <a:ext cx="1433761" cy="3078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719943" y="2497201"/>
            <a:ext cx="11516103" cy="4759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marR="457200" lvl="0" algn="l" defTabSz="457200">
              <a:lnSpc>
                <a:spcPct val="130000"/>
              </a:lnSpc>
              <a:defRPr sz="1800"/>
            </a:pPr>
            <a:r>
              <a:rPr sz="2400">
                <a:solidFill>
                  <a:srgbClr val="24304B"/>
                </a:solidFill>
                <a:latin typeface="Georgia Bold"/>
                <a:ea typeface="Georgia Bold"/>
                <a:cs typeface="Georgia Bold"/>
                <a:sym typeface="Georgia Bold"/>
              </a:rPr>
              <a:t>Geopolitical Changes and Power Shifts</a:t>
            </a:r>
          </a:p>
          <a:p>
            <a:pPr marR="457200" lvl="0" algn="l" defTabSz="457200">
              <a:lnSpc>
                <a:spcPct val="130000"/>
              </a:lnSpc>
              <a:defRPr sz="1800"/>
            </a:pPr>
            <a:endParaRPr sz="2400">
              <a:solidFill>
                <a:srgbClr val="53585F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L="296333" marR="457200" lvl="0" indent="-296333" algn="l" defTabSz="457200">
              <a:lnSpc>
                <a:spcPct val="150000"/>
              </a:lnSpc>
              <a:buSzPct val="75000"/>
              <a:buChar char="•"/>
              <a:defRPr sz="1800"/>
            </a:pPr>
            <a:r>
              <a:rPr sz="2400">
                <a:solidFill>
                  <a:srgbClr val="53585F"/>
                </a:solidFill>
                <a:latin typeface="Georgia Bold"/>
                <a:ea typeface="Georgia Bold"/>
                <a:cs typeface="Georgia Bold"/>
                <a:sym typeface="Georgia Bold"/>
              </a:rPr>
              <a:t> North-South dynamic fading away</a:t>
            </a:r>
          </a:p>
          <a:p>
            <a:pPr marL="296333" marR="457200" lvl="0" indent="-296333" algn="l" defTabSz="457200">
              <a:lnSpc>
                <a:spcPct val="150000"/>
              </a:lnSpc>
              <a:buSzPct val="75000"/>
              <a:buChar char="•"/>
              <a:defRPr sz="1800"/>
            </a:pPr>
            <a:r>
              <a:rPr sz="2400">
                <a:solidFill>
                  <a:srgbClr val="53585F"/>
                </a:solidFill>
                <a:latin typeface="Georgia Bold"/>
                <a:ea typeface="Georgia Bold"/>
                <a:cs typeface="Georgia Bold"/>
                <a:sym typeface="Georgia Bold"/>
              </a:rPr>
              <a:t>Reduced need for North-South partnerships</a:t>
            </a:r>
          </a:p>
          <a:p>
            <a:pPr marL="296333" marR="457200" lvl="0" indent="-296333" algn="l" defTabSz="457200">
              <a:lnSpc>
                <a:spcPct val="150000"/>
              </a:lnSpc>
              <a:buSzPct val="75000"/>
              <a:buChar char="•"/>
              <a:defRPr sz="1800"/>
            </a:pPr>
            <a:r>
              <a:rPr sz="2400">
                <a:solidFill>
                  <a:srgbClr val="53585F"/>
                </a:solidFill>
                <a:latin typeface="Georgia Bold"/>
                <a:ea typeface="Georgia Bold"/>
                <a:cs typeface="Georgia Bold"/>
                <a:sym typeface="Georgia Bold"/>
              </a:rPr>
              <a:t>Circumvention of traditional channels</a:t>
            </a:r>
          </a:p>
          <a:p>
            <a:pPr marR="457200" lvl="0" algn="l" defTabSz="457200">
              <a:lnSpc>
                <a:spcPct val="130000"/>
              </a:lnSpc>
              <a:defRPr sz="1800"/>
            </a:pPr>
            <a:endParaRPr sz="2400">
              <a:solidFill>
                <a:srgbClr val="53585F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R="457200" lvl="0" algn="l" defTabSz="457200">
              <a:lnSpc>
                <a:spcPct val="130000"/>
              </a:lnSpc>
              <a:defRPr sz="1800"/>
            </a:pPr>
            <a:r>
              <a:rPr sz="2400">
                <a:solidFill>
                  <a:srgbClr val="24304B"/>
                </a:solidFill>
                <a:latin typeface="Georgia Bold"/>
                <a:ea typeface="Georgia Bold"/>
                <a:cs typeface="Georgia Bold"/>
                <a:sym typeface="Georgia Bold"/>
              </a:rPr>
              <a:t>Individualization </a:t>
            </a:r>
          </a:p>
          <a:p>
            <a:pPr marR="457200" lvl="0" algn="l" defTabSz="457200">
              <a:lnSpc>
                <a:spcPct val="130000"/>
              </a:lnSpc>
              <a:defRPr sz="1800"/>
            </a:pPr>
            <a:endParaRPr sz="2400">
              <a:solidFill>
                <a:srgbClr val="24304B"/>
              </a:solidFill>
              <a:latin typeface="Georgia Bold"/>
              <a:ea typeface="Georgia Bold"/>
              <a:cs typeface="Georgia Bold"/>
              <a:sym typeface="Georgia Bold"/>
            </a:endParaRPr>
          </a:p>
          <a:p>
            <a:pPr marL="148166" marR="457200" lvl="0" indent="-148166" algn="l" defTabSz="457200">
              <a:lnSpc>
                <a:spcPct val="150000"/>
              </a:lnSpc>
              <a:buSzPct val="75000"/>
              <a:buChar char="•"/>
              <a:defRPr sz="1800"/>
            </a:pPr>
            <a:r>
              <a: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rPr>
              <a:t>Less contributions and involvement for campaigns of established institutions</a:t>
            </a:r>
          </a:p>
          <a:p>
            <a:pPr marL="148166" marR="457200" lvl="0" indent="-148166" algn="l" defTabSz="457200">
              <a:lnSpc>
                <a:spcPct val="150000"/>
              </a:lnSpc>
              <a:buSzPct val="75000"/>
              <a:buChar char="•"/>
              <a:defRPr sz="1800"/>
            </a:pPr>
            <a:r>
              <a: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rPr>
              <a:t>Decreasing role of intermediaries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357546" y="165744"/>
            <a:ext cx="12240897" cy="1228973"/>
          </a:xfrm>
          <a:prstGeom prst="rect">
            <a:avLst/>
          </a:prstGeom>
        </p:spPr>
        <p:txBody>
          <a:bodyPr/>
          <a:lstStyle>
            <a:lvl1pPr algn="ctr">
              <a:defRPr sz="3000" cap="all" spc="136">
                <a:solidFill>
                  <a:srgbClr val="F0F0F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000" cap="all" spc="136">
                <a:solidFill>
                  <a:srgbClr val="F0F0F0"/>
                </a:solidFill>
              </a:rPr>
              <a:t>KIVA: INDIVIDUALIZATION OF LOANS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24304B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1400">
              <a:solidFill>
                <a:srgbClr val="24304B"/>
              </a:solidFill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body" idx="4294967295"/>
          </p:nvPr>
        </p:nvSpPr>
        <p:spPr>
          <a:xfrm>
            <a:off x="-2077" y="1523976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8857861" y="3847317"/>
            <a:ext cx="1433761" cy="3078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pic>
        <p:nvPicPr>
          <p:cNvPr id="117" name="pasted-image.png"/>
          <p:cNvPicPr/>
          <p:nvPr/>
        </p:nvPicPr>
        <p:blipFill>
          <a:blip r:embed="rId2" cstate="print">
            <a:extLst/>
          </a:blip>
          <a:srcRect l="10279" t="18429" r="9128" b="996"/>
          <a:stretch>
            <a:fillRect/>
          </a:stretch>
        </p:blipFill>
        <p:spPr>
          <a:xfrm>
            <a:off x="-3957" y="1612687"/>
            <a:ext cx="13012714" cy="8131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357546" y="165744"/>
            <a:ext cx="12240897" cy="1228973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2F2F2"/>
                </a:solidFill>
              </a:rPr>
              <a:t>COURSES OF ACTION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24304B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1400">
              <a:solidFill>
                <a:srgbClr val="24304B"/>
              </a:solidFill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body" idx="4294967295"/>
          </p:nvPr>
        </p:nvSpPr>
        <p:spPr>
          <a:xfrm>
            <a:off x="-2077" y="1523976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8857861" y="3847317"/>
            <a:ext cx="1433761" cy="3078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98604" y="2605791"/>
            <a:ext cx="1251007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457200">
              <a:spcBef>
                <a:spcPts val="1200"/>
              </a:spcBef>
              <a:defRPr sz="1800"/>
            </a:pPr>
            <a:r>
              <a:rPr sz="2400">
                <a:latin typeface="Georgia"/>
                <a:ea typeface="Georgia"/>
                <a:cs typeface="Georgia"/>
                <a:sym typeface="Georgia"/>
              </a:rPr>
              <a:t>“E</a:t>
            </a:r>
            <a:r>
              <a:rPr sz="2400" i="1">
                <a:latin typeface="Georgia"/>
                <a:ea typeface="Georgia"/>
                <a:cs typeface="Georgia"/>
                <a:sym typeface="Georgia"/>
              </a:rPr>
              <a:t>veryone thinks of changing the world, but no one thinks of changing himself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“</a:t>
            </a:r>
          </a:p>
        </p:txBody>
      </p:sp>
      <p:sp>
        <p:nvSpPr>
          <p:cNvPr id="124" name="Shape 124"/>
          <p:cNvSpPr/>
          <p:nvPr/>
        </p:nvSpPr>
        <p:spPr>
          <a:xfrm>
            <a:off x="5611024" y="3315924"/>
            <a:ext cx="1281177" cy="39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2000"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Leo Tolstoi</a:t>
            </a:r>
          </a:p>
        </p:txBody>
      </p:sp>
      <p:sp>
        <p:nvSpPr>
          <p:cNvPr id="125" name="Shape 125"/>
          <p:cNvSpPr/>
          <p:nvPr/>
        </p:nvSpPr>
        <p:spPr>
          <a:xfrm>
            <a:off x="1070563" y="4654252"/>
            <a:ext cx="12510074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spcBef>
                <a:spcPts val="1200"/>
              </a:spcBef>
              <a:defRPr sz="1800"/>
            </a:pPr>
            <a:r>
              <a:rPr sz="2400" b="1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Options</a:t>
            </a:r>
          </a:p>
          <a:p>
            <a:pPr lvl="0" algn="l" defTabSz="457200">
              <a:spcBef>
                <a:spcPts val="1200"/>
              </a:spcBef>
              <a:defRPr sz="1800"/>
            </a:pPr>
            <a:endParaRPr sz="2400" b="1">
              <a:solidFill>
                <a:srgbClr val="2430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23333" lvl="0" indent="-423333" algn="l" defTabSz="457200">
              <a:spcBef>
                <a:spcPts val="1200"/>
              </a:spcBef>
              <a:buSzPct val="100000"/>
              <a:buAutoNum type="arabicPeriod"/>
              <a:defRPr sz="1800"/>
            </a:pPr>
            <a:r>
              <a: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rPr>
              <a:t>Disruptor</a:t>
            </a:r>
          </a:p>
          <a:p>
            <a:pPr marL="423333" lvl="0" indent="-423333" algn="l" defTabSz="457200">
              <a:spcBef>
                <a:spcPts val="1200"/>
              </a:spcBef>
              <a:buSzPct val="100000"/>
              <a:buAutoNum type="arabicPeriod"/>
              <a:defRPr sz="1800"/>
            </a:pPr>
            <a:r>
              <a: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rPr>
              <a:t>Build Adaptive Capacities</a:t>
            </a:r>
          </a:p>
          <a:p>
            <a:pPr marL="423333" lvl="0" indent="-423333" algn="l" defTabSz="457200">
              <a:spcBef>
                <a:spcPts val="1200"/>
              </a:spcBef>
              <a:buSzPct val="100000"/>
              <a:buAutoNum type="arabicPeriod"/>
              <a:defRPr sz="1800"/>
            </a:pPr>
            <a:r>
              <a: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rPr>
              <a:t>Wait and See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357546" y="165744"/>
            <a:ext cx="12240897" cy="1228973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2F2F2"/>
                </a:solidFill>
              </a:rPr>
              <a:t>DETERMINANTS OF COURSES OF ACTION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24304B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9</a:t>
            </a:fld>
            <a:endParaRPr sz="1400">
              <a:solidFill>
                <a:srgbClr val="24304B"/>
              </a:solidFill>
            </a:endParaRPr>
          </a:p>
        </p:txBody>
      </p:sp>
      <p:sp>
        <p:nvSpPr>
          <p:cNvPr id="131" name="Shape 131"/>
          <p:cNvSpPr>
            <a:spLocks noGrp="1"/>
          </p:cNvSpPr>
          <p:nvPr>
            <p:ph type="body" idx="4294967295"/>
          </p:nvPr>
        </p:nvSpPr>
        <p:spPr>
          <a:xfrm>
            <a:off x="-2077" y="1523976"/>
            <a:ext cx="13004801" cy="87041"/>
          </a:xfrm>
          <a:prstGeom prst="rect">
            <a:avLst/>
          </a:prstGeom>
          <a:solidFill>
            <a:srgbClr val="24304B"/>
          </a:solidFill>
        </p:spPr>
        <p:txBody>
          <a:bodyPr>
            <a:normAutofit/>
          </a:bodyPr>
          <a:lstStyle/>
          <a:p>
            <a:pPr marL="438911" lvl="0" indent="-329183">
              <a:lnSpc>
                <a:spcPct val="80000"/>
              </a:lnSpc>
              <a:buClr>
                <a:srgbClr val="969696"/>
              </a:buClr>
              <a:buSzPct val="100000"/>
              <a:buFont typeface="Georgia"/>
              <a:buChar char="•"/>
              <a:defRPr sz="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8857861" y="3847317"/>
            <a:ext cx="1433761" cy="3078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60455" y="2115291"/>
            <a:ext cx="11586372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1" indent="457200" algn="l" defTabSz="914400">
              <a:lnSpc>
                <a:spcPct val="150000"/>
              </a:lnSpc>
              <a:spcBef>
                <a:spcPts val="500"/>
              </a:spcBef>
              <a:def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010592" y="2654709"/>
            <a:ext cx="12510074" cy="524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spcBef>
                <a:spcPts val="1200"/>
              </a:spcBef>
              <a:defRPr sz="1800"/>
            </a:pPr>
            <a:r>
              <a:rPr sz="2400" b="1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Processes</a:t>
            </a:r>
          </a:p>
          <a:p>
            <a:pPr marL="296333" lvl="0" indent="-296333" algn="l" defTabSz="457200">
              <a:spcBef>
                <a:spcPts val="1200"/>
              </a:spcBef>
              <a:buSzPct val="75000"/>
              <a:buChar char="•"/>
              <a:defRPr sz="1800"/>
            </a:pPr>
            <a:r>
              <a:rPr sz="2400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Internal Governance</a:t>
            </a:r>
          </a:p>
          <a:p>
            <a:pPr marL="296333" lvl="0" indent="-296333" algn="l" defTabSz="457200">
              <a:spcBef>
                <a:spcPts val="1200"/>
              </a:spcBef>
              <a:buSzPct val="75000"/>
              <a:buChar char="•"/>
              <a:defRPr sz="1800"/>
            </a:pPr>
            <a:r>
              <a:rPr sz="2400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Difficult to change</a:t>
            </a:r>
          </a:p>
          <a:p>
            <a:pPr marL="296333" lvl="0" indent="-296333" algn="l" defTabSz="457200">
              <a:spcBef>
                <a:spcPts val="1200"/>
              </a:spcBef>
              <a:buSzPct val="75000"/>
              <a:buChar char="•"/>
              <a:defRPr sz="1800"/>
            </a:pPr>
            <a:endParaRPr sz="2400">
              <a:solidFill>
                <a:srgbClr val="2430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r>
              <a:rPr sz="2400" b="1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Resources </a:t>
            </a:r>
          </a:p>
          <a:p>
            <a:pPr marL="296333" lvl="0" indent="-296333" algn="l" defTabSz="457200">
              <a:spcBef>
                <a:spcPts val="1200"/>
              </a:spcBef>
              <a:buSzPct val="75000"/>
              <a:buChar char="•"/>
              <a:defRPr sz="1800"/>
            </a:pPr>
            <a:r>
              <a:rPr sz="2400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Tangibles and Intangibles</a:t>
            </a:r>
          </a:p>
          <a:p>
            <a:pPr marL="296333" lvl="0" indent="-296333" algn="l" defTabSz="457200">
              <a:spcBef>
                <a:spcPts val="1200"/>
              </a:spcBef>
              <a:buSzPct val="75000"/>
              <a:buChar char="•"/>
              <a:defRPr sz="1800"/>
            </a:pPr>
            <a:r>
              <a:rPr sz="2400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Flexible</a:t>
            </a:r>
            <a:br>
              <a:rPr sz="2400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>
              <a:solidFill>
                <a:srgbClr val="2430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l" defTabSz="457200">
              <a:spcBef>
                <a:spcPts val="1200"/>
              </a:spcBef>
              <a:defRPr sz="1800"/>
            </a:pPr>
            <a:r>
              <a:rPr sz="2400" b="1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Values</a:t>
            </a:r>
          </a:p>
          <a:p>
            <a:pPr marL="296333" lvl="0" indent="-296333" algn="l" defTabSz="457200">
              <a:spcBef>
                <a:spcPts val="1200"/>
              </a:spcBef>
              <a:buSzPct val="75000"/>
              <a:buChar char="•"/>
              <a:defRPr sz="1800"/>
            </a:pPr>
            <a:r>
              <a:rPr sz="2400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Standards to prioritize decisions</a:t>
            </a:r>
          </a:p>
          <a:p>
            <a:pPr marL="296333" lvl="0" indent="-296333" algn="l" defTabSz="457200">
              <a:spcBef>
                <a:spcPts val="1200"/>
              </a:spcBef>
              <a:buSzPct val="75000"/>
              <a:buChar char="•"/>
              <a:defRPr sz="1800"/>
            </a:pPr>
            <a:r>
              <a:rPr sz="2400">
                <a:solidFill>
                  <a:srgbClr val="24304B"/>
                </a:solidFill>
                <a:latin typeface="Georgia"/>
                <a:ea typeface="Georgia"/>
                <a:cs typeface="Georgia"/>
                <a:sym typeface="Georgia"/>
              </a:rPr>
              <a:t>Difficult to change</a:t>
            </a:r>
          </a:p>
        </p:txBody>
      </p:sp>
      <p:pic>
        <p:nvPicPr>
          <p:cNvPr id="135" name="pasted-image.png"/>
          <p:cNvPicPr/>
          <p:nvPr/>
        </p:nvPicPr>
        <p:blipFill>
          <a:blip r:embed="rId3" cstate="print">
            <a:extLst/>
          </a:blip>
          <a:srcRect l="13624" t="30212" r="57684" b="24925"/>
          <a:stretch>
            <a:fillRect/>
          </a:stretch>
        </p:blipFill>
        <p:spPr>
          <a:xfrm>
            <a:off x="6895487" y="2517390"/>
            <a:ext cx="5648355" cy="5519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Произвольный</PresentationFormat>
  <Paragraphs>96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White</vt:lpstr>
      <vt:lpstr>Disruptive change and the Third Sector  HSE Young Experts Workshop- May 23. 2015 Niels M.V.Böhm</vt:lpstr>
      <vt:lpstr>cities and Climate Change</vt:lpstr>
      <vt:lpstr>WHAT IS DISRUPTIVE INNOVATION?</vt:lpstr>
      <vt:lpstr>FROM THE MAINFRAME COMPUTER TO THE PC</vt:lpstr>
      <vt:lpstr>Trends of disruptive changeS</vt:lpstr>
      <vt:lpstr>effects of disruptive change</vt:lpstr>
      <vt:lpstr>KIVA: INDIVIDUALIZATION OF LOANS</vt:lpstr>
      <vt:lpstr>COURSES OF ACTION </vt:lpstr>
      <vt:lpstr>DETERMINANTS OF COURSES OF ACTION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Disruptive change and the Third Sector  HSE Young Experts Workshop- May 23. 2015 Niels M.V.Böhm</dc:title>
  <dc:creator>OMO</dc:creator>
  <cp:lastModifiedBy>OMO</cp:lastModifiedBy>
  <cp:revision>1</cp:revision>
  <dcterms:modified xsi:type="dcterms:W3CDTF">2015-06-02T09:20:27Z</dcterms:modified>
</cp:coreProperties>
</file>