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</p:sld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4660"/>
  </p:normalViewPr>
  <p:slideViewPr>
    <p:cSldViewPr>
      <p:cViewPr varScale="1">
        <p:scale>
          <a:sx n="52" d="100"/>
          <a:sy n="52" d="100"/>
        </p:scale>
        <p:origin x="-11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01173-03D2-41E7-8D72-91F6188650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CAF80-37AA-42F3-9894-2B70BEDFE9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E0278-9965-413A-A511-B8586AAD97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09684-85EA-4A97-B19A-4CB71D399E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3A8D4-5DFF-4330-8A0F-D86E176E7C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1C9E0-EC9B-4907-8E46-0CC5BC450C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F9EFC-1CD6-42AA-90A8-7F6698A045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FCF4D-AA51-44F5-B332-FFD8BA8D85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3E4CD-36CF-4048-BA0A-A68515EEBA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89518-C5EF-4F41-B138-61DECBCDF0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A28AC-0BC2-49A4-B4DB-BD54A39D28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AD304-F279-463F-9372-FA6B147F35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0D22F-B961-4CE7-8955-0AB4F5F111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962DBA-9247-454E-A592-9CC2C0A3E0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4038600" cy="3230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038600" cy="3230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4A80D-B496-4070-88C3-845A21CA3F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48704-702E-4D36-8455-058DD406A1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53385-BDEA-4DB6-8AAE-6FF26E0F6E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66F69-C1C3-4352-B7F3-A3F5D47ECA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A1656-6EC5-4FE9-96A5-7BB6454B40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4BF7C-18F4-4E2B-9C72-4872951787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1D895-7A2B-417E-9C0E-4D82A2D16F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752600"/>
            <a:ext cx="2057400" cy="4373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752600"/>
            <a:ext cx="6019800" cy="43735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113E0-7A46-417D-B96E-BB35A2A800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9559A-3A03-495D-AB28-F7AEB9DD66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A78F5-5D0E-4F06-8346-F8C3A6FAB3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4BF33-DFD3-4141-BA37-5F4C849C68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62BF7-5EBA-485B-AB04-9F5EAE4615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2DA7D-EDF7-4551-AE01-C36AC34CF7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2EF65-45C5-4D2E-8809-2C5D388E11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D77EA-9F4B-49F4-B0AB-1DD114F4D4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DE9AC-5B26-41BA-834F-346D2F8590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4B64DF-5960-4817-B82A-44EB685558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6A9BC-82F8-4BEF-9D4D-9EBF74525B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0ED5A-ED48-46A1-9503-FFA33EDDDD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A763B-3610-4867-B0B1-93A18C7171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5450D-D837-426A-8F45-BB92AADCB9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45B5A-8BB3-4B2D-B106-681C479DB9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7A4C3-2F04-4ECC-A1A2-733A24A279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E13A1-DDE8-43BE-BC85-322E43CF8D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A5ED1-6778-4EA4-9CF9-6C14101946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F74B9-349F-4D4E-82FF-402A480C85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DD66F-4DA2-490C-9D23-68CC208F56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91CD1-EEF8-4972-ABC7-B618193BA3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AB8669-E351-43FB-8490-B141722371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4F6E6-7FB5-4111-9E1F-BC7B3130F9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2985E-D152-4773-B619-5EF729C915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8F8450-B502-45A8-9ECB-FE9DA0D9F8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365D3-B107-4E39-A3F6-DDC13C6354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4038600" cy="3230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038600" cy="3230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93CF4-1BC0-4C1C-A1DE-0E39432548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09F5A-6B57-4F71-B572-F173396C00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0EA13-A0B9-4A74-8DD2-2ADAE0F76C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B4122-2D0E-417B-8B77-A1EBDE20FE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E1F59-7BD8-4DD7-AF5B-924147F5C8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51C60-50E2-4FD3-8C16-545882CD59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44DCA-23B6-4D53-93FD-9CB3EBC3EC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752600"/>
            <a:ext cx="2057400" cy="4373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752600"/>
            <a:ext cx="6019800" cy="43735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00120-A675-4FCD-ACFE-EA6123A156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DC830-98E8-46B1-8F29-B0AFEAB74A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0CD11-C90D-4303-A096-BD898E04BD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7DC4D-F18F-4F26-BCDB-AAB4C4EBC4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E50F2-7307-4F59-95A3-9C2A8C4D61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7D36D-D249-447A-AFA1-6B230569C9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1DE208-D71A-45F5-AC4C-6B62A79C2F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DEFBD-3738-4A62-BF37-4206FC7815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64D12-A450-4881-A397-41202135FB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41334-A72E-4185-A836-47AB9DC339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BF795-0D55-4FAE-8CF4-E48421DDB7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BC799-F436-41A5-896F-5392C6870C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634CB-CAA4-4595-AB52-EF4294BD06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218DB-B120-40D1-898D-FE6669235C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E8CA0-30EE-4C5E-A475-3AC3CFA700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07C9DB-10D6-49B7-9545-49EF21AE57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B1D69-70B6-4162-A004-5C71E79B13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D19B0-D3DB-463B-8869-A76050B27C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86077-A61D-48C8-BF12-22A1A5B8C9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7AC89-1996-41F4-8E32-F266C982E4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FEABA-72AC-4D7E-8F05-EF4A603C10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6654E-C386-442D-89ED-88D413334B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66EC6-6375-4507-8DCD-58EB586B3A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31C46-2853-4291-811D-EE9668B4AA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BD5C3-A199-43AD-9FA1-CCD5EBA513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6073E-AC32-4025-9A98-CEB62473F1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4038600" cy="3230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038600" cy="3230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E3700-A372-4A74-9AD2-7044D8856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6C1EE1-E05C-48B3-BFD5-D4DC621646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550A9-0C5D-44CF-B7DF-6F6E415F3F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767F71-F5E9-43D5-9132-13FABA0A5F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8F1EF-2B9D-4730-BA6B-91933BAF6B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4948B-C108-4787-AB0D-286C84DBFB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CEE6B-13A6-444A-B718-93D1B0E929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752600"/>
            <a:ext cx="2057400" cy="4373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752600"/>
            <a:ext cx="6019800" cy="43735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75B2F-C74F-4675-9D77-A58976CC0B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9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224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25461DF-2731-47A3-AA0E-45B9E14D4C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heel spokes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752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95600"/>
            <a:ext cx="8229600" cy="323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80F17D-C14E-4CE5-B7FD-A052C519AC8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ctr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ctr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B7BD15F-B9AD-42C5-8624-6A9A0EBEDB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heel spokes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224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A28F077-2FD9-4C58-81A8-A71CBF970B4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heel spokes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752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95600"/>
            <a:ext cx="8229600" cy="323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895F9CD-5390-4620-B715-F8C9BED424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wheel spokes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ctr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ctr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7E0C22D-AE31-4341-ACF8-80D9CEB19C1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wheel spokes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224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DCB63A-9885-4913-AA98-4D448F627D4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wheel spokes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752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95600"/>
            <a:ext cx="8229600" cy="323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DEC8411-1881-4615-8845-D9DADD642B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wheel spokes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ctr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ctr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64318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rebuchet MS" pitchFamily="34" charset="0"/>
                <a:cs typeface="Simplified Arabic" pitchFamily="18" charset="-78"/>
              </a:rPr>
              <a:t> социально-предпринимательский проект</a:t>
            </a:r>
            <a:endParaRPr lang="ru-RU" dirty="0">
              <a:latin typeface="Trebuchet MS" pitchFamily="34" charset="0"/>
              <a:cs typeface="Simplified Arabic" pitchFamily="18" charset="-78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rebuchet MS" pitchFamily="34" charset="0"/>
              </a:rPr>
              <a:t>Ресурсы, имеющиеся в распоряжении:</a:t>
            </a:r>
            <a:endParaRPr lang="ru-RU" dirty="0">
              <a:latin typeface="Trebuchet MS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988840"/>
            <a:ext cx="7786742" cy="4248472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chemeClr val="accent3">
                    <a:lumMod val="25000"/>
                  </a:schemeClr>
                </a:solidFill>
              </a:rPr>
              <a:t>	Опыт научно-педагогический, в том числе в сфере регионального туризма; монографии, статьи в сфере туризма и рекреации (172 работы); земельные, имущественные (в собственности), организационно-правовые ресурсы.</a:t>
            </a:r>
            <a:endParaRPr lang="ru-RU" dirty="0">
              <a:solidFill>
                <a:schemeClr val="accent3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rebuchet MS" pitchFamily="34" charset="0"/>
              </a:rPr>
              <a:t>Требуемые для проекта ресурсы:</a:t>
            </a:r>
            <a:endParaRPr lang="ru-RU" dirty="0">
              <a:latin typeface="Trebuchet MS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628800"/>
            <a:ext cx="7661323" cy="446449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3">
                    <a:lumMod val="25000"/>
                  </a:schemeClr>
                </a:solidFill>
              </a:rPr>
              <a:t>	Денежные средства на: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I</a:t>
            </a:r>
            <a:r>
              <a:rPr lang="ru-RU" dirty="0" smtClean="0">
                <a:solidFill>
                  <a:schemeClr val="accent3">
                    <a:lumMod val="25000"/>
                  </a:schemeClr>
                </a:solidFill>
              </a:rPr>
              <a:t> этапе -   4000  руб.(по 1 варианту);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II </a:t>
            </a:r>
            <a:r>
              <a:rPr lang="ru-RU" dirty="0" smtClean="0">
                <a:solidFill>
                  <a:schemeClr val="accent3">
                    <a:lumMod val="25000"/>
                  </a:schemeClr>
                </a:solidFill>
              </a:rPr>
              <a:t>этапе -  предполагаемая сумма 2000000  руб.</a:t>
            </a:r>
          </a:p>
          <a:p>
            <a:pPr algn="just">
              <a:buNone/>
            </a:pPr>
            <a:r>
              <a:rPr lang="ru-RU" dirty="0">
                <a:solidFill>
                  <a:schemeClr val="accent3">
                    <a:lumMod val="2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3">
                    <a:lumMod val="25000"/>
                  </a:schemeClr>
                </a:solidFill>
              </a:rPr>
              <a:t>Требуется техническая, организационно-консультативная, рекламная поддержка проекта.</a:t>
            </a:r>
          </a:p>
          <a:p>
            <a:pPr marL="514350" indent="-514350">
              <a:buFont typeface="Wingdings" pitchFamily="2" charset="2"/>
              <a:buChar char="§"/>
            </a:pPr>
            <a:endParaRPr lang="ru-RU" dirty="0">
              <a:solidFill>
                <a:schemeClr val="accent3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rebuchet MS" pitchFamily="34" charset="0"/>
              </a:rPr>
              <a:t>Название проекта</a:t>
            </a:r>
            <a:endParaRPr lang="ru-RU" dirty="0">
              <a:latin typeface="Trebuchet MS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1928802"/>
            <a:ext cx="7139136" cy="322839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accent3">
                    <a:lumMod val="25000"/>
                  </a:schemeClr>
                </a:solidFill>
              </a:rPr>
              <a:t>		</a:t>
            </a:r>
            <a:r>
              <a:rPr lang="ru-RU" sz="3600" b="1" dirty="0" smtClean="0">
                <a:solidFill>
                  <a:schemeClr val="accent3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3600" dirty="0" smtClean="0">
                <a:solidFill>
                  <a:schemeClr val="accent3">
                    <a:lumMod val="25000"/>
                  </a:schemeClr>
                </a:solidFill>
              </a:rPr>
              <a:t>оздание и развитие многофункционального регионального</a:t>
            </a:r>
          </a:p>
          <a:p>
            <a:pPr algn="ctr">
              <a:buNone/>
            </a:pPr>
            <a:r>
              <a:rPr lang="ru-RU" sz="3600" dirty="0" smtClean="0">
                <a:solidFill>
                  <a:schemeClr val="accent3">
                    <a:lumMod val="25000"/>
                  </a:schemeClr>
                </a:solidFill>
              </a:rPr>
              <a:t>центра социального туризма</a:t>
            </a:r>
            <a:endParaRPr lang="en-US" sz="3600" dirty="0" smtClean="0">
              <a:solidFill>
                <a:schemeClr val="accent3">
                  <a:lumMod val="25000"/>
                </a:schemeClr>
              </a:solidFill>
            </a:endParaRPr>
          </a:p>
          <a:p>
            <a:pPr algn="ctr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PLAN</a:t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"THE CREATION AND DEVELOPMENT OF MULTI-FUNCTIONAL REGIONAL CENTRE OF SOCIAL TOURISM"</a:t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solidFill>
                <a:schemeClr val="accent3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rebuchet MS" pitchFamily="34" charset="0"/>
              </a:rPr>
              <a:t>Лидер проекта</a:t>
            </a:r>
            <a:endParaRPr lang="ru-RU" dirty="0">
              <a:latin typeface="Trebuchet MS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2071678"/>
            <a:ext cx="7429520" cy="181134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3">
                    <a:lumMod val="25000"/>
                  </a:schemeClr>
                </a:solidFill>
              </a:rPr>
              <a:t>	Доцент, кандидат экономических наук, кандидат исторических наук </a:t>
            </a:r>
            <a:r>
              <a:rPr lang="ru-RU" b="1" dirty="0" smtClean="0">
                <a:solidFill>
                  <a:schemeClr val="accent3">
                    <a:lumMod val="25000"/>
                  </a:schemeClr>
                </a:solidFill>
              </a:rPr>
              <a:t>Н</a:t>
            </a:r>
            <a:r>
              <a:rPr lang="ru-RU" dirty="0" smtClean="0">
                <a:solidFill>
                  <a:schemeClr val="accent3">
                    <a:lumMod val="25000"/>
                  </a:schemeClr>
                </a:solidFill>
              </a:rPr>
              <a:t>аталья </a:t>
            </a:r>
            <a:r>
              <a:rPr lang="ru-RU" b="1" dirty="0" smtClean="0">
                <a:solidFill>
                  <a:schemeClr val="accent3">
                    <a:lumMod val="25000"/>
                  </a:schemeClr>
                </a:solidFill>
              </a:rPr>
              <a:t>А</a:t>
            </a:r>
            <a:r>
              <a:rPr lang="ru-RU" dirty="0" smtClean="0">
                <a:solidFill>
                  <a:schemeClr val="accent3">
                    <a:lumMod val="25000"/>
                  </a:schemeClr>
                </a:solidFill>
              </a:rPr>
              <a:t>лексеевна </a:t>
            </a:r>
            <a:r>
              <a:rPr lang="ru-RU" b="1" dirty="0" err="1" smtClean="0">
                <a:solidFill>
                  <a:schemeClr val="accent3">
                    <a:lumMod val="25000"/>
                  </a:schemeClr>
                </a:solidFill>
              </a:rPr>
              <a:t>Л</a:t>
            </a:r>
            <a:r>
              <a:rPr lang="ru-RU" dirty="0" err="1" smtClean="0">
                <a:solidFill>
                  <a:schemeClr val="accent3">
                    <a:lumMod val="25000"/>
                  </a:schemeClr>
                </a:solidFill>
              </a:rPr>
              <a:t>ёвочкина</a:t>
            </a:r>
            <a:endParaRPr lang="ru-RU" dirty="0">
              <a:solidFill>
                <a:schemeClr val="accent3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rebuchet MS" pitchFamily="34" charset="0"/>
              </a:rPr>
              <a:t>Место реализации проекта:</a:t>
            </a:r>
            <a:endParaRPr lang="ru-RU" dirty="0">
              <a:latin typeface="Trebuchet MS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2285992"/>
            <a:ext cx="6572296" cy="1357322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I</a:t>
            </a:r>
            <a:r>
              <a:rPr lang="ru-RU" dirty="0" smtClean="0">
                <a:solidFill>
                  <a:schemeClr val="accent3">
                    <a:lumMod val="25000"/>
                  </a:schemeClr>
                </a:solidFill>
              </a:rPr>
              <a:t> этап: г. Омск, создание центра социального туризма; разработка турпродукта и услуг</a:t>
            </a:r>
            <a:endParaRPr lang="en-US" dirty="0" smtClean="0">
              <a:solidFill>
                <a:schemeClr val="accent3">
                  <a:lumMod val="25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II</a:t>
            </a:r>
            <a:r>
              <a:rPr lang="ru-RU" dirty="0" smtClean="0">
                <a:solidFill>
                  <a:schemeClr val="accent3">
                    <a:lumMod val="25000"/>
                  </a:schemeClr>
                </a:solidFill>
              </a:rPr>
              <a:t> этап: реконструкция центра реабилитации в с. </a:t>
            </a:r>
            <a:r>
              <a:rPr lang="ru-RU" dirty="0" err="1" smtClean="0">
                <a:solidFill>
                  <a:schemeClr val="accent3">
                    <a:lumMod val="25000"/>
                  </a:schemeClr>
                </a:solidFill>
              </a:rPr>
              <a:t>Ксеньевка</a:t>
            </a:r>
            <a:r>
              <a:rPr lang="ru-RU" dirty="0" smtClean="0">
                <a:solidFill>
                  <a:schemeClr val="accent3">
                    <a:lumMod val="25000"/>
                  </a:schemeClr>
                </a:solidFill>
              </a:rPr>
              <a:t> (оз. </a:t>
            </a:r>
            <a:r>
              <a:rPr lang="ru-RU" dirty="0" err="1" smtClean="0">
                <a:solidFill>
                  <a:schemeClr val="accent3">
                    <a:lumMod val="25000"/>
                  </a:schemeClr>
                </a:solidFill>
              </a:rPr>
              <a:t>Эбейты</a:t>
            </a:r>
            <a:r>
              <a:rPr lang="ru-RU" dirty="0" smtClean="0">
                <a:solidFill>
                  <a:schemeClr val="accent3">
                    <a:lumMod val="25000"/>
                  </a:schemeClr>
                </a:solidFill>
              </a:rPr>
              <a:t>), школа молодого фермера, «Зеленая школа»</a:t>
            </a:r>
            <a:endParaRPr lang="ru-RU" dirty="0">
              <a:solidFill>
                <a:schemeClr val="accent3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8181552" cy="134250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rebuchet MS" pitchFamily="34" charset="0"/>
              </a:rPr>
              <a:t>Цель социально-предпринимательского проекта:</a:t>
            </a:r>
            <a:br>
              <a:rPr lang="ru-RU" sz="4000" dirty="0" smtClean="0">
                <a:latin typeface="Trebuchet MS" pitchFamily="34" charset="0"/>
              </a:rPr>
            </a:br>
            <a:r>
              <a:rPr lang="ru-RU" sz="1300" dirty="0" smtClean="0">
                <a:latin typeface="Trebuchet MS" pitchFamily="34" charset="0"/>
              </a:rPr>
              <a:t>(конкретная, узкая)</a:t>
            </a:r>
            <a:br>
              <a:rPr lang="ru-RU" sz="1300" dirty="0" smtClean="0">
                <a:latin typeface="Trebuchet MS" pitchFamily="34" charset="0"/>
              </a:rPr>
            </a:br>
            <a:r>
              <a:rPr lang="ru-RU" sz="1300" dirty="0">
                <a:latin typeface="Trebuchet MS" pitchFamily="34" charset="0"/>
              </a:rPr>
              <a:t>(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785926"/>
            <a:ext cx="7643834" cy="4543444"/>
          </a:xfrm>
        </p:spPr>
        <p:txBody>
          <a:bodyPr anchor="ctr">
            <a:normAutofit fontScale="925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dirty="0" smtClean="0">
                <a:solidFill>
                  <a:schemeClr val="accent3">
                    <a:lumMod val="25000"/>
                  </a:schemeClr>
                </a:solidFill>
              </a:rPr>
              <a:t>		</a:t>
            </a:r>
            <a:r>
              <a:rPr lang="ru-RU" b="1" dirty="0" smtClean="0">
                <a:solidFill>
                  <a:schemeClr val="accent3">
                    <a:lumMod val="25000"/>
                  </a:schemeClr>
                </a:solidFill>
              </a:rPr>
              <a:t>Н</a:t>
            </a:r>
            <a:r>
              <a:rPr lang="ru-RU" dirty="0" smtClean="0">
                <a:solidFill>
                  <a:schemeClr val="accent3">
                    <a:lumMod val="25000"/>
                  </a:schemeClr>
                </a:solidFill>
              </a:rPr>
              <a:t>а первом этапе создать многопрофильный региональный туристский центр и «упаковать» в товарный вид предлагаемые услуги;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dirty="0" smtClean="0">
                <a:solidFill>
                  <a:schemeClr val="accent3">
                    <a:lumMod val="25000"/>
                  </a:schemeClr>
                </a:solidFill>
              </a:rPr>
              <a:t>		</a:t>
            </a:r>
            <a:r>
              <a:rPr lang="ru-RU" b="1" dirty="0" smtClean="0">
                <a:solidFill>
                  <a:schemeClr val="accent3">
                    <a:lumMod val="25000"/>
                  </a:schemeClr>
                </a:solidFill>
              </a:rPr>
              <a:t>Н</a:t>
            </a:r>
            <a:r>
              <a:rPr lang="ru-RU" dirty="0" smtClean="0">
                <a:solidFill>
                  <a:schemeClr val="accent3">
                    <a:lumMod val="25000"/>
                  </a:schemeClr>
                </a:solidFill>
              </a:rPr>
              <a:t>а 2 этапе - реконструкция центра социального туризма для морально-физического оздоровления отдельных социально-незащищенных категорий граждан.</a:t>
            </a:r>
            <a:endParaRPr lang="ru-RU" dirty="0">
              <a:solidFill>
                <a:schemeClr val="accent3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rebuchet MS" pitchFamily="34" charset="0"/>
              </a:rPr>
              <a:t>Краткое описание социально-предпринимательской идеи проекта</a:t>
            </a:r>
            <a:endParaRPr lang="ru-RU" dirty="0">
              <a:latin typeface="Trebuchet MS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20" y="2285992"/>
            <a:ext cx="7858180" cy="3811607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chemeClr val="accent3">
                    <a:lumMod val="25000"/>
                  </a:schemeClr>
                </a:solidFill>
              </a:rPr>
              <a:t>	Создание центра для широкого круга населения с невысоким уровнем дохода, пенсионеров и инвалидов, молодежи в целях оздоровительного, аграрного и этнокультурного отдыха и социально-культурной реабилитации. </a:t>
            </a:r>
            <a:endParaRPr lang="en-US" dirty="0" smtClean="0">
              <a:solidFill>
                <a:schemeClr val="accent3">
                  <a:lumMod val="25000"/>
                </a:schemeClr>
              </a:solidFill>
            </a:endParaRPr>
          </a:p>
          <a:p>
            <a:pPr algn="just">
              <a:buNone/>
            </a:pPr>
            <a:r>
              <a:rPr lang="en-US" dirty="0" smtClean="0"/>
              <a:t>.</a:t>
            </a:r>
            <a:endParaRPr lang="ru-RU" dirty="0">
              <a:solidFill>
                <a:schemeClr val="accent3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rebuchet MS" pitchFamily="34" charset="0"/>
              </a:rPr>
              <a:t>Актуальность проекта</a:t>
            </a:r>
            <a:endParaRPr lang="ru-RU" dirty="0">
              <a:latin typeface="Trebuchet MS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06" y="1268760"/>
            <a:ext cx="8072494" cy="5256584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chemeClr val="accent3">
                    <a:lumMod val="25000"/>
                  </a:schemeClr>
                </a:solidFill>
              </a:rPr>
              <a:t>	Сейчас малообеспеченные слои населения не могут позволить себе отдохнуть (по данным социологического и статистического исследований 9/10 населения Омского региона), съездить на отдых за пределы области, а также избыточное аграрное население в связи с уничтожением животноводства получат рабочие места.</a:t>
            </a:r>
            <a:endParaRPr lang="ru-RU" dirty="0">
              <a:solidFill>
                <a:schemeClr val="accent3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rebuchet MS" pitchFamily="34" charset="0"/>
              </a:rPr>
              <a:t>Социальные эффекты </a:t>
            </a:r>
            <a:br>
              <a:rPr lang="ru-RU" dirty="0" smtClean="0">
                <a:latin typeface="Trebuchet MS" pitchFamily="34" charset="0"/>
              </a:rPr>
            </a:br>
            <a:r>
              <a:rPr lang="ru-RU" dirty="0" smtClean="0">
                <a:latin typeface="Trebuchet MS" pitchFamily="34" charset="0"/>
              </a:rPr>
              <a:t>проекта</a:t>
            </a:r>
            <a:endParaRPr lang="ru-RU" dirty="0">
              <a:latin typeface="Trebuchet MS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785926"/>
            <a:ext cx="7715272" cy="4500594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3">
                    <a:lumMod val="25000"/>
                  </a:schemeClr>
                </a:solidFill>
              </a:rPr>
              <a:t> оздоровление и социально-культурная реабилитация социально-незащищенных категорий (</a:t>
            </a: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I </a:t>
            </a:r>
            <a:r>
              <a:rPr lang="ru-RU" dirty="0" smtClean="0">
                <a:solidFill>
                  <a:schemeClr val="accent3">
                    <a:lumMod val="25000"/>
                  </a:schemeClr>
                </a:solidFill>
              </a:rPr>
              <a:t>этап): пожилые, инвалиды, дети-сироты; лица без ПМЖ) (2 этап);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3">
                    <a:lumMod val="25000"/>
                  </a:schemeClr>
                </a:solidFill>
              </a:rPr>
              <a:t> создание рабочих мест (</a:t>
            </a: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II </a:t>
            </a:r>
            <a:r>
              <a:rPr lang="ru-RU" dirty="0" smtClean="0">
                <a:solidFill>
                  <a:schemeClr val="accent3">
                    <a:lumMod val="25000"/>
                  </a:schemeClr>
                </a:solidFill>
              </a:rPr>
              <a:t>этап);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3">
                    <a:lumMod val="25000"/>
                  </a:schemeClr>
                </a:solidFill>
              </a:rPr>
              <a:t> доступ к информационным ресурсам широких слоев Омского региона (1 и 2 этапы);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3">
                    <a:lumMod val="25000"/>
                  </a:schemeClr>
                </a:solidFill>
              </a:rPr>
              <a:t> введение в научный оборот и систематизация знаний в сфере регионального туризма (1 и 2 этапы). </a:t>
            </a:r>
            <a:endParaRPr lang="ru-RU" dirty="0">
              <a:solidFill>
                <a:schemeClr val="accent3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rebuchet MS" pitchFamily="34" charset="0"/>
              </a:rPr>
              <a:t>Бизнес-модель проекта</a:t>
            </a:r>
            <a:endParaRPr lang="ru-RU" dirty="0">
              <a:latin typeface="Trebuchet MS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571612"/>
            <a:ext cx="7500990" cy="142876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accent3">
                    <a:lumMod val="25000"/>
                  </a:schemeClr>
                </a:solidFill>
              </a:rPr>
              <a:t>	Создание и функционирование многофункционального регионального центра социального туризма</a:t>
            </a:r>
            <a:endParaRPr lang="ru-RU" dirty="0">
              <a:solidFill>
                <a:schemeClr val="accent3">
                  <a:lumMod val="2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14480" y="3000372"/>
          <a:ext cx="7215238" cy="176282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607619"/>
                <a:gridCol w="3607619"/>
              </a:tblGrid>
              <a:tr h="71438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Многофункциональный региональный центр</a:t>
                      </a: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социального туризма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42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r>
                        <a:rPr lang="ru-RU" dirty="0" smtClean="0"/>
                        <a:t> этап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</a:t>
                      </a:r>
                      <a:r>
                        <a:rPr lang="ru-RU" dirty="0" smtClean="0"/>
                        <a:t> этап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5242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plain horizontal">
  <a:themeElements>
    <a:clrScheme name="plain horizontal 6">
      <a:dk1>
        <a:srgbClr val="000000"/>
      </a:dk1>
      <a:lt1>
        <a:srgbClr val="97E183"/>
      </a:lt1>
      <a:dk2>
        <a:srgbClr val="1C1C1C"/>
      </a:dk2>
      <a:lt2>
        <a:srgbClr val="4D4D4D"/>
      </a:lt2>
      <a:accent1>
        <a:srgbClr val="0066FF"/>
      </a:accent1>
      <a:accent2>
        <a:srgbClr val="99FF99"/>
      </a:accent2>
      <a:accent3>
        <a:srgbClr val="C9EEC1"/>
      </a:accent3>
      <a:accent4>
        <a:srgbClr val="000000"/>
      </a:accent4>
      <a:accent5>
        <a:srgbClr val="AAB8FF"/>
      </a:accent5>
      <a:accent6>
        <a:srgbClr val="8AE78A"/>
      </a:accent6>
      <a:hlink>
        <a:srgbClr val="CC9900"/>
      </a:hlink>
      <a:folHlink>
        <a:srgbClr val="FFCC66"/>
      </a:folHlink>
    </a:clrScheme>
    <a:fontScheme name="plain horizont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ain horizontal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n horizontal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n horizontal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n horizontal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n horizontal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n horizontal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n horizontal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n horizontal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n horizontal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n horizontal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n horizontal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n horizontal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n horizontal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n horizontal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n horizontal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n horizontal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lormaster">
  <a:themeElements>
    <a:clrScheme name="1_colormaster 6">
      <a:dk1>
        <a:srgbClr val="000000"/>
      </a:dk1>
      <a:lt1>
        <a:srgbClr val="97E183"/>
      </a:lt1>
      <a:dk2>
        <a:srgbClr val="1C1C1C"/>
      </a:dk2>
      <a:lt2>
        <a:srgbClr val="4D4D4D"/>
      </a:lt2>
      <a:accent1>
        <a:srgbClr val="0066FF"/>
      </a:accent1>
      <a:accent2>
        <a:srgbClr val="99FF99"/>
      </a:accent2>
      <a:accent3>
        <a:srgbClr val="C9EEC1"/>
      </a:accent3>
      <a:accent4>
        <a:srgbClr val="000000"/>
      </a:accent4>
      <a:accent5>
        <a:srgbClr val="AAB8FF"/>
      </a:accent5>
      <a:accent6>
        <a:srgbClr val="8AE78A"/>
      </a:accent6>
      <a:hlink>
        <a:srgbClr val="CC9900"/>
      </a:hlink>
      <a:folHlink>
        <a:srgbClr val="FFCC66"/>
      </a:folHlink>
    </a:clrScheme>
    <a:fontScheme name="1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olormaster">
  <a:themeElements>
    <a:clrScheme name="2_colormaster 6">
      <a:dk1>
        <a:srgbClr val="000000"/>
      </a:dk1>
      <a:lt1>
        <a:srgbClr val="97E183"/>
      </a:lt1>
      <a:dk2>
        <a:srgbClr val="1C1C1C"/>
      </a:dk2>
      <a:lt2>
        <a:srgbClr val="4D4D4D"/>
      </a:lt2>
      <a:accent1>
        <a:srgbClr val="0066FF"/>
      </a:accent1>
      <a:accent2>
        <a:srgbClr val="99FF99"/>
      </a:accent2>
      <a:accent3>
        <a:srgbClr val="C9EEC1"/>
      </a:accent3>
      <a:accent4>
        <a:srgbClr val="000000"/>
      </a:accent4>
      <a:accent5>
        <a:srgbClr val="AAB8FF"/>
      </a:accent5>
      <a:accent6>
        <a:srgbClr val="8AE78A"/>
      </a:accent6>
      <a:hlink>
        <a:srgbClr val="CC9900"/>
      </a:hlink>
      <a:folHlink>
        <a:srgbClr val="FFCC66"/>
      </a:folHlink>
    </a:clrScheme>
    <a:fontScheme name="2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olormaster">
  <a:themeElements>
    <a:clrScheme name="3_colormaster 4">
      <a:dk1>
        <a:srgbClr val="000000"/>
      </a:dk1>
      <a:lt1>
        <a:srgbClr val="FF9966"/>
      </a:lt1>
      <a:dk2>
        <a:srgbClr val="1C1C1C"/>
      </a:dk2>
      <a:lt2>
        <a:srgbClr val="4D4D4D"/>
      </a:lt2>
      <a:accent1>
        <a:srgbClr val="FF0000"/>
      </a:accent1>
      <a:accent2>
        <a:srgbClr val="FF6699"/>
      </a:accent2>
      <a:accent3>
        <a:srgbClr val="FFCAB8"/>
      </a:accent3>
      <a:accent4>
        <a:srgbClr val="000000"/>
      </a:accent4>
      <a:accent5>
        <a:srgbClr val="FFAAAA"/>
      </a:accent5>
      <a:accent6>
        <a:srgbClr val="E75C8A"/>
      </a:accent6>
      <a:hlink>
        <a:srgbClr val="CC00CC"/>
      </a:hlink>
      <a:folHlink>
        <a:srgbClr val="FFCC00"/>
      </a:folHlink>
    </a:clrScheme>
    <a:fontScheme name="3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colormaster">
  <a:themeElements>
    <a:clrScheme name="4_colormaster 4">
      <a:dk1>
        <a:srgbClr val="000000"/>
      </a:dk1>
      <a:lt1>
        <a:srgbClr val="FF9966"/>
      </a:lt1>
      <a:dk2>
        <a:srgbClr val="1C1C1C"/>
      </a:dk2>
      <a:lt2>
        <a:srgbClr val="4D4D4D"/>
      </a:lt2>
      <a:accent1>
        <a:srgbClr val="FF0000"/>
      </a:accent1>
      <a:accent2>
        <a:srgbClr val="FF6699"/>
      </a:accent2>
      <a:accent3>
        <a:srgbClr val="FFCAB8"/>
      </a:accent3>
      <a:accent4>
        <a:srgbClr val="000000"/>
      </a:accent4>
      <a:accent5>
        <a:srgbClr val="FFAAAA"/>
      </a:accent5>
      <a:accent6>
        <a:srgbClr val="E75C8A"/>
      </a:accent6>
      <a:hlink>
        <a:srgbClr val="CC00CC"/>
      </a:hlink>
      <a:folHlink>
        <a:srgbClr val="FFCC00"/>
      </a:folHlink>
    </a:clrScheme>
    <a:fontScheme name="4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colormaster">
  <a:themeElements>
    <a:clrScheme name="5_colormaster 4">
      <a:dk1>
        <a:srgbClr val="000000"/>
      </a:dk1>
      <a:lt1>
        <a:srgbClr val="FF9966"/>
      </a:lt1>
      <a:dk2>
        <a:srgbClr val="1C1C1C"/>
      </a:dk2>
      <a:lt2>
        <a:srgbClr val="4D4D4D"/>
      </a:lt2>
      <a:accent1>
        <a:srgbClr val="FF0000"/>
      </a:accent1>
      <a:accent2>
        <a:srgbClr val="FF6699"/>
      </a:accent2>
      <a:accent3>
        <a:srgbClr val="FFCAB8"/>
      </a:accent3>
      <a:accent4>
        <a:srgbClr val="000000"/>
      </a:accent4>
      <a:accent5>
        <a:srgbClr val="FFAAAA"/>
      </a:accent5>
      <a:accent6>
        <a:srgbClr val="E75C8A"/>
      </a:accent6>
      <a:hlink>
        <a:srgbClr val="CC00CC"/>
      </a:hlink>
      <a:folHlink>
        <a:srgbClr val="FFCC00"/>
      </a:folHlink>
    </a:clrScheme>
    <a:fontScheme name="5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colormaster">
  <a:themeElements>
    <a:clrScheme name="6_colormaster 8">
      <a:dk1>
        <a:srgbClr val="000000"/>
      </a:dk1>
      <a:lt1>
        <a:srgbClr val="64F0BE"/>
      </a:lt1>
      <a:dk2>
        <a:srgbClr val="1C1C1C"/>
      </a:dk2>
      <a:lt2>
        <a:srgbClr val="4D4D4D"/>
      </a:lt2>
      <a:accent1>
        <a:srgbClr val="008000"/>
      </a:accent1>
      <a:accent2>
        <a:srgbClr val="00FFFF"/>
      </a:accent2>
      <a:accent3>
        <a:srgbClr val="B8F6DB"/>
      </a:accent3>
      <a:accent4>
        <a:srgbClr val="000000"/>
      </a:accent4>
      <a:accent5>
        <a:srgbClr val="AAC0AA"/>
      </a:accent5>
      <a:accent6>
        <a:srgbClr val="00E7E7"/>
      </a:accent6>
      <a:hlink>
        <a:srgbClr val="3366FF"/>
      </a:hlink>
      <a:folHlink>
        <a:srgbClr val="FFCC66"/>
      </a:folHlink>
    </a:clrScheme>
    <a:fontScheme name="6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colormaster">
  <a:themeElements>
    <a:clrScheme name="7_colormaster 8">
      <a:dk1>
        <a:srgbClr val="000000"/>
      </a:dk1>
      <a:lt1>
        <a:srgbClr val="64F0BE"/>
      </a:lt1>
      <a:dk2>
        <a:srgbClr val="1C1C1C"/>
      </a:dk2>
      <a:lt2>
        <a:srgbClr val="4D4D4D"/>
      </a:lt2>
      <a:accent1>
        <a:srgbClr val="008000"/>
      </a:accent1>
      <a:accent2>
        <a:srgbClr val="00FFFF"/>
      </a:accent2>
      <a:accent3>
        <a:srgbClr val="B8F6DB"/>
      </a:accent3>
      <a:accent4>
        <a:srgbClr val="000000"/>
      </a:accent4>
      <a:accent5>
        <a:srgbClr val="AAC0AA"/>
      </a:accent5>
      <a:accent6>
        <a:srgbClr val="00E7E7"/>
      </a:accent6>
      <a:hlink>
        <a:srgbClr val="3366FF"/>
      </a:hlink>
      <a:folHlink>
        <a:srgbClr val="FFCC66"/>
      </a:folHlink>
    </a:clrScheme>
    <a:fontScheme name="7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colormaster">
  <a:themeElements>
    <a:clrScheme name="8_colormaster 8">
      <a:dk1>
        <a:srgbClr val="000000"/>
      </a:dk1>
      <a:lt1>
        <a:srgbClr val="64F0BE"/>
      </a:lt1>
      <a:dk2>
        <a:srgbClr val="1C1C1C"/>
      </a:dk2>
      <a:lt2>
        <a:srgbClr val="4D4D4D"/>
      </a:lt2>
      <a:accent1>
        <a:srgbClr val="008000"/>
      </a:accent1>
      <a:accent2>
        <a:srgbClr val="00FFFF"/>
      </a:accent2>
      <a:accent3>
        <a:srgbClr val="B8F6DB"/>
      </a:accent3>
      <a:accent4>
        <a:srgbClr val="000000"/>
      </a:accent4>
      <a:accent5>
        <a:srgbClr val="AAC0AA"/>
      </a:accent5>
      <a:accent6>
        <a:srgbClr val="00E7E7"/>
      </a:accent6>
      <a:hlink>
        <a:srgbClr val="3366FF"/>
      </a:hlink>
      <a:folHlink>
        <a:srgbClr val="FFCC66"/>
      </a:folHlink>
    </a:clrScheme>
    <a:fontScheme name="8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8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015</Template>
  <TotalTime>78</TotalTime>
  <Words>151</Words>
  <Application>Microsoft Office PowerPoint</Application>
  <PresentationFormat>Экран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9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plain horizontal</vt:lpstr>
      <vt:lpstr>1_colormaster</vt:lpstr>
      <vt:lpstr>2_colormaster</vt:lpstr>
      <vt:lpstr>3_colormaster</vt:lpstr>
      <vt:lpstr>4_colormaster</vt:lpstr>
      <vt:lpstr>5_colormaster</vt:lpstr>
      <vt:lpstr>6_colormaster</vt:lpstr>
      <vt:lpstr>7_colormaster</vt:lpstr>
      <vt:lpstr>8_colormaster</vt:lpstr>
      <vt:lpstr> социально-предпринимательский проект</vt:lpstr>
      <vt:lpstr>Название проекта</vt:lpstr>
      <vt:lpstr>Лидер проекта</vt:lpstr>
      <vt:lpstr>Место реализации проекта:</vt:lpstr>
      <vt:lpstr>Цель социально-предпринимательского проекта: (конкретная, узкая) (</vt:lpstr>
      <vt:lpstr>Краткое описание социально-предпринимательской идеи проекта</vt:lpstr>
      <vt:lpstr>Актуальность проекта</vt:lpstr>
      <vt:lpstr>Социальные эффекты  проекта</vt:lpstr>
      <vt:lpstr>Бизнес-модель проекта</vt:lpstr>
      <vt:lpstr>Ресурсы, имеющиеся в распоряжении:</vt:lpstr>
      <vt:lpstr>Требуемые для проекта 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Меморандум социально-предпринимательского проекта</dc:title>
  <dc:creator>Ольга Михайлова</dc:creator>
  <cp:lastModifiedBy>OMO</cp:lastModifiedBy>
  <cp:revision>14</cp:revision>
  <dcterms:created xsi:type="dcterms:W3CDTF">2015-05-13T18:18:43Z</dcterms:created>
  <dcterms:modified xsi:type="dcterms:W3CDTF">2015-06-02T09:29:18Z</dcterms:modified>
</cp:coreProperties>
</file>