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84" r:id="rId7"/>
    <p:sldId id="292" r:id="rId8"/>
    <p:sldId id="276" r:id="rId9"/>
    <p:sldId id="288" r:id="rId10"/>
    <p:sldId id="290" r:id="rId11"/>
    <p:sldId id="260" r:id="rId12"/>
    <p:sldId id="295" r:id="rId13"/>
    <p:sldId id="262" r:id="rId14"/>
    <p:sldId id="291" r:id="rId15"/>
    <p:sldId id="294" r:id="rId16"/>
    <p:sldId id="268" r:id="rId17"/>
    <p:sldId id="285" r:id="rId18"/>
    <p:sldId id="293" r:id="rId1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52" d="100"/>
          <a:sy n="5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E2DE9-D6FA-4B0D-9DBD-B00CB60F5C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22360-735A-494B-BEF2-EDEB4B5539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C9AE9-13B8-480F-8B59-7E93CC5788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6CCD4-600E-49D3-A017-88F96B7B39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105B0-DA15-459C-916F-82BB077297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832CF-A4DC-4DA5-84B7-A7FE76106B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34B1F-3DC9-45DD-9112-D060B8945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56205-FFEB-4E08-AA5C-F9BDE30E5E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4EF62-34F8-4A41-B9AD-CFD1FBC5D3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EE6E5-187C-4F6C-A17B-052C72D8CC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8C7D7-0F0C-4733-AC86-F1FF71E00F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4EFA77-FF95-4B1E-B511-814E1B02C5D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04664"/>
            <a:ext cx="7772400" cy="720725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</a:rPr>
              <a:t>World Vision Azerbaijan</a:t>
            </a:r>
            <a:br>
              <a:rPr lang="en-US" sz="3200" b="1" dirty="0" smtClean="0">
                <a:latin typeface="Times New Roman" pitchFamily="18" charset="0"/>
              </a:rPr>
            </a:b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844675"/>
            <a:ext cx="8424863" cy="453707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WV AZ </a:t>
            </a:r>
            <a:r>
              <a:rPr lang="en-US" sz="2800" dirty="0" smtClean="0">
                <a:latin typeface="Times New Roman" pitchFamily="18" charset="0"/>
              </a:rPr>
              <a:t>office was </a:t>
            </a:r>
            <a:r>
              <a:rPr lang="en-US" sz="2800" dirty="0">
                <a:latin typeface="Times New Roman" pitchFamily="18" charset="0"/>
              </a:rPr>
              <a:t>opened in June 1994 in response to the humanitarian crisis as a result of military conflict with Armenia over </a:t>
            </a:r>
            <a:r>
              <a:rPr lang="en-US" sz="2800" dirty="0" err="1">
                <a:latin typeface="Times New Roman" pitchFamily="18" charset="0"/>
              </a:rPr>
              <a:t>Nagorno-Garabag</a:t>
            </a:r>
            <a:endParaRPr lang="en-US" sz="28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Initial interventions concentrated </a:t>
            </a:r>
            <a:r>
              <a:rPr lang="en-GB" sz="2800" dirty="0">
                <a:latin typeface="Times New Roman" pitchFamily="18" charset="0"/>
              </a:rPr>
              <a:t>solely on relief work with the IDP and refugee communities from the conflict residing in camps, public buildings, dormitories, schools, </a:t>
            </a:r>
            <a:r>
              <a:rPr lang="en-GB" sz="2800" dirty="0" smtClean="0">
                <a:latin typeface="Times New Roman" pitchFamily="18" charset="0"/>
              </a:rPr>
              <a:t>etc.</a:t>
            </a:r>
            <a:endParaRPr lang="en-GB" sz="28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</a:pPr>
            <a:endParaRPr lang="en-GB" sz="2800" dirty="0">
              <a:latin typeface="Times New Roman" pitchFamily="18" charset="0"/>
            </a:endParaRPr>
          </a:p>
          <a:p>
            <a:pPr algn="l">
              <a:lnSpc>
                <a:spcPct val="90000"/>
              </a:lnSpc>
            </a:pPr>
            <a:r>
              <a:rPr lang="en-GB" sz="2800" dirty="0">
                <a:latin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</a:endParaRPr>
          </a:p>
        </p:txBody>
      </p:sp>
      <p:pic>
        <p:nvPicPr>
          <p:cNvPr id="5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3200" b="1">
                <a:latin typeface="Times New Roman" pitchFamily="18" charset="0"/>
              </a:rPr>
              <a:t>Current activities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5329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“Youth Development and Employment Network (YEN)</a:t>
            </a:r>
            <a:r>
              <a:rPr lang="ru-RU" sz="2800" dirty="0"/>
              <a:t> </a:t>
            </a:r>
            <a:r>
              <a:rPr lang="en-US" sz="2800" dirty="0">
                <a:latin typeface="Times New Roman" pitchFamily="18" charset="0"/>
              </a:rPr>
              <a:t>” Project</a:t>
            </a:r>
            <a:r>
              <a:rPr lang="en-US" dirty="0">
                <a:latin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Goal: Support improvement of the professional technical education  and youth entrepreneurship in Azerbaijan</a:t>
            </a:r>
            <a:r>
              <a:rPr lang="en-US" sz="2800" dirty="0"/>
              <a:t> </a:t>
            </a: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2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Beneficiaries: 15,000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400" dirty="0">
              <a:latin typeface="Times New Roman" pitchFamily="18" charset="0"/>
            </a:endParaRP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</a:rPr>
              <a:t>Current activities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329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800" dirty="0">
                <a:latin typeface="Times New Roman" pitchFamily="18" charset="0"/>
              </a:rPr>
              <a:t>Capacity Building and Economic Development Project (CBED)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Goal: Increased livelihood opportunities of the target communities through diversification and empowerment</a:t>
            </a:r>
            <a:r>
              <a:rPr lang="en-US" sz="2400" dirty="0"/>
              <a:t> 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Beneficiaries: 46,000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356992"/>
            <a:ext cx="3264760" cy="2448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CBED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861" y="1628800"/>
            <a:ext cx="4093472" cy="28083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1050" y="3002128"/>
            <a:ext cx="409575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64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</a:rPr>
              <a:t>Current activities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16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“Improvement of the life of People and Children with Disabilities and inclusion into society” Project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Goal: </a:t>
            </a:r>
            <a:r>
              <a:rPr lang="en-GB" sz="2400" dirty="0">
                <a:latin typeface="Times New Roman" pitchFamily="18" charset="0"/>
              </a:rPr>
              <a:t>To facilitate inclusion of P/CWDs into the society by means of two ways, 1. Contribute to the development of adequate environment for inclusive education; and 2. Facilitate community mobilization and support to the social inclusion of P/CWDs into community life</a:t>
            </a:r>
            <a:r>
              <a:rPr lang="ru-RU" sz="2400" dirty="0"/>
              <a:t> 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Beneficiaries: </a:t>
            </a:r>
            <a:r>
              <a:rPr lang="en-GB" sz="2400" dirty="0">
                <a:latin typeface="Times New Roman" pitchFamily="18" charset="0"/>
              </a:rPr>
              <a:t>88 CWD for Secondary Inclusive Education (SIE), 11.800 people for Social Inclusion 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 dirty="0">
              <a:latin typeface="Times New Roman" pitchFamily="18" charset="0"/>
            </a:endParaRP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8064" y="4332843"/>
            <a:ext cx="3380708" cy="2263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3200" b="1">
                <a:latin typeface="Times New Roman" pitchFamily="18" charset="0"/>
              </a:rPr>
              <a:t>Current activities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5329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“Mobility Exacerbated HIV Prevention and Impact Mitigation” Project</a:t>
            </a:r>
            <a:r>
              <a:rPr lang="en-US" dirty="0">
                <a:latin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Goal: Reduce mobility exacerbated risk and vulnerability to new HIV infections along with mitigating the impact of the epidemic in target communities of Southern Caucasus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Beneficiaries: 5,000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400" dirty="0">
              <a:latin typeface="Times New Roman" pitchFamily="18" charset="0"/>
            </a:endParaRP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</a:rPr>
              <a:t>Current activities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640763" cy="554355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</a:rPr>
              <a:t>Vision Fund </a:t>
            </a:r>
            <a:r>
              <a:rPr lang="en-US" sz="2800" dirty="0" err="1">
                <a:latin typeface="Times New Roman" pitchFamily="18" charset="0"/>
              </a:rPr>
              <a:t>AzerCredit</a:t>
            </a:r>
            <a:r>
              <a:rPr lang="en-US" sz="2800" dirty="0">
                <a:latin typeface="Times New Roman" pitchFamily="18" charset="0"/>
              </a:rPr>
              <a:t> LLC non-banking credit organization</a:t>
            </a:r>
            <a:r>
              <a:rPr lang="ru-RU" dirty="0"/>
              <a:t> </a:t>
            </a:r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Goal: World Vision </a:t>
            </a:r>
            <a:r>
              <a:rPr lang="en-US" sz="2400" dirty="0" err="1">
                <a:latin typeface="Times New Roman" pitchFamily="18" charset="0"/>
              </a:rPr>
              <a:t>AzerCredit</a:t>
            </a:r>
            <a:r>
              <a:rPr lang="en-US" sz="2400" dirty="0">
                <a:latin typeface="Times New Roman" pitchFamily="18" charset="0"/>
              </a:rPr>
              <a:t> LLC exists to promote sustainable development by extending credit to low-income people</a:t>
            </a: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US" sz="12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Beneficiaries: 40,000 clients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dirty="0">
              <a:latin typeface="Times New Roman" pitchFamily="18" charset="0"/>
            </a:endParaRP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777875"/>
          </a:xfrm>
        </p:spPr>
        <p:txBody>
          <a:bodyPr/>
          <a:lstStyle/>
          <a:p>
            <a:r>
              <a:rPr lang="en-US" sz="3600" b="1" dirty="0">
                <a:latin typeface="Times New Roman" pitchFamily="18" charset="0"/>
              </a:rPr>
              <a:t>Management (present)</a:t>
            </a:r>
            <a:endParaRPr lang="ru-RU" sz="3600" b="1" dirty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1787"/>
            <a:ext cx="8229600" cy="525621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WV Azerbaijan</a:t>
            </a:r>
          </a:p>
          <a:p>
            <a:r>
              <a:rPr lang="en-US" dirty="0">
                <a:latin typeface="Times New Roman" pitchFamily="18" charset="0"/>
              </a:rPr>
              <a:t>2 offices (Baku and </a:t>
            </a:r>
            <a:r>
              <a:rPr lang="en-US" dirty="0" err="1">
                <a:latin typeface="Times New Roman" pitchFamily="18" charset="0"/>
              </a:rPr>
              <a:t>Mingechevir</a:t>
            </a:r>
            <a:r>
              <a:rPr lang="en-US" dirty="0">
                <a:latin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</a:rPr>
              <a:t>22 </a:t>
            </a:r>
            <a:r>
              <a:rPr lang="en-US" dirty="0">
                <a:latin typeface="Times New Roman" pitchFamily="18" charset="0"/>
              </a:rPr>
              <a:t>staff  (94% national) working in different and multi-</a:t>
            </a:r>
            <a:r>
              <a:rPr lang="en-US" dirty="0" err="1">
                <a:latin typeface="Times New Roman" pitchFamily="18" charset="0"/>
              </a:rPr>
              <a:t>sectoral</a:t>
            </a:r>
            <a:r>
              <a:rPr lang="en-US" dirty="0">
                <a:latin typeface="Times New Roman" pitchFamily="18" charset="0"/>
              </a:rPr>
              <a:t> projects</a:t>
            </a:r>
          </a:p>
          <a:p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 err="1">
                <a:latin typeface="Times New Roman" pitchFamily="18" charset="0"/>
              </a:rPr>
              <a:t>Azercredit</a:t>
            </a:r>
            <a:r>
              <a:rPr lang="en-US" dirty="0">
                <a:latin typeface="Times New Roman" pitchFamily="18" charset="0"/>
              </a:rPr>
              <a:t> LLC</a:t>
            </a:r>
          </a:p>
          <a:p>
            <a:r>
              <a:rPr lang="en-US" dirty="0">
                <a:latin typeface="Times New Roman" pitchFamily="18" charset="0"/>
              </a:rPr>
              <a:t>9 offices in different locations</a:t>
            </a:r>
          </a:p>
          <a:p>
            <a:r>
              <a:rPr lang="en-US" dirty="0">
                <a:latin typeface="Times New Roman" pitchFamily="18" charset="0"/>
              </a:rPr>
              <a:t>93 staff  (99% national)</a:t>
            </a:r>
          </a:p>
          <a:p>
            <a:endParaRPr lang="ru-RU" dirty="0"/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1125"/>
            <a:ext cx="9144000" cy="6746875"/>
          </a:xfrm>
          <a:prstGeom prst="rect">
            <a:avLst/>
          </a:prstGeom>
          <a:noFill/>
        </p:spPr>
      </p:pic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6948488" y="2924175"/>
            <a:ext cx="1143000" cy="3429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2987675" y="2565400"/>
            <a:ext cx="733425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7235825" y="2924175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altLang="ja-JP" sz="1000" b="1">
                <a:latin typeface="Century" pitchFamily="18" charset="0"/>
                <a:ea typeface="ＭＳ 明朝" pitchFamily="49" charset="-128"/>
                <a:cs typeface="Times New Roman" pitchFamily="18" charset="0"/>
              </a:rPr>
              <a:t>Baku</a:t>
            </a:r>
            <a:endParaRPr lang="en-US" altLang="ja-JP">
              <a:ea typeface="ＭＳ 明朝" pitchFamily="49" charset="-128"/>
              <a:cs typeface="Times New Roman" pitchFamily="18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645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4067175" y="3789363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5652120" y="1340768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Oval 20"/>
          <p:cNvSpPr>
            <a:spLocks noChangeArrowheads="1"/>
          </p:cNvSpPr>
          <p:nvPr/>
        </p:nvSpPr>
        <p:spPr bwMode="auto">
          <a:xfrm>
            <a:off x="7235825" y="2708275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Oval 19"/>
          <p:cNvSpPr>
            <a:spLocks noChangeArrowheads="1"/>
          </p:cNvSpPr>
          <p:nvPr/>
        </p:nvSpPr>
        <p:spPr bwMode="auto">
          <a:xfrm>
            <a:off x="2627784" y="2708920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Oval 19"/>
          <p:cNvSpPr>
            <a:spLocks noChangeArrowheads="1"/>
          </p:cNvSpPr>
          <p:nvPr/>
        </p:nvSpPr>
        <p:spPr bwMode="auto">
          <a:xfrm>
            <a:off x="5940152" y="6021288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Oval 19"/>
          <p:cNvSpPr>
            <a:spLocks noChangeArrowheads="1"/>
          </p:cNvSpPr>
          <p:nvPr/>
        </p:nvSpPr>
        <p:spPr bwMode="auto">
          <a:xfrm>
            <a:off x="6660232" y="3933056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29600" cy="777875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</a:rPr>
              <a:t>WV </a:t>
            </a:r>
            <a:r>
              <a:rPr lang="en-US" sz="3200" b="1" dirty="0" err="1">
                <a:latin typeface="Times New Roman" pitchFamily="18" charset="0"/>
              </a:rPr>
              <a:t>Az</a:t>
            </a:r>
            <a:r>
              <a:rPr lang="en-US" sz="3200" b="1" dirty="0">
                <a:latin typeface="Times New Roman" pitchFamily="18" charset="0"/>
              </a:rPr>
              <a:t> in education sector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Rehabilitation/construction of schools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Provision of equipment and materials to improve the quality of education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Participation in the preparation of and support to the implementation of the State DI Program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Experience in working with children in special institutions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Experience in child rights protection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Leader player in inclusive education sine 2004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Advocacy for changing attitudes, practices and policies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800" dirty="0">
              <a:latin typeface="Times New Roman" pitchFamily="18" charset="0"/>
            </a:endParaRP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</a:rPr>
              <a:t>Activities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6880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Times New Roman" pitchFamily="18" charset="0"/>
              </a:rPr>
              <a:t>During initial stages of intervention:</a:t>
            </a:r>
            <a:endParaRPr lang="en-GB" sz="2800" b="1" dirty="0"/>
          </a:p>
          <a:p>
            <a:pPr>
              <a:lnSpc>
                <a:spcPct val="90000"/>
              </a:lnSpc>
            </a:pPr>
            <a:r>
              <a:rPr lang="en-GB" sz="2800" dirty="0"/>
              <a:t>food distribution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shelter rehabilitation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water and sanitation, 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health and nutrition support, 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educational support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agricultural assistance 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and the distribution of a variety of in-kind items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dirty="0"/>
              <a:t>Later: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community development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income generation/micro-finance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education</a:t>
            </a:r>
            <a:endParaRPr lang="ru-RU" sz="2800" dirty="0"/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sz="3200" b="1">
                <a:latin typeface="Times New Roman" pitchFamily="18" charset="0"/>
              </a:rPr>
              <a:t>Donors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80400" cy="51847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WFP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ECHO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ADB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UK Department For International Development</a:t>
            </a:r>
            <a:r>
              <a:rPr lang="ru-RU" sz="2000" dirty="0"/>
              <a:t> </a:t>
            </a:r>
            <a:r>
              <a:rPr lang="en-US" sz="2000" dirty="0"/>
              <a:t>(DFID)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USAID/MCI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ARRA (Government of Azerbaijan)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Dutch Government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Japan Fund for Poverty Reduction</a:t>
            </a:r>
            <a:r>
              <a:rPr lang="ru-RU" sz="2000" dirty="0"/>
              <a:t> 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MOFA of Japan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UNDP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CIDA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UNHCR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US Government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British Petroleum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private funding from  WV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endParaRPr lang="ru-RU" sz="2000" dirty="0"/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140968"/>
            <a:ext cx="3864605" cy="2763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sz="3200" b="1"/>
              <a:t>Target area</a:t>
            </a:r>
            <a:endParaRPr lang="ru-RU" sz="3200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>
              <a:buFontTx/>
              <a:buNone/>
            </a:pPr>
            <a:r>
              <a:rPr lang="en-GB"/>
              <a:t>   </a:t>
            </a:r>
            <a:r>
              <a:rPr lang="en-GB" sz="2800" b="1">
                <a:latin typeface="Times New Roman" pitchFamily="18" charset="0"/>
              </a:rPr>
              <a:t>North-west, north-central, south-west and Absheron Peninsula regions including:</a:t>
            </a:r>
            <a:r>
              <a:rPr lang="en-GB" sz="2800">
                <a:latin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GB" sz="2800">
                <a:latin typeface="Times New Roman" pitchFamily="18" charset="0"/>
              </a:rPr>
              <a:t>    Baku, Ganje, Mingechevir and Sumgait cities (4)</a:t>
            </a:r>
          </a:p>
          <a:p>
            <a:pPr>
              <a:buFontTx/>
              <a:buNone/>
            </a:pPr>
            <a:r>
              <a:rPr lang="en-GB" sz="2800">
                <a:latin typeface="Times New Roman" pitchFamily="18" charset="0"/>
              </a:rPr>
              <a:t>    Ter-Ter, Yevlax, Zardab,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en-GB" sz="2800">
                <a:latin typeface="Times New Roman" pitchFamily="18" charset="0"/>
              </a:rPr>
              <a:t>Agdam, Agjabedi, Agstafa, Barda, Beylegan, Fizuli, Goranboy, Imishli, Kurdamir, Qazax, Sheki and Shemkir districts (15)</a:t>
            </a:r>
            <a:r>
              <a:rPr lang="en-GB"/>
              <a:t> </a:t>
            </a:r>
          </a:p>
          <a:p>
            <a:pPr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b="1" u="sng"/>
              <a:t>Over 200,000 beneficiaries</a:t>
            </a:r>
            <a:endParaRPr lang="ru-RU" b="1" u="sng"/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-27384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sz="3200" b="1">
                <a:latin typeface="Times New Roman" pitchFamily="18" charset="0"/>
              </a:rPr>
              <a:t>Management (past)</a:t>
            </a:r>
            <a:endParaRPr lang="ru-RU" sz="3200" b="1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8 offices in different locations</a:t>
            </a:r>
          </a:p>
          <a:p>
            <a:r>
              <a:rPr lang="en-US" sz="2800" dirty="0">
                <a:latin typeface="Times New Roman" pitchFamily="18" charset="0"/>
              </a:rPr>
              <a:t>Over 200 staff  (97% national) working in different and multi-</a:t>
            </a:r>
            <a:r>
              <a:rPr lang="en-US" sz="2800" dirty="0" err="1">
                <a:latin typeface="Times New Roman" pitchFamily="18" charset="0"/>
              </a:rPr>
              <a:t>sectoral</a:t>
            </a:r>
            <a:r>
              <a:rPr lang="en-US" sz="2800" dirty="0">
                <a:latin typeface="Times New Roman" pitchFamily="18" charset="0"/>
              </a:rPr>
              <a:t> projects</a:t>
            </a:r>
          </a:p>
          <a:p>
            <a:endParaRPr lang="ru-RU" sz="2800" dirty="0">
              <a:latin typeface="Times New Roman" pitchFamily="18" charset="0"/>
            </a:endParaRP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1125"/>
            <a:ext cx="9144000" cy="6746875"/>
          </a:xfrm>
          <a:prstGeom prst="rect">
            <a:avLst/>
          </a:prstGeom>
          <a:noFill/>
        </p:spPr>
      </p:pic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019925" y="2997200"/>
            <a:ext cx="1143000" cy="3429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2627313" y="2781300"/>
            <a:ext cx="733425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979613" y="2924175"/>
            <a:ext cx="733425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2987675" y="2565400"/>
            <a:ext cx="733425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164388" y="2708275"/>
            <a:ext cx="733425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1331913" y="2205038"/>
            <a:ext cx="733425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686300" y="4057650"/>
            <a:ext cx="733425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924300" y="4581525"/>
            <a:ext cx="733425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08850" y="2997200"/>
            <a:ext cx="685800" cy="342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altLang="ja-JP" sz="1000" b="1">
                <a:latin typeface="Century" pitchFamily="18" charset="0"/>
                <a:ea typeface="ＭＳ 明朝" pitchFamily="49" charset="-128"/>
                <a:cs typeface="Times New Roman" pitchFamily="18" charset="0"/>
              </a:rPr>
              <a:t>Baku</a:t>
            </a:r>
            <a:endParaRPr lang="en-US" altLang="ja-JP">
              <a:ea typeface="ＭＳ 明朝" pitchFamily="49" charset="-128"/>
              <a:cs typeface="Times New Roman" pitchFamily="18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400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645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3348038" y="2924175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3132138" y="3500438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auto">
          <a:xfrm>
            <a:off x="3492500" y="3933825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Oval 23"/>
          <p:cNvSpPr>
            <a:spLocks noChangeArrowheads="1"/>
          </p:cNvSpPr>
          <p:nvPr/>
        </p:nvSpPr>
        <p:spPr bwMode="auto">
          <a:xfrm>
            <a:off x="4572000" y="3500438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Oval 24"/>
          <p:cNvSpPr>
            <a:spLocks noChangeArrowheads="1"/>
          </p:cNvSpPr>
          <p:nvPr/>
        </p:nvSpPr>
        <p:spPr bwMode="auto">
          <a:xfrm>
            <a:off x="3348038" y="3213100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Oval 25"/>
          <p:cNvSpPr>
            <a:spLocks noChangeArrowheads="1"/>
          </p:cNvSpPr>
          <p:nvPr/>
        </p:nvSpPr>
        <p:spPr bwMode="auto">
          <a:xfrm>
            <a:off x="4067175" y="3789363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Oval 26"/>
          <p:cNvSpPr>
            <a:spLocks noChangeArrowheads="1"/>
          </p:cNvSpPr>
          <p:nvPr/>
        </p:nvSpPr>
        <p:spPr bwMode="auto">
          <a:xfrm>
            <a:off x="1547813" y="1989138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9" name="Oval 27"/>
          <p:cNvSpPr>
            <a:spLocks noChangeArrowheads="1"/>
          </p:cNvSpPr>
          <p:nvPr/>
        </p:nvSpPr>
        <p:spPr bwMode="auto">
          <a:xfrm>
            <a:off x="4211638" y="4437063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Oval 28"/>
          <p:cNvSpPr>
            <a:spLocks noChangeArrowheads="1"/>
          </p:cNvSpPr>
          <p:nvPr/>
        </p:nvSpPr>
        <p:spPr bwMode="auto">
          <a:xfrm>
            <a:off x="5219700" y="3284538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3708400" y="1916113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2" name="Oval 30"/>
          <p:cNvSpPr>
            <a:spLocks noChangeArrowheads="1"/>
          </p:cNvSpPr>
          <p:nvPr/>
        </p:nvSpPr>
        <p:spPr bwMode="auto">
          <a:xfrm>
            <a:off x="1835150" y="2708275"/>
            <a:ext cx="733425" cy="228600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643438" y="3500438"/>
            <a:ext cx="5762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Zardab</a:t>
            </a:r>
            <a:endParaRPr lang="ru-RU" sz="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</a:rPr>
              <a:t>Reasons for downsizing</a:t>
            </a:r>
            <a:endParaRPr lang="ru-RU" sz="3600" b="1"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End of relief operations </a:t>
            </a:r>
            <a:r>
              <a:rPr lang="en-US" dirty="0" smtClean="0">
                <a:latin typeface="Times New Roman" pitchFamily="18" charset="0"/>
              </a:rPr>
              <a:t>in 2006</a:t>
            </a:r>
          </a:p>
          <a:p>
            <a:r>
              <a:rPr lang="en-US" dirty="0" smtClean="0">
                <a:latin typeface="Times New Roman" pitchFamily="18" charset="0"/>
              </a:rPr>
              <a:t>Limited resources in the country (government)</a:t>
            </a:r>
          </a:p>
          <a:p>
            <a:r>
              <a:rPr lang="en-US" dirty="0" smtClean="0">
                <a:latin typeface="Times New Roman" pitchFamily="18" charset="0"/>
              </a:rPr>
              <a:t>Lack </a:t>
            </a:r>
            <a:r>
              <a:rPr lang="en-US" dirty="0">
                <a:latin typeface="Times New Roman" pitchFamily="18" charset="0"/>
              </a:rPr>
              <a:t>of interest of external donors to fund activities in Azerbaijan</a:t>
            </a:r>
          </a:p>
          <a:p>
            <a:r>
              <a:rPr lang="en-US" dirty="0">
                <a:latin typeface="Times New Roman" pitchFamily="18" charset="0"/>
              </a:rPr>
              <a:t>Lack of SO interest</a:t>
            </a:r>
          </a:p>
          <a:p>
            <a:endParaRPr lang="ru-RU" dirty="0"/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GB" sz="3200" b="1">
                <a:latin typeface="Times New Roman" pitchFamily="18" charset="0"/>
              </a:rPr>
              <a:t>Current Focus</a:t>
            </a:r>
            <a:r>
              <a:rPr lang="ru-RU" sz="40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b="1" u="sng">
                <a:latin typeface="Times New Roman" pitchFamily="18" charset="0"/>
              </a:rPr>
              <a:t>Advocacy –  </a:t>
            </a:r>
            <a:r>
              <a:rPr lang="en-GB" sz="2100">
                <a:latin typeface="Times New Roman" pitchFamily="18" charset="0"/>
              </a:rPr>
              <a:t>1) establishment of legal framework for the effective implementation of de-institutionalization, inclusive education, child protection, social work, etc; 2) development of new standards in professional technical education</a:t>
            </a:r>
            <a:endParaRPr lang="en-GB" sz="2100" b="1" u="sng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100" b="1" u="sng">
                <a:latin typeface="Times New Roman" pitchFamily="18" charset="0"/>
              </a:rPr>
              <a:t>Community Development</a:t>
            </a:r>
            <a:r>
              <a:rPr lang="en-GB" sz="2100">
                <a:latin typeface="Times New Roman" pitchFamily="18" charset="0"/>
              </a:rPr>
              <a:t> – focusing on fostering and developing community organisations and empowering communities with the skills, abilities and confidence to take charge of their own development</a:t>
            </a:r>
          </a:p>
          <a:p>
            <a:pPr>
              <a:lnSpc>
                <a:spcPct val="90000"/>
              </a:lnSpc>
            </a:pPr>
            <a:r>
              <a:rPr lang="en-GB" sz="2100" b="1" u="sng">
                <a:latin typeface="Times New Roman" pitchFamily="18" charset="0"/>
              </a:rPr>
              <a:t>Education</a:t>
            </a:r>
            <a:r>
              <a:rPr lang="en-GB" sz="2100">
                <a:latin typeface="Times New Roman" pitchFamily="18" charset="0"/>
              </a:rPr>
              <a:t> – pioneer and leading agency in inclusive education, construction/rehabilitation of infrastructure, different capacity building activities for teachers, etc</a:t>
            </a:r>
          </a:p>
          <a:p>
            <a:pPr>
              <a:lnSpc>
                <a:spcPct val="90000"/>
              </a:lnSpc>
            </a:pPr>
            <a:r>
              <a:rPr lang="en-GB" sz="2100" b="1" u="sng">
                <a:latin typeface="Times New Roman" pitchFamily="18" charset="0"/>
              </a:rPr>
              <a:t>Health</a:t>
            </a:r>
            <a:r>
              <a:rPr lang="en-GB" sz="2100">
                <a:latin typeface="Times New Roman" pitchFamily="18" charset="0"/>
              </a:rPr>
              <a:t> – improving lives of mothers and children, HIV&amp;AIDS, health education </a:t>
            </a:r>
          </a:p>
          <a:p>
            <a:pPr>
              <a:lnSpc>
                <a:spcPct val="90000"/>
              </a:lnSpc>
            </a:pPr>
            <a:r>
              <a:rPr lang="en-GB" sz="2100" b="1" u="sng">
                <a:latin typeface="Times New Roman" pitchFamily="18" charset="0"/>
              </a:rPr>
              <a:t>Micro-Finance</a:t>
            </a:r>
            <a:r>
              <a:rPr lang="en-GB" sz="2100">
                <a:latin typeface="Times New Roman" pitchFamily="18" charset="0"/>
              </a:rPr>
              <a:t> – provision of financial services for establishing and expanding income generation opportunities in both urban and rural contexts.</a:t>
            </a: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</a:rPr>
              <a:t>Current activities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329237"/>
          </a:xfrm>
        </p:spPr>
        <p:txBody>
          <a:bodyPr/>
          <a:lstStyle/>
          <a:p>
            <a:pPr>
              <a:buNone/>
            </a:pPr>
            <a:r>
              <a:rPr lang="en-GB" sz="2400" dirty="0" smtClean="0">
                <a:latin typeface="Times New Roman" pitchFamily="18" charset="0"/>
              </a:rPr>
              <a:t>“Establishing </a:t>
            </a:r>
            <a:r>
              <a:rPr lang="en-GB" sz="2400" dirty="0">
                <a:latin typeface="Times New Roman" pitchFamily="18" charset="0"/>
              </a:rPr>
              <a:t>Community </a:t>
            </a:r>
            <a:r>
              <a:rPr lang="en-GB" sz="2400" dirty="0" smtClean="0">
                <a:latin typeface="Times New Roman" pitchFamily="18" charset="0"/>
              </a:rPr>
              <a:t>Services For </a:t>
            </a:r>
            <a:r>
              <a:rPr lang="en-GB" sz="2400" dirty="0">
                <a:latin typeface="Times New Roman" pitchFamily="18" charset="0"/>
              </a:rPr>
              <a:t>the vulnerable children </a:t>
            </a:r>
            <a:r>
              <a:rPr lang="en-GB" sz="2400" dirty="0" smtClean="0">
                <a:latin typeface="Times New Roman" pitchFamily="18" charset="0"/>
              </a:rPr>
              <a:t>and Families </a:t>
            </a:r>
            <a:r>
              <a:rPr lang="en-GB" sz="2400" dirty="0">
                <a:latin typeface="Times New Roman" pitchFamily="18" charset="0"/>
              </a:rPr>
              <a:t>in Azerbaijan </a:t>
            </a:r>
            <a:r>
              <a:rPr lang="en-GB" sz="2400" dirty="0" smtClean="0">
                <a:latin typeface="Times New Roman" pitchFamily="18" charset="0"/>
              </a:rPr>
              <a:t>Project”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1200" dirty="0">
              <a:latin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</a:rPr>
              <a:t>Goal: </a:t>
            </a:r>
            <a:r>
              <a:rPr lang="en-GB" sz="2400" dirty="0">
                <a:latin typeface="Times New Roman" pitchFamily="18" charset="0"/>
              </a:rPr>
              <a:t>To help the Government establish a child focussed community care system.</a:t>
            </a: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imes New Roman" pitchFamily="18" charset="0"/>
              </a:rPr>
              <a:t>Beneficiaries: 19,400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4" name="Picture 2" descr="D:\Murad\Projects\profile\Desktop\Photo\Documents\WVAz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"/>
            <a:ext cx="2411760" cy="836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</TotalTime>
  <Words>725</Words>
  <Application>Microsoft Office PowerPoint</Application>
  <PresentationFormat>Экран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Default Design</vt:lpstr>
      <vt:lpstr>World Vision Azerbaijan </vt:lpstr>
      <vt:lpstr>Activities</vt:lpstr>
      <vt:lpstr>Donors</vt:lpstr>
      <vt:lpstr>Target area</vt:lpstr>
      <vt:lpstr>Management (past)</vt:lpstr>
      <vt:lpstr>Слайд 6</vt:lpstr>
      <vt:lpstr>Reasons for downsizing</vt:lpstr>
      <vt:lpstr>Current Focus </vt:lpstr>
      <vt:lpstr>Current activities</vt:lpstr>
      <vt:lpstr>Current activities</vt:lpstr>
      <vt:lpstr>Current activities</vt:lpstr>
      <vt:lpstr>CBED</vt:lpstr>
      <vt:lpstr>Current activities</vt:lpstr>
      <vt:lpstr>Current activities</vt:lpstr>
      <vt:lpstr>Current activities</vt:lpstr>
      <vt:lpstr>Management (present)</vt:lpstr>
      <vt:lpstr>Слайд 17</vt:lpstr>
      <vt:lpstr>WV Az in education sector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Vision Azerbaijan</dc:title>
  <dc:creator>bazizov</dc:creator>
  <cp:lastModifiedBy>OMO</cp:lastModifiedBy>
  <cp:revision>51</cp:revision>
  <dcterms:created xsi:type="dcterms:W3CDTF">2007-02-23T07:08:06Z</dcterms:created>
  <dcterms:modified xsi:type="dcterms:W3CDTF">2015-06-02T09:29:08Z</dcterms:modified>
</cp:coreProperties>
</file>