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 id="2147483672" r:id="rId2"/>
  </p:sldMasterIdLst>
  <p:handoutMasterIdLst>
    <p:handoutMasterId r:id="rId22"/>
  </p:handoutMasterIdLst>
  <p:sldIdLst>
    <p:sldId id="256" r:id="rId3"/>
    <p:sldId id="287" r:id="rId4"/>
    <p:sldId id="326" r:id="rId5"/>
    <p:sldId id="274" r:id="rId6"/>
    <p:sldId id="325" r:id="rId7"/>
    <p:sldId id="317" r:id="rId8"/>
    <p:sldId id="275" r:id="rId9"/>
    <p:sldId id="337" r:id="rId10"/>
    <p:sldId id="327" r:id="rId11"/>
    <p:sldId id="339" r:id="rId12"/>
    <p:sldId id="322" r:id="rId13"/>
    <p:sldId id="330" r:id="rId14"/>
    <p:sldId id="334" r:id="rId15"/>
    <p:sldId id="335" r:id="rId16"/>
    <p:sldId id="338" r:id="rId17"/>
    <p:sldId id="336" r:id="rId18"/>
    <p:sldId id="332" r:id="rId19"/>
    <p:sldId id="333" r:id="rId20"/>
    <p:sldId id="321" r:id="rId2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86F"/>
    <a:srgbClr val="003F82"/>
    <a:srgbClr val="1C2A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98" autoAdjust="0"/>
    <p:restoredTop sz="94660"/>
  </p:normalViewPr>
  <p:slideViewPr>
    <p:cSldViewPr snapToGrid="0" snapToObjects="1">
      <p:cViewPr varScale="1">
        <p:scale>
          <a:sx n="98" d="100"/>
          <a:sy n="98" d="100"/>
        </p:scale>
        <p:origin x="-70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BA71EC-1A82-5241-9321-23B5502EE6AB}" type="datetimeFigureOut">
              <a:rPr lang="ru-RU" smtClean="0"/>
              <a:t>24.11.15</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079275B-2C92-7D4C-B504-2A84E60BE979}" type="slidenum">
              <a:rPr lang="ru-RU" smtClean="0"/>
              <a:t>‹#›</a:t>
            </a:fld>
            <a:endParaRPr lang="ru-RU"/>
          </a:p>
        </p:txBody>
      </p:sp>
    </p:spTree>
    <p:extLst>
      <p:ext uri="{BB962C8B-B14F-4D97-AF65-F5344CB8AC3E}">
        <p14:creationId xmlns:p14="http://schemas.microsoft.com/office/powerpoint/2010/main" val="37538349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B7DCF92-FC3E-437A-9742-14FF8A3A4730}" type="datetime1">
              <a:rPr lang="en-US"/>
              <a:pPr>
                <a:defRPr/>
              </a:pPr>
              <a:t>24.11.15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260E50-1341-4110-8614-3B5A1C4F6FA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433CDC-B1BF-4CBD-B79C-40D77243A42D}" type="datetime1">
              <a:rPr lang="en-US"/>
              <a:pPr>
                <a:defRPr/>
              </a:pPr>
              <a:t>24.11.15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FA4586-1BDF-4577-B047-AC422EB16B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1FB133-394B-4838-A19E-BD2EB0A5CE32}" type="datetime1">
              <a:rPr lang="en-US"/>
              <a:pPr>
                <a:defRPr/>
              </a:pPr>
              <a:t>24.11.15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BCF3C5-71F3-40FF-9F8C-387F878DAF2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A073565-7038-4D82-AC5C-531F94D84B5B}" type="datetime1">
              <a:rPr lang="en-US"/>
              <a:pPr>
                <a:defRPr/>
              </a:pPr>
              <a:t>24.11.15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240A5BE8-6CE1-43BA-B308-5D638726E9EA}" type="slidenum">
              <a:rPr lang="en-US"/>
              <a:pPr>
                <a:defRPr/>
              </a:pPr>
              <a:t>‹#›</a:t>
            </a:fld>
            <a:endParaRPr lang="en-US"/>
          </a:p>
        </p:txBody>
      </p:sp>
    </p:spTree>
    <p:extLst>
      <p:ext uri="{BB962C8B-B14F-4D97-AF65-F5344CB8AC3E}">
        <p14:creationId xmlns:p14="http://schemas.microsoft.com/office/powerpoint/2010/main" val="3940955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2E8FBB-3658-40B9-BE8C-36AA82B94D05}" type="datetime1">
              <a:rPr lang="en-US"/>
              <a:pPr>
                <a:defRPr/>
              </a:pPr>
              <a:t>24.11.15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9C7783F0-0EC3-4FE9-9876-45A895CA6973}" type="slidenum">
              <a:rPr lang="en-US"/>
              <a:pPr>
                <a:defRPr/>
              </a:pPr>
              <a:t>‹#›</a:t>
            </a:fld>
            <a:endParaRPr lang="en-US"/>
          </a:p>
        </p:txBody>
      </p:sp>
    </p:spTree>
    <p:extLst>
      <p:ext uri="{BB962C8B-B14F-4D97-AF65-F5344CB8AC3E}">
        <p14:creationId xmlns:p14="http://schemas.microsoft.com/office/powerpoint/2010/main" val="4348282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8268BD0-A301-419A-A7E3-5D8441C5D202}" type="datetime1">
              <a:rPr lang="en-US"/>
              <a:pPr>
                <a:defRPr/>
              </a:pPr>
              <a:t>24.11.15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67D6B053-1DB3-4908-A922-B37B99AD38A0}" type="slidenum">
              <a:rPr lang="en-US"/>
              <a:pPr>
                <a:defRPr/>
              </a:pPr>
              <a:t>‹#›</a:t>
            </a:fld>
            <a:endParaRPr lang="en-US"/>
          </a:p>
        </p:txBody>
      </p:sp>
    </p:spTree>
    <p:extLst>
      <p:ext uri="{BB962C8B-B14F-4D97-AF65-F5344CB8AC3E}">
        <p14:creationId xmlns:p14="http://schemas.microsoft.com/office/powerpoint/2010/main" val="70044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4EA727A-E6E5-45A4-B6DA-1099D3EE92E8}" type="datetime1">
              <a:rPr lang="en-US"/>
              <a:pPr>
                <a:defRPr/>
              </a:pPr>
              <a:t>24.11.15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7" name="Slide Number Placeholder 5"/>
          <p:cNvSpPr>
            <a:spLocks noGrp="1"/>
          </p:cNvSpPr>
          <p:nvPr>
            <p:ph type="sldNum" sz="quarter" idx="12"/>
          </p:nvPr>
        </p:nvSpPr>
        <p:spPr/>
        <p:txBody>
          <a:bodyPr/>
          <a:lstStyle>
            <a:lvl1pPr>
              <a:defRPr/>
            </a:lvl1pPr>
          </a:lstStyle>
          <a:p>
            <a:pPr>
              <a:defRPr/>
            </a:pPr>
            <a:fld id="{141A444A-B053-4F29-AD49-5A6C93050190}" type="slidenum">
              <a:rPr lang="en-US"/>
              <a:pPr>
                <a:defRPr/>
              </a:pPr>
              <a:t>‹#›</a:t>
            </a:fld>
            <a:endParaRPr lang="en-US"/>
          </a:p>
        </p:txBody>
      </p:sp>
    </p:spTree>
    <p:extLst>
      <p:ext uri="{BB962C8B-B14F-4D97-AF65-F5344CB8AC3E}">
        <p14:creationId xmlns:p14="http://schemas.microsoft.com/office/powerpoint/2010/main" val="4065975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28B3CD5-97BA-4670-BF58-756C45ABEBD2}" type="datetime1">
              <a:rPr lang="en-US"/>
              <a:pPr>
                <a:defRPr/>
              </a:pPr>
              <a:t>24.11.15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9" name="Slide Number Placeholder 5"/>
          <p:cNvSpPr>
            <a:spLocks noGrp="1"/>
          </p:cNvSpPr>
          <p:nvPr>
            <p:ph type="sldNum" sz="quarter" idx="12"/>
          </p:nvPr>
        </p:nvSpPr>
        <p:spPr/>
        <p:txBody>
          <a:bodyPr/>
          <a:lstStyle>
            <a:lvl1pPr>
              <a:defRPr/>
            </a:lvl1pPr>
          </a:lstStyle>
          <a:p>
            <a:pPr>
              <a:defRPr/>
            </a:pPr>
            <a:fld id="{469E0806-C436-4F85-937F-5CFA1D4C01B9}" type="slidenum">
              <a:rPr lang="en-US"/>
              <a:pPr>
                <a:defRPr/>
              </a:pPr>
              <a:t>‹#›</a:t>
            </a:fld>
            <a:endParaRPr lang="en-US"/>
          </a:p>
        </p:txBody>
      </p:sp>
    </p:spTree>
    <p:extLst>
      <p:ext uri="{BB962C8B-B14F-4D97-AF65-F5344CB8AC3E}">
        <p14:creationId xmlns:p14="http://schemas.microsoft.com/office/powerpoint/2010/main" val="1539263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76F64D4-BCDB-40C9-80B9-25CF5BF14F5D}" type="datetime1">
              <a:rPr lang="en-US"/>
              <a:pPr>
                <a:defRPr/>
              </a:pPr>
              <a:t>24.11.15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5" name="Slide Number Placeholder 5"/>
          <p:cNvSpPr>
            <a:spLocks noGrp="1"/>
          </p:cNvSpPr>
          <p:nvPr>
            <p:ph type="sldNum" sz="quarter" idx="12"/>
          </p:nvPr>
        </p:nvSpPr>
        <p:spPr/>
        <p:txBody>
          <a:bodyPr/>
          <a:lstStyle>
            <a:lvl1pPr>
              <a:defRPr/>
            </a:lvl1pPr>
          </a:lstStyle>
          <a:p>
            <a:pPr>
              <a:defRPr/>
            </a:pPr>
            <a:fld id="{679AAE99-D4A0-4163-BF16-8C011FAB5DDA}" type="slidenum">
              <a:rPr lang="en-US"/>
              <a:pPr>
                <a:defRPr/>
              </a:pPr>
              <a:t>‹#›</a:t>
            </a:fld>
            <a:endParaRPr lang="en-US"/>
          </a:p>
        </p:txBody>
      </p:sp>
    </p:spTree>
    <p:extLst>
      <p:ext uri="{BB962C8B-B14F-4D97-AF65-F5344CB8AC3E}">
        <p14:creationId xmlns:p14="http://schemas.microsoft.com/office/powerpoint/2010/main" val="30102266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849E5F9-5B8C-4899-BF0E-CB82AC41C1D9}" type="datetime1">
              <a:rPr lang="en-US"/>
              <a:pPr>
                <a:defRPr/>
              </a:pPr>
              <a:t>24.11.15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4" name="Slide Number Placeholder 5"/>
          <p:cNvSpPr>
            <a:spLocks noGrp="1"/>
          </p:cNvSpPr>
          <p:nvPr>
            <p:ph type="sldNum" sz="quarter" idx="12"/>
          </p:nvPr>
        </p:nvSpPr>
        <p:spPr/>
        <p:txBody>
          <a:bodyPr/>
          <a:lstStyle>
            <a:lvl1pPr>
              <a:defRPr/>
            </a:lvl1pPr>
          </a:lstStyle>
          <a:p>
            <a:pPr>
              <a:defRPr/>
            </a:pPr>
            <a:fld id="{418E670B-45A1-400F-8A48-F79B26F7C64A}" type="slidenum">
              <a:rPr lang="en-US"/>
              <a:pPr>
                <a:defRPr/>
              </a:pPr>
              <a:t>‹#›</a:t>
            </a:fld>
            <a:endParaRPr lang="en-US"/>
          </a:p>
        </p:txBody>
      </p:sp>
    </p:spTree>
    <p:extLst>
      <p:ext uri="{BB962C8B-B14F-4D97-AF65-F5344CB8AC3E}">
        <p14:creationId xmlns:p14="http://schemas.microsoft.com/office/powerpoint/2010/main" val="29107972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D971DA6-EDE5-4B2B-80FB-2F151AC9FB73}" type="datetime1">
              <a:rPr lang="en-US"/>
              <a:pPr>
                <a:defRPr/>
              </a:pPr>
              <a:t>24.11.15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7" name="Slide Number Placeholder 5"/>
          <p:cNvSpPr>
            <a:spLocks noGrp="1"/>
          </p:cNvSpPr>
          <p:nvPr>
            <p:ph type="sldNum" sz="quarter" idx="12"/>
          </p:nvPr>
        </p:nvSpPr>
        <p:spPr/>
        <p:txBody>
          <a:bodyPr/>
          <a:lstStyle>
            <a:lvl1pPr>
              <a:defRPr/>
            </a:lvl1pPr>
          </a:lstStyle>
          <a:p>
            <a:pPr>
              <a:defRPr/>
            </a:pPr>
            <a:fld id="{BB7FE0D2-9F18-40DA-8AC4-95F9394848A6}" type="slidenum">
              <a:rPr lang="en-US"/>
              <a:pPr>
                <a:defRPr/>
              </a:pPr>
              <a:t>‹#›</a:t>
            </a:fld>
            <a:endParaRPr lang="en-US"/>
          </a:p>
        </p:txBody>
      </p:sp>
    </p:spTree>
    <p:extLst>
      <p:ext uri="{BB962C8B-B14F-4D97-AF65-F5344CB8AC3E}">
        <p14:creationId xmlns:p14="http://schemas.microsoft.com/office/powerpoint/2010/main" val="2558975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9FC144-7D4F-4D46-B04B-B69770F7A435}" type="datetime1">
              <a:rPr lang="en-US"/>
              <a:pPr>
                <a:defRPr/>
              </a:pPr>
              <a:t>24.11.15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E63C27-F5F6-4389-B9B0-703C77220625}"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EF1D207-0FE4-4889-B91C-3E2C704E6D73}" type="datetime1">
              <a:rPr lang="en-US"/>
              <a:pPr>
                <a:defRPr/>
              </a:pPr>
              <a:t>24.11.15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7" name="Slide Number Placeholder 5"/>
          <p:cNvSpPr>
            <a:spLocks noGrp="1"/>
          </p:cNvSpPr>
          <p:nvPr>
            <p:ph type="sldNum" sz="quarter" idx="12"/>
          </p:nvPr>
        </p:nvSpPr>
        <p:spPr/>
        <p:txBody>
          <a:bodyPr/>
          <a:lstStyle>
            <a:lvl1pPr>
              <a:defRPr/>
            </a:lvl1pPr>
          </a:lstStyle>
          <a:p>
            <a:pPr>
              <a:defRPr/>
            </a:pPr>
            <a:fld id="{BF74B9F3-C25B-435A-9F5C-D39DEBB2DC68}" type="slidenum">
              <a:rPr lang="en-US"/>
              <a:pPr>
                <a:defRPr/>
              </a:pPr>
              <a:t>‹#›</a:t>
            </a:fld>
            <a:endParaRPr lang="en-US"/>
          </a:p>
        </p:txBody>
      </p:sp>
    </p:spTree>
    <p:extLst>
      <p:ext uri="{BB962C8B-B14F-4D97-AF65-F5344CB8AC3E}">
        <p14:creationId xmlns:p14="http://schemas.microsoft.com/office/powerpoint/2010/main" val="16879029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71B1A0-D1FC-4752-AA75-7F4BC7CA4824}" type="datetime1">
              <a:rPr lang="en-US"/>
              <a:pPr>
                <a:defRPr/>
              </a:pPr>
              <a:t>24.11.15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AE2014D7-8893-4890-B7F5-608FC3C39775}" type="slidenum">
              <a:rPr lang="en-US"/>
              <a:pPr>
                <a:defRPr/>
              </a:pPr>
              <a:t>‹#›</a:t>
            </a:fld>
            <a:endParaRPr lang="en-US"/>
          </a:p>
        </p:txBody>
      </p:sp>
    </p:spTree>
    <p:extLst>
      <p:ext uri="{BB962C8B-B14F-4D97-AF65-F5344CB8AC3E}">
        <p14:creationId xmlns:p14="http://schemas.microsoft.com/office/powerpoint/2010/main" val="9565172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DECAD6-F85E-41FE-B68B-C7939AD86D9B}" type="datetime1">
              <a:rPr lang="en-US"/>
              <a:pPr>
                <a:defRPr/>
              </a:pPr>
              <a:t>24.11.15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69E7204D-5F13-4CF7-8C2C-3833CC02EC6E}" type="slidenum">
              <a:rPr lang="en-US"/>
              <a:pPr>
                <a:defRPr/>
              </a:pPr>
              <a:t>‹#›</a:t>
            </a:fld>
            <a:endParaRPr lang="en-US"/>
          </a:p>
        </p:txBody>
      </p:sp>
    </p:spTree>
    <p:extLst>
      <p:ext uri="{BB962C8B-B14F-4D97-AF65-F5344CB8AC3E}">
        <p14:creationId xmlns:p14="http://schemas.microsoft.com/office/powerpoint/2010/main" val="3640902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E61DFBF-B5F8-4225-BBC1-625465EF0B6E}" type="datetime1">
              <a:rPr lang="en-US"/>
              <a:pPr>
                <a:defRPr/>
              </a:pPr>
              <a:t>24.11.15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5909FC-E42E-42F4-A299-2B18712B6D2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74A49C6-654F-49EA-9463-E1E264DB0C6B}" type="datetime1">
              <a:rPr lang="en-US"/>
              <a:pPr>
                <a:defRPr/>
              </a:pPr>
              <a:t>24.11.15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737101-AB47-4452-A875-B22B235FB7E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AA462C2-66E3-4450-9D92-8E54099103CD}" type="datetime1">
              <a:rPr lang="en-US"/>
              <a:pPr>
                <a:defRPr/>
              </a:pPr>
              <a:t>24.11.15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4D37DA9-6249-409C-B5E1-42CA42086FD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11D8F7E-5BA9-4A20-B002-67566E26FD19}" type="datetime1">
              <a:rPr lang="en-US"/>
              <a:pPr>
                <a:defRPr/>
              </a:pPr>
              <a:t>24.11.15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703A723-50AC-4080-BAF5-1A9D157A857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3107C9-3828-4792-AAF3-8850614F23FD}" type="datetime1">
              <a:rPr lang="en-US"/>
              <a:pPr>
                <a:defRPr/>
              </a:pPr>
              <a:t>24.11.15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048E9B1-82BB-479A-9A71-196B14FB44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D112D3-3C4E-47DA-84F2-B7E67104B437}" type="datetime1">
              <a:rPr lang="en-US"/>
              <a:pPr>
                <a:defRPr/>
              </a:pPr>
              <a:t>24.11.15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601942-CE85-4D46-9A25-CD30977CE52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E5F31B-0D3F-4D96-9447-946972BE50E8}" type="datetime1">
              <a:rPr lang="en-US"/>
              <a:pPr>
                <a:defRPr/>
              </a:pPr>
              <a:t>24.11.15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250EC8-7C3F-4965-B898-F4C5C87584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pPr>
              <a:defRPr/>
            </a:pPr>
            <a:fld id="{B9E74BCF-93CB-4ECD-8EF6-7E8E4C962F6B}" type="datetime1">
              <a:rPr lang="en-US"/>
              <a:pPr>
                <a:defRPr/>
              </a:pPr>
              <a:t>24.11.15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79D7C4A8-E89C-412E-92AB-7577AF2FF0E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pPr>
              <a:defRPr/>
            </a:pPr>
            <a:fld id="{C0C7E8E5-EF0A-4914-AAFB-5B97C08D20AF}" type="datetime1">
              <a:rPr lang="en-US"/>
              <a:pPr>
                <a:defRPr/>
              </a:pPr>
              <a:t>24.11.15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6D43690A-DD68-4397-96C3-D7BD69AB7C76}" type="slidenum">
              <a:rPr lang="en-US"/>
              <a:pPr>
                <a:defRPr/>
              </a:pPr>
              <a:t>‹#›</a:t>
            </a:fld>
            <a:endParaRPr lang="en-US"/>
          </a:p>
        </p:txBody>
      </p:sp>
    </p:spTree>
    <p:extLst>
      <p:ext uri="{BB962C8B-B14F-4D97-AF65-F5344CB8AC3E}">
        <p14:creationId xmlns:p14="http://schemas.microsoft.com/office/powerpoint/2010/main" val="29172531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2.xml"/><Relationship Id="rId3"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eg"/><Relationship Id="rId3" Type="http://schemas.openxmlformats.org/officeDocument/2006/relationships/hyperlink" Target="mailto:ikrasnopolskaya@hse.r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1956391"/>
            <a:ext cx="7772400" cy="2232837"/>
          </a:xfrm>
        </p:spPr>
        <p:txBody>
          <a:bodyPr/>
          <a:lstStyle/>
          <a:p>
            <a:pPr eaLnBrk="1" hangingPunct="1"/>
            <a:r>
              <a:rPr lang="ru-RU" sz="2800" b="1" dirty="0">
                <a:solidFill>
                  <a:srgbClr val="21386F"/>
                </a:solidFill>
                <a:latin typeface="+mn-lt"/>
              </a:rPr>
              <a:t>Реализация программ </a:t>
            </a:r>
            <a:r>
              <a:rPr lang="ru-RU" sz="2800" b="1" dirty="0" smtClean="0">
                <a:solidFill>
                  <a:srgbClr val="21386F"/>
                </a:solidFill>
                <a:latin typeface="+mn-lt"/>
              </a:rPr>
              <a:t>государственной̆ </a:t>
            </a:r>
            <a:r>
              <a:rPr lang="ru-RU" sz="2800" b="1" dirty="0">
                <a:solidFill>
                  <a:srgbClr val="21386F"/>
                </a:solidFill>
                <a:latin typeface="+mn-lt"/>
              </a:rPr>
              <a:t>поддержки НКО в регионах России </a:t>
            </a:r>
            <a:br>
              <a:rPr lang="ru-RU" sz="2800" b="1" dirty="0">
                <a:solidFill>
                  <a:srgbClr val="21386F"/>
                </a:solidFill>
                <a:latin typeface="+mn-lt"/>
              </a:rPr>
            </a:br>
            <a:r>
              <a:rPr lang="ru-RU" sz="2800" b="1" dirty="0">
                <a:solidFill>
                  <a:srgbClr val="21386F"/>
                </a:solidFill>
                <a:latin typeface="+mn-lt"/>
              </a:rPr>
              <a:t/>
            </a:r>
            <a:br>
              <a:rPr lang="ru-RU" sz="2800" b="1" dirty="0">
                <a:solidFill>
                  <a:srgbClr val="21386F"/>
                </a:solidFill>
                <a:latin typeface="+mn-lt"/>
              </a:rPr>
            </a:br>
            <a:endParaRPr lang="en-US" sz="2800" b="1" dirty="0">
              <a:solidFill>
                <a:srgbClr val="21386F"/>
              </a:solidFill>
              <a:latin typeface="+mn-lt"/>
            </a:endParaRPr>
          </a:p>
        </p:txBody>
      </p:sp>
      <p:sp>
        <p:nvSpPr>
          <p:cNvPr id="13315" name="Subtitle 2"/>
          <p:cNvSpPr>
            <a:spLocks noGrp="1"/>
          </p:cNvSpPr>
          <p:nvPr>
            <p:ph type="subTitle" idx="1"/>
          </p:nvPr>
        </p:nvSpPr>
        <p:spPr>
          <a:xfrm>
            <a:off x="475013" y="3559794"/>
            <a:ext cx="8170223" cy="1956769"/>
          </a:xfrm>
        </p:spPr>
        <p:txBody>
          <a:bodyPr/>
          <a:lstStyle/>
          <a:p>
            <a:endParaRPr lang="ru-RU" sz="1800" dirty="0" smtClean="0">
              <a:solidFill>
                <a:srgbClr val="21386F"/>
              </a:solidFill>
            </a:endParaRPr>
          </a:p>
          <a:p>
            <a:r>
              <a:rPr lang="ru-RU" sz="1800" dirty="0" smtClean="0">
                <a:solidFill>
                  <a:srgbClr val="21386F"/>
                </a:solidFill>
              </a:rPr>
              <a:t>Ирина Краснопольская </a:t>
            </a:r>
          </a:p>
          <a:p>
            <a:r>
              <a:rPr lang="ru-RU" sz="1800" dirty="0" smtClean="0">
                <a:solidFill>
                  <a:srgbClr val="21386F"/>
                </a:solidFill>
              </a:rPr>
              <a:t>Международная лаборатория исследований некоммерческого сектора</a:t>
            </a:r>
            <a:endParaRPr lang="en-US" sz="1800" dirty="0"/>
          </a:p>
          <a:p>
            <a:r>
              <a:rPr lang="ru-RU" sz="1800" dirty="0"/>
              <a:t> </a:t>
            </a:r>
            <a:endParaRPr lang="en-US" sz="1800" dirty="0"/>
          </a:p>
          <a:p>
            <a:endParaRPr lang="en-US" sz="1800" dirty="0" smtClean="0"/>
          </a:p>
          <a:p>
            <a:endParaRPr lang="ru-RU" sz="1800" dirty="0" smtClean="0">
              <a:solidFill>
                <a:srgbClr val="000066"/>
              </a:solidFill>
              <a:latin typeface="Myriad Pro"/>
              <a:ea typeface="ＭＳ Ｐゴシック"/>
              <a:cs typeface="ＭＳ Ｐゴシック"/>
            </a:endParaRPr>
          </a:p>
        </p:txBody>
      </p:sp>
      <p:sp>
        <p:nvSpPr>
          <p:cNvPr id="13316" name="Subtitle 2"/>
          <p:cNvSpPr txBox="1">
            <a:spLocks/>
          </p:cNvSpPr>
          <p:nvPr/>
        </p:nvSpPr>
        <p:spPr bwMode="auto">
          <a:xfrm>
            <a:off x="1371600" y="6467475"/>
            <a:ext cx="6400800" cy="349250"/>
          </a:xfrm>
          <a:prstGeom prst="rect">
            <a:avLst/>
          </a:prstGeom>
          <a:noFill/>
          <a:ln w="9525">
            <a:noFill/>
            <a:miter lim="800000"/>
            <a:headEnd/>
            <a:tailEnd/>
          </a:ln>
        </p:spPr>
        <p:txBody>
          <a:bodyPr/>
          <a:lstStyle/>
          <a:p>
            <a:pPr algn="ct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a:t>
            </a:r>
            <a:r>
              <a:rPr lang="ru-RU" sz="800" dirty="0" smtClean="0">
                <a:solidFill>
                  <a:schemeClr val="bg1"/>
                </a:solidFill>
              </a:rPr>
              <a:t>2015</a:t>
            </a:r>
            <a:endParaRPr lang="ru-RU" sz="800" dirty="0">
              <a:solidFill>
                <a:schemeClr val="bg1"/>
              </a:solidFill>
            </a:endParaRPr>
          </a:p>
          <a:p>
            <a:pPr algn="ctr">
              <a:spcBef>
                <a:spcPct val="20000"/>
              </a:spcBef>
            </a:pPr>
            <a:r>
              <a:rPr lang="en-US" sz="800" dirty="0">
                <a:solidFill>
                  <a:schemeClr val="bg1"/>
                </a:solidFill>
              </a:rPr>
              <a:t>www.hse.ru</a:t>
            </a:r>
            <a:r>
              <a:rPr lang="ru-RU" sz="800" dirty="0">
                <a:solidFill>
                  <a:schemeClr val="bg1"/>
                </a:solidFill>
              </a:rPr>
              <a:t> </a:t>
            </a:r>
            <a:endParaRPr kumimoji="1" lang="ru-RU" sz="800" dirty="0">
              <a:solidFill>
                <a:schemeClr val="bg1"/>
              </a:solidFill>
              <a:latin typeface="Myriad Pr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a:t>
            </a:r>
            <a:r>
              <a:rPr lang="ru-RU" sz="800" dirty="0" smtClean="0">
                <a:solidFill>
                  <a:prstClr val="white"/>
                </a:solidFill>
              </a:rPr>
              <a:t>201</a:t>
            </a:r>
            <a:r>
              <a:rPr lang="ru-RU" sz="800" dirty="0">
                <a:solidFill>
                  <a:prstClr val="white"/>
                </a:solidFill>
              </a:rPr>
              <a:t>5</a:t>
            </a:r>
          </a:p>
        </p:txBody>
      </p:sp>
      <p:sp>
        <p:nvSpPr>
          <p:cNvPr id="14339" name="Title 1"/>
          <p:cNvSpPr txBox="1">
            <a:spLocks/>
          </p:cNvSpPr>
          <p:nvPr/>
        </p:nvSpPr>
        <p:spPr bwMode="auto">
          <a:xfrm>
            <a:off x="1428749" y="428625"/>
            <a:ext cx="6645275" cy="412750"/>
          </a:xfrm>
          <a:prstGeom prst="rect">
            <a:avLst/>
          </a:prstGeom>
          <a:noFill/>
          <a:ln w="9525">
            <a:noFill/>
            <a:miter lim="800000"/>
            <a:headEnd/>
            <a:tailEnd/>
          </a:ln>
        </p:spPr>
        <p:txBody>
          <a:bodyPr anchor="ctr"/>
          <a:lstStyle/>
          <a:p>
            <a:r>
              <a:rPr lang="ru-RU" sz="2400" dirty="0">
                <a:solidFill>
                  <a:prstClr val="white"/>
                </a:solidFill>
                <a:latin typeface="Myriad Pro"/>
              </a:rPr>
              <a:t>Доступ к программе</a:t>
            </a:r>
            <a:endParaRPr lang="en-US" sz="2400" dirty="0">
              <a:solidFill>
                <a:prstClr val="white"/>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55588" y="1338226"/>
            <a:ext cx="8702675" cy="5509200"/>
          </a:xfrm>
          <a:prstGeom prst="rect">
            <a:avLst/>
          </a:prstGeom>
          <a:noFill/>
          <a:ln w="9525">
            <a:noFill/>
            <a:miter lim="800000"/>
            <a:headEnd/>
            <a:tailEnd/>
          </a:ln>
        </p:spPr>
        <p:txBody>
          <a:bodyPr wrap="square">
            <a:spAutoFit/>
          </a:bodyPr>
          <a:lstStyle/>
          <a:p>
            <a:r>
              <a:rPr lang="ru-RU" sz="3200" dirty="0" smtClean="0">
                <a:solidFill>
                  <a:srgbClr val="003F82"/>
                </a:solidFill>
              </a:rPr>
              <a:t>Критерии</a:t>
            </a:r>
            <a:r>
              <a:rPr lang="en-US" sz="3200" dirty="0" smtClean="0">
                <a:solidFill>
                  <a:srgbClr val="003F82"/>
                </a:solidFill>
              </a:rPr>
              <a:t>:</a:t>
            </a:r>
          </a:p>
          <a:p>
            <a:pPr marL="800100" lvl="1" indent="-342900">
              <a:buSzPct val="60000"/>
              <a:buFont typeface="Wingdings" charset="2"/>
              <a:buChar char="Ø"/>
            </a:pPr>
            <a:r>
              <a:rPr lang="ru-RU" sz="2400" dirty="0" smtClean="0">
                <a:solidFill>
                  <a:srgbClr val="003F82"/>
                </a:solidFill>
              </a:rPr>
              <a:t>Репутация</a:t>
            </a:r>
            <a:endParaRPr lang="ru-RU" sz="2400" dirty="0">
              <a:solidFill>
                <a:srgbClr val="003F82"/>
              </a:solidFill>
            </a:endParaRPr>
          </a:p>
          <a:p>
            <a:pPr marL="800100" lvl="1" indent="-342900">
              <a:buSzPct val="60000"/>
              <a:buFont typeface="Wingdings" charset="2"/>
              <a:buChar char="Ø"/>
            </a:pPr>
            <a:r>
              <a:rPr lang="ru-RU" sz="2400" dirty="0" smtClean="0">
                <a:solidFill>
                  <a:srgbClr val="003F82"/>
                </a:solidFill>
              </a:rPr>
              <a:t>Количественные </a:t>
            </a:r>
            <a:r>
              <a:rPr lang="en-US" sz="2400" dirty="0" smtClean="0">
                <a:solidFill>
                  <a:srgbClr val="003F82"/>
                </a:solidFill>
              </a:rPr>
              <a:t>vs. </a:t>
            </a:r>
            <a:r>
              <a:rPr lang="ru-RU" sz="2400" dirty="0" smtClean="0">
                <a:solidFill>
                  <a:srgbClr val="003F82"/>
                </a:solidFill>
              </a:rPr>
              <a:t>Качественные индикаторы</a:t>
            </a:r>
          </a:p>
          <a:p>
            <a:pPr marL="800100" lvl="1" indent="-342900">
              <a:buSzPct val="60000"/>
              <a:buFont typeface="Wingdings" charset="2"/>
              <a:buChar char="Ø"/>
            </a:pPr>
            <a:endParaRPr lang="ru-RU" sz="2400" dirty="0">
              <a:solidFill>
                <a:srgbClr val="003F82"/>
              </a:solidFill>
            </a:endParaRPr>
          </a:p>
          <a:p>
            <a:pPr marL="0" lvl="1">
              <a:buSzPct val="60000"/>
            </a:pPr>
            <a:r>
              <a:rPr lang="ru-RU" sz="3200" dirty="0" smtClean="0">
                <a:solidFill>
                  <a:srgbClr val="003F82"/>
                </a:solidFill>
              </a:rPr>
              <a:t>Выбор победителей </a:t>
            </a:r>
          </a:p>
          <a:p>
            <a:pPr marL="0" lvl="1">
              <a:buSzPct val="60000"/>
            </a:pPr>
            <a:endParaRPr lang="ru-RU" sz="3200" dirty="0" smtClean="0">
              <a:solidFill>
                <a:srgbClr val="003F82"/>
              </a:solidFill>
            </a:endParaRPr>
          </a:p>
          <a:p>
            <a:pPr marL="0" lvl="1">
              <a:buSzPct val="60000"/>
            </a:pPr>
            <a:r>
              <a:rPr lang="ru-RU" sz="3200" dirty="0" smtClean="0">
                <a:solidFill>
                  <a:srgbClr val="003F82"/>
                </a:solidFill>
              </a:rPr>
              <a:t>Информация </a:t>
            </a:r>
            <a:r>
              <a:rPr lang="ru-RU" sz="3200" dirty="0">
                <a:solidFill>
                  <a:srgbClr val="003F82"/>
                </a:solidFill>
              </a:rPr>
              <a:t>о победителях</a:t>
            </a:r>
          </a:p>
          <a:p>
            <a:pPr marL="0" lvl="1">
              <a:buSzPct val="60000"/>
            </a:pPr>
            <a:endParaRPr lang="ru-RU" sz="3200" dirty="0">
              <a:solidFill>
                <a:srgbClr val="003F82"/>
              </a:solidFill>
            </a:endParaRPr>
          </a:p>
          <a:p>
            <a:pPr marL="0" lvl="1">
              <a:buSzPct val="60000"/>
            </a:pPr>
            <a:r>
              <a:rPr lang="ru-RU" sz="3200" dirty="0">
                <a:solidFill>
                  <a:srgbClr val="003F82"/>
                </a:solidFill>
              </a:rPr>
              <a:t>Возможности оспорить решение или узнать о причинах</a:t>
            </a:r>
          </a:p>
          <a:p>
            <a:pPr marL="800100" lvl="1" indent="-342900">
              <a:buSzPct val="60000"/>
              <a:buFont typeface="Wingdings" charset="2"/>
              <a:buChar char="Ø"/>
            </a:pPr>
            <a:endParaRPr lang="en-US" sz="3200" dirty="0">
              <a:solidFill>
                <a:srgbClr val="003F82"/>
              </a:solidFill>
            </a:endParaRPr>
          </a:p>
          <a:p>
            <a:pPr lvl="1">
              <a:buSzPct val="60000"/>
            </a:pPr>
            <a:endParaRPr lang="ru-RU" sz="2400" dirty="0" smtClean="0">
              <a:solidFill>
                <a:srgbClr val="003F82"/>
              </a:solidFill>
            </a:endParaRPr>
          </a:p>
        </p:txBody>
      </p:sp>
    </p:spTree>
    <p:extLst>
      <p:ext uri="{BB962C8B-B14F-4D97-AF65-F5344CB8AC3E}">
        <p14:creationId xmlns:p14="http://schemas.microsoft.com/office/powerpoint/2010/main" val="792076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a:t>
            </a:r>
            <a:r>
              <a:rPr lang="ru-RU" sz="800" dirty="0" smtClean="0">
                <a:solidFill>
                  <a:prstClr val="white"/>
                </a:solidFill>
              </a:rPr>
              <a:t>201</a:t>
            </a:r>
            <a:r>
              <a:rPr lang="ru-RU" sz="800" dirty="0">
                <a:solidFill>
                  <a:prstClr val="white"/>
                </a:solidFill>
              </a:rPr>
              <a:t>5</a:t>
            </a: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22250" y="1644650"/>
            <a:ext cx="7746093" cy="3477875"/>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pPr>
            <a:r>
              <a:rPr lang="ru-RU" sz="2000" b="1" dirty="0">
                <a:solidFill>
                  <a:srgbClr val="003F82"/>
                </a:solidFill>
              </a:rPr>
              <a:t>Информация об исследовании	</a:t>
            </a:r>
            <a:endParaRPr lang="en-US" sz="2000" b="1" dirty="0">
              <a:solidFill>
                <a:srgbClr val="003F82"/>
              </a:solidFill>
            </a:endParaRPr>
          </a:p>
          <a:p>
            <a:pPr marL="285750" indent="-285750">
              <a:buFont typeface="Arial" panose="020B0604020202020204" pitchFamily="34" charset="0"/>
              <a:buChar char="•"/>
            </a:pPr>
            <a:endParaRPr lang="en-US" sz="2000" b="1" dirty="0">
              <a:solidFill>
                <a:srgbClr val="003F82"/>
              </a:solidFill>
            </a:endParaRPr>
          </a:p>
          <a:p>
            <a:pPr marL="285750" indent="-285750">
              <a:buFont typeface="Arial" panose="020B0604020202020204" pitchFamily="34" charset="0"/>
              <a:buChar char="•"/>
            </a:pPr>
            <a:r>
              <a:rPr lang="ru-RU" sz="2000" b="1" dirty="0">
                <a:solidFill>
                  <a:srgbClr val="003F82"/>
                </a:solidFill>
              </a:rPr>
              <a:t>Доступ к программе региональных конкурсов для СО НКО</a:t>
            </a:r>
            <a:endParaRPr lang="en-US" sz="2000" b="1" dirty="0">
              <a:solidFill>
                <a:srgbClr val="003F82"/>
              </a:solidFill>
            </a:endParaRPr>
          </a:p>
          <a:p>
            <a:pPr marL="285750" indent="-285750">
              <a:buFont typeface="Arial" panose="020B0604020202020204" pitchFamily="34" charset="0"/>
              <a:buChar char="•"/>
            </a:pPr>
            <a:endParaRPr lang="en-US" sz="2000" b="1" dirty="0">
              <a:solidFill>
                <a:srgbClr val="003F82"/>
              </a:solidFill>
            </a:endParaRPr>
          </a:p>
          <a:p>
            <a:pPr marL="285750" indent="-285750">
              <a:buFont typeface="Arial" panose="020B0604020202020204" pitchFamily="34" charset="0"/>
              <a:buChar char="•"/>
            </a:pPr>
            <a:r>
              <a:rPr lang="ru-RU" sz="2000" b="1" dirty="0">
                <a:solidFill>
                  <a:srgbClr val="003F82"/>
                </a:solidFill>
              </a:rPr>
              <a:t>Участие в программе</a:t>
            </a:r>
            <a:endParaRPr lang="ru-RU" sz="1200" dirty="0">
              <a:solidFill>
                <a:srgbClr val="003F82"/>
              </a:solidFill>
              <a:latin typeface="Myriad Pro"/>
            </a:endParaRPr>
          </a:p>
          <a:p>
            <a:pPr marL="285750" indent="-285750">
              <a:buFont typeface="Arial" panose="020B0604020202020204" pitchFamily="34" charset="0"/>
              <a:buChar char="•"/>
            </a:pPr>
            <a:endParaRPr lang="ru-RU" sz="2000" b="1" dirty="0">
              <a:solidFill>
                <a:srgbClr val="003F82"/>
              </a:solidFill>
            </a:endParaRPr>
          </a:p>
          <a:p>
            <a:pPr marL="285750" indent="-285750">
              <a:buFont typeface="Arial" panose="020B0604020202020204" pitchFamily="34" charset="0"/>
              <a:buChar char="•"/>
            </a:pPr>
            <a:r>
              <a:rPr lang="ru-RU" sz="2000" b="1" dirty="0">
                <a:solidFill>
                  <a:srgbClr val="003F82"/>
                </a:solidFill>
              </a:rPr>
              <a:t>Завершение гранта</a:t>
            </a:r>
            <a:endParaRPr lang="en-US" sz="2000" b="1" dirty="0">
              <a:solidFill>
                <a:srgbClr val="003F82"/>
              </a:solidFill>
            </a:endParaRPr>
          </a:p>
          <a:p>
            <a:pPr marL="285750" indent="-285750">
              <a:buFont typeface="Arial" panose="020B0604020202020204" pitchFamily="34" charset="0"/>
              <a:buChar char="•"/>
            </a:pPr>
            <a:endParaRPr lang="en-US" sz="2000" b="1" dirty="0">
              <a:solidFill>
                <a:srgbClr val="003F82"/>
              </a:solidFill>
            </a:endParaRPr>
          </a:p>
          <a:p>
            <a:pPr marL="285750" indent="-285750">
              <a:buFont typeface="Arial" panose="020B0604020202020204" pitchFamily="34" charset="0"/>
              <a:buChar char="•"/>
            </a:pPr>
            <a:r>
              <a:rPr lang="ru-RU" sz="2000" b="1" dirty="0">
                <a:solidFill>
                  <a:srgbClr val="003F82"/>
                </a:solidFill>
              </a:rPr>
              <a:t>За и против </a:t>
            </a:r>
            <a:endParaRPr lang="en-US" sz="2000" b="1" dirty="0">
              <a:solidFill>
                <a:srgbClr val="003F82"/>
              </a:solidFill>
            </a:endParaRPr>
          </a:p>
          <a:p>
            <a:pPr marL="285750" indent="-285750">
              <a:buFont typeface="Arial" panose="020B0604020202020204" pitchFamily="34" charset="0"/>
              <a:buChar char="•"/>
            </a:pPr>
            <a:endParaRPr lang="en-US" sz="2000" b="1" dirty="0">
              <a:solidFill>
                <a:srgbClr val="003F82"/>
              </a:solidFill>
            </a:endParaRPr>
          </a:p>
        </p:txBody>
      </p:sp>
      <p:sp>
        <p:nvSpPr>
          <p:cNvPr id="10" name="Прямоугольник 9"/>
          <p:cNvSpPr/>
          <p:nvPr/>
        </p:nvSpPr>
        <p:spPr>
          <a:xfrm>
            <a:off x="0" y="3121781"/>
            <a:ext cx="9144000" cy="439387"/>
          </a:xfrm>
          <a:prstGeom prst="rect">
            <a:avLst/>
          </a:prstGeom>
          <a:solidFill>
            <a:srgbClr val="0070C0">
              <a:alpha val="6000"/>
            </a:srgb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solidFill>
                <a:prstClr val="white"/>
              </a:solidFill>
              <a:latin typeface="Calibri"/>
            </a:endParaRPr>
          </a:p>
        </p:txBody>
      </p:sp>
    </p:spTree>
    <p:extLst>
      <p:ext uri="{BB962C8B-B14F-4D97-AF65-F5344CB8AC3E}">
        <p14:creationId xmlns:p14="http://schemas.microsoft.com/office/powerpoint/2010/main" val="134010641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a:t>
            </a:r>
            <a:r>
              <a:rPr lang="ru-RU" sz="800" dirty="0" smtClean="0">
                <a:solidFill>
                  <a:prstClr val="white"/>
                </a:solidFill>
              </a:rPr>
              <a:t>201</a:t>
            </a:r>
            <a:r>
              <a:rPr lang="ru-RU" sz="800" dirty="0">
                <a:solidFill>
                  <a:prstClr val="white"/>
                </a:solidFill>
              </a:rPr>
              <a:t>5</a:t>
            </a:r>
          </a:p>
        </p:txBody>
      </p:sp>
      <p:sp>
        <p:nvSpPr>
          <p:cNvPr id="14339" name="Title 1"/>
          <p:cNvSpPr txBox="1">
            <a:spLocks/>
          </p:cNvSpPr>
          <p:nvPr/>
        </p:nvSpPr>
        <p:spPr bwMode="auto">
          <a:xfrm>
            <a:off x="1428749" y="428625"/>
            <a:ext cx="6645275" cy="412750"/>
          </a:xfrm>
          <a:prstGeom prst="rect">
            <a:avLst/>
          </a:prstGeom>
          <a:noFill/>
          <a:ln w="9525">
            <a:noFill/>
            <a:miter lim="800000"/>
            <a:headEnd/>
            <a:tailEnd/>
          </a:ln>
        </p:spPr>
        <p:txBody>
          <a:bodyPr anchor="ctr"/>
          <a:lstStyle/>
          <a:p>
            <a:r>
              <a:rPr lang="ru-RU" sz="2400" dirty="0" smtClean="0">
                <a:solidFill>
                  <a:prstClr val="white"/>
                </a:solidFill>
                <a:latin typeface="Myriad Pro"/>
              </a:rPr>
              <a:t>Участие в программе </a:t>
            </a:r>
            <a:endParaRPr lang="en-US" sz="2400" dirty="0">
              <a:solidFill>
                <a:prstClr val="white"/>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22250" y="1316623"/>
            <a:ext cx="8702675" cy="4462760"/>
          </a:xfrm>
          <a:prstGeom prst="rect">
            <a:avLst/>
          </a:prstGeom>
          <a:noFill/>
          <a:ln w="9525">
            <a:noFill/>
            <a:miter lim="800000"/>
            <a:headEnd/>
            <a:tailEnd/>
          </a:ln>
        </p:spPr>
        <p:txBody>
          <a:bodyPr wrap="square">
            <a:spAutoFit/>
          </a:bodyPr>
          <a:lstStyle/>
          <a:p>
            <a:pPr marL="285750" indent="-285750">
              <a:buFont typeface="Arial"/>
              <a:buChar char="•"/>
            </a:pPr>
            <a:r>
              <a:rPr lang="ru-RU" sz="2800" dirty="0" smtClean="0">
                <a:solidFill>
                  <a:srgbClr val="003F82"/>
                </a:solidFill>
              </a:rPr>
              <a:t>Платежи</a:t>
            </a:r>
          </a:p>
          <a:p>
            <a:pPr marL="800100" lvl="1" indent="-342900">
              <a:buSzPct val="60000"/>
              <a:buFont typeface="Wingdings" charset="2"/>
              <a:buChar char="Ø"/>
            </a:pPr>
            <a:r>
              <a:rPr lang="ru-RU" sz="2000" dirty="0" smtClean="0">
                <a:solidFill>
                  <a:srgbClr val="003F82"/>
                </a:solidFill>
              </a:rPr>
              <a:t>Размер гранта</a:t>
            </a:r>
            <a:r>
              <a:rPr lang="en-US" sz="2000" dirty="0" smtClean="0">
                <a:solidFill>
                  <a:srgbClr val="003F82"/>
                </a:solidFill>
              </a:rPr>
              <a:t>. </a:t>
            </a:r>
            <a:endParaRPr lang="en-US" sz="2000" dirty="0">
              <a:solidFill>
                <a:srgbClr val="003F82"/>
              </a:solidFill>
            </a:endParaRPr>
          </a:p>
          <a:p>
            <a:pPr marL="800100" lvl="1" indent="-342900">
              <a:buSzPct val="60000"/>
              <a:buFont typeface="Wingdings" charset="2"/>
              <a:buChar char="Ø"/>
            </a:pPr>
            <a:r>
              <a:rPr lang="ru-RU" sz="2000" dirty="0" smtClean="0">
                <a:solidFill>
                  <a:srgbClr val="003F82"/>
                </a:solidFill>
              </a:rPr>
              <a:t>Одинаковый </a:t>
            </a:r>
            <a:r>
              <a:rPr lang="en-US" sz="2000" dirty="0" smtClean="0">
                <a:solidFill>
                  <a:srgbClr val="003F82"/>
                </a:solidFill>
              </a:rPr>
              <a:t>vs</a:t>
            </a:r>
            <a:r>
              <a:rPr lang="en-US" sz="2000" dirty="0">
                <a:solidFill>
                  <a:srgbClr val="003F82"/>
                </a:solidFill>
              </a:rPr>
              <a:t>. </a:t>
            </a:r>
            <a:r>
              <a:rPr lang="ru-RU" sz="2000" dirty="0">
                <a:solidFill>
                  <a:srgbClr val="003F82"/>
                </a:solidFill>
              </a:rPr>
              <a:t>р</a:t>
            </a:r>
            <a:r>
              <a:rPr lang="ru-RU" sz="2000" dirty="0" smtClean="0">
                <a:solidFill>
                  <a:srgbClr val="003F82"/>
                </a:solidFill>
              </a:rPr>
              <a:t>азный объем гранта</a:t>
            </a:r>
            <a:endParaRPr lang="en-US" sz="2000" dirty="0">
              <a:solidFill>
                <a:srgbClr val="003F82"/>
              </a:solidFill>
            </a:endParaRPr>
          </a:p>
          <a:p>
            <a:pPr marL="285750" indent="-285750">
              <a:buFont typeface="Arial"/>
              <a:buChar char="•"/>
            </a:pPr>
            <a:endParaRPr lang="en-US" sz="2400" dirty="0" smtClean="0">
              <a:solidFill>
                <a:srgbClr val="003F82"/>
              </a:solidFill>
            </a:endParaRPr>
          </a:p>
          <a:p>
            <a:pPr marL="285750" indent="-285750">
              <a:buFont typeface="Arial"/>
              <a:buChar char="•"/>
            </a:pPr>
            <a:r>
              <a:rPr lang="ru-RU" sz="2800" dirty="0" smtClean="0">
                <a:solidFill>
                  <a:srgbClr val="003F82"/>
                </a:solidFill>
              </a:rPr>
              <a:t>Взаимодействие с органами власти</a:t>
            </a:r>
            <a:r>
              <a:rPr lang="en-US" sz="2800" dirty="0" smtClean="0">
                <a:solidFill>
                  <a:srgbClr val="003F82"/>
                </a:solidFill>
              </a:rPr>
              <a:t> </a:t>
            </a:r>
            <a:endParaRPr lang="ru-RU" sz="2800" dirty="0" smtClean="0">
              <a:solidFill>
                <a:srgbClr val="003F82"/>
              </a:solidFill>
            </a:endParaRPr>
          </a:p>
          <a:p>
            <a:pPr marL="896938" lvl="2" indent="-358775" defTabSz="522288">
              <a:buSzPct val="60000"/>
              <a:buFont typeface="Wingdings" charset="2"/>
              <a:buChar char="Ø"/>
              <a:tabLst>
                <a:tab pos="896938" algn="l"/>
              </a:tabLst>
            </a:pPr>
            <a:r>
              <a:rPr lang="ru-RU" sz="2000" dirty="0" smtClean="0">
                <a:solidFill>
                  <a:srgbClr val="003F82"/>
                </a:solidFill>
              </a:rPr>
              <a:t>Региональные органы власти – помощники</a:t>
            </a:r>
            <a:endParaRPr lang="en-US" sz="2000" dirty="0">
              <a:solidFill>
                <a:srgbClr val="003F82"/>
              </a:solidFill>
            </a:endParaRPr>
          </a:p>
          <a:p>
            <a:pPr marL="896938" lvl="2" indent="-358775" defTabSz="522288">
              <a:buSzPct val="60000"/>
              <a:buFont typeface="Wingdings" charset="2"/>
              <a:buChar char="Ø"/>
              <a:tabLst>
                <a:tab pos="896938" algn="l"/>
              </a:tabLst>
            </a:pPr>
            <a:r>
              <a:rPr lang="ru-RU" sz="2000" dirty="0" smtClean="0">
                <a:solidFill>
                  <a:srgbClr val="003F82"/>
                </a:solidFill>
              </a:rPr>
              <a:t>Сложность программы в связи с требованиями МЭР</a:t>
            </a:r>
            <a:endParaRPr lang="en-US" sz="2000" dirty="0" smtClean="0">
              <a:solidFill>
                <a:srgbClr val="003F82"/>
              </a:solidFill>
            </a:endParaRPr>
          </a:p>
          <a:p>
            <a:pPr marL="896938" lvl="2" indent="-358775" defTabSz="522288">
              <a:buSzPct val="60000"/>
              <a:buFont typeface="Wingdings" charset="2"/>
              <a:buChar char="Ø"/>
              <a:tabLst>
                <a:tab pos="896938" algn="l"/>
              </a:tabLst>
            </a:pPr>
            <a:r>
              <a:rPr lang="ru-RU" sz="2000" dirty="0" smtClean="0">
                <a:solidFill>
                  <a:srgbClr val="003F82"/>
                </a:solidFill>
              </a:rPr>
              <a:t>Инструмент грантов реализуется как контракты</a:t>
            </a:r>
            <a:endParaRPr lang="en-US" sz="2000" dirty="0">
              <a:solidFill>
                <a:srgbClr val="003F82"/>
              </a:solidFill>
            </a:endParaRPr>
          </a:p>
          <a:p>
            <a:pPr marL="285750" indent="-285750">
              <a:buFont typeface="Arial"/>
              <a:buChar char="•"/>
            </a:pPr>
            <a:endParaRPr lang="en-US" sz="2800" dirty="0" smtClean="0">
              <a:solidFill>
                <a:srgbClr val="003F82"/>
              </a:solidFill>
            </a:endParaRPr>
          </a:p>
          <a:p>
            <a:pPr marL="285750" indent="-285750">
              <a:buFont typeface="Arial"/>
              <a:buChar char="•"/>
            </a:pPr>
            <a:r>
              <a:rPr lang="ru-RU" sz="2800" dirty="0" smtClean="0">
                <a:solidFill>
                  <a:srgbClr val="003F82"/>
                </a:solidFill>
              </a:rPr>
              <a:t>Возможности для изменений в ходе реализации гранта</a:t>
            </a:r>
            <a:endParaRPr lang="ru-RU" sz="2400" dirty="0" smtClean="0">
              <a:solidFill>
                <a:srgbClr val="003F82"/>
              </a:solidFill>
            </a:endParaRPr>
          </a:p>
          <a:p>
            <a:pPr marL="285750" indent="-285750">
              <a:buFont typeface="Arial"/>
              <a:buChar char="•"/>
            </a:pPr>
            <a:endParaRPr lang="en-US" sz="2000" dirty="0" smtClean="0">
              <a:solidFill>
                <a:srgbClr val="003F82"/>
              </a:solidFill>
            </a:endParaRPr>
          </a:p>
        </p:txBody>
      </p:sp>
    </p:spTree>
    <p:extLst>
      <p:ext uri="{BB962C8B-B14F-4D97-AF65-F5344CB8AC3E}">
        <p14:creationId xmlns:p14="http://schemas.microsoft.com/office/powerpoint/2010/main" val="154472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a:t>
            </a:r>
            <a:r>
              <a:rPr lang="ru-RU" sz="800" dirty="0" smtClean="0">
                <a:solidFill>
                  <a:prstClr val="white"/>
                </a:solidFill>
              </a:rPr>
              <a:t>201</a:t>
            </a:r>
            <a:r>
              <a:rPr lang="ru-RU" sz="800" dirty="0">
                <a:solidFill>
                  <a:prstClr val="white"/>
                </a:solidFill>
              </a:rPr>
              <a:t>5</a:t>
            </a: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22250" y="1644650"/>
            <a:ext cx="8717858" cy="3170099"/>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pPr>
            <a:r>
              <a:rPr lang="ru-RU" sz="2000" b="1" dirty="0">
                <a:solidFill>
                  <a:srgbClr val="003F82"/>
                </a:solidFill>
              </a:rPr>
              <a:t>Информация об исследовании	</a:t>
            </a:r>
            <a:endParaRPr lang="en-US" sz="2000" b="1" dirty="0">
              <a:solidFill>
                <a:srgbClr val="003F82"/>
              </a:solidFill>
            </a:endParaRPr>
          </a:p>
          <a:p>
            <a:pPr marL="285750" indent="-285750">
              <a:buFont typeface="Arial" panose="020B0604020202020204" pitchFamily="34" charset="0"/>
              <a:buChar char="•"/>
            </a:pPr>
            <a:endParaRPr lang="en-US" sz="2000" b="1" dirty="0">
              <a:solidFill>
                <a:srgbClr val="003F82"/>
              </a:solidFill>
            </a:endParaRPr>
          </a:p>
          <a:p>
            <a:pPr marL="285750" indent="-285750">
              <a:buFont typeface="Arial" panose="020B0604020202020204" pitchFamily="34" charset="0"/>
              <a:buChar char="•"/>
            </a:pPr>
            <a:r>
              <a:rPr lang="ru-RU" sz="2000" b="1" dirty="0">
                <a:solidFill>
                  <a:srgbClr val="003F82"/>
                </a:solidFill>
              </a:rPr>
              <a:t>Доступ к программе региональных конкурсов для СО НКО</a:t>
            </a:r>
            <a:endParaRPr lang="en-US" sz="2000" b="1" dirty="0">
              <a:solidFill>
                <a:srgbClr val="003F82"/>
              </a:solidFill>
            </a:endParaRPr>
          </a:p>
          <a:p>
            <a:pPr marL="285750" indent="-285750">
              <a:buFont typeface="Arial" panose="020B0604020202020204" pitchFamily="34" charset="0"/>
              <a:buChar char="•"/>
            </a:pPr>
            <a:endParaRPr lang="en-US" sz="2000" b="1" dirty="0">
              <a:solidFill>
                <a:srgbClr val="003F82"/>
              </a:solidFill>
            </a:endParaRPr>
          </a:p>
          <a:p>
            <a:pPr marL="285750" indent="-285750">
              <a:buFont typeface="Arial" panose="020B0604020202020204" pitchFamily="34" charset="0"/>
              <a:buChar char="•"/>
            </a:pPr>
            <a:r>
              <a:rPr lang="ru-RU" sz="2000" b="1" dirty="0">
                <a:solidFill>
                  <a:srgbClr val="003F82"/>
                </a:solidFill>
              </a:rPr>
              <a:t>Участие в программе</a:t>
            </a:r>
            <a:endParaRPr lang="ru-RU" sz="1200" dirty="0">
              <a:solidFill>
                <a:srgbClr val="003F82"/>
              </a:solidFill>
              <a:latin typeface="Myriad Pro"/>
            </a:endParaRPr>
          </a:p>
          <a:p>
            <a:pPr marL="285750" indent="-285750">
              <a:buFont typeface="Arial" panose="020B0604020202020204" pitchFamily="34" charset="0"/>
              <a:buChar char="•"/>
            </a:pPr>
            <a:endParaRPr lang="ru-RU" sz="2000" b="1" dirty="0">
              <a:solidFill>
                <a:srgbClr val="003F82"/>
              </a:solidFill>
            </a:endParaRPr>
          </a:p>
          <a:p>
            <a:pPr marL="285750" indent="-285750">
              <a:buFont typeface="Arial" panose="020B0604020202020204" pitchFamily="34" charset="0"/>
              <a:buChar char="•"/>
            </a:pPr>
            <a:r>
              <a:rPr lang="ru-RU" sz="2000" b="1" dirty="0">
                <a:solidFill>
                  <a:srgbClr val="003F82"/>
                </a:solidFill>
              </a:rPr>
              <a:t>Завершение гранта</a:t>
            </a:r>
            <a:endParaRPr lang="en-US" sz="2000" b="1" dirty="0">
              <a:solidFill>
                <a:srgbClr val="003F82"/>
              </a:solidFill>
            </a:endParaRPr>
          </a:p>
          <a:p>
            <a:pPr marL="285750" indent="-285750">
              <a:buFont typeface="Arial" panose="020B0604020202020204" pitchFamily="34" charset="0"/>
              <a:buChar char="•"/>
            </a:pPr>
            <a:endParaRPr lang="en-US" sz="2000" b="1" dirty="0">
              <a:solidFill>
                <a:srgbClr val="003F82"/>
              </a:solidFill>
            </a:endParaRPr>
          </a:p>
          <a:p>
            <a:pPr marL="285750" indent="-285750">
              <a:buFont typeface="Arial" panose="020B0604020202020204" pitchFamily="34" charset="0"/>
              <a:buChar char="•"/>
            </a:pPr>
            <a:r>
              <a:rPr lang="ru-RU" sz="2000" b="1" dirty="0">
                <a:solidFill>
                  <a:srgbClr val="003F82"/>
                </a:solidFill>
              </a:rPr>
              <a:t>За и против </a:t>
            </a:r>
            <a:endParaRPr lang="en-US" sz="2000" b="1" dirty="0">
              <a:solidFill>
                <a:srgbClr val="003F82"/>
              </a:solidFill>
            </a:endParaRPr>
          </a:p>
          <a:p>
            <a:pPr marL="285750" indent="-285750">
              <a:buFont typeface="Arial" panose="020B0604020202020204" pitchFamily="34" charset="0"/>
              <a:buChar char="•"/>
            </a:pPr>
            <a:endParaRPr lang="en-US" sz="2000" b="1" dirty="0">
              <a:solidFill>
                <a:srgbClr val="003F82"/>
              </a:solidFill>
            </a:endParaRPr>
          </a:p>
        </p:txBody>
      </p:sp>
      <p:sp>
        <p:nvSpPr>
          <p:cNvPr id="10" name="Прямоугольник 9"/>
          <p:cNvSpPr/>
          <p:nvPr/>
        </p:nvSpPr>
        <p:spPr>
          <a:xfrm>
            <a:off x="0" y="4031474"/>
            <a:ext cx="9144000" cy="439387"/>
          </a:xfrm>
          <a:prstGeom prst="rect">
            <a:avLst/>
          </a:prstGeom>
          <a:solidFill>
            <a:srgbClr val="0070C0">
              <a:alpha val="6000"/>
            </a:srgb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solidFill>
                <a:prstClr val="white"/>
              </a:solidFill>
              <a:latin typeface="Calibri"/>
            </a:endParaRPr>
          </a:p>
        </p:txBody>
      </p:sp>
    </p:spTree>
    <p:extLst>
      <p:ext uri="{BB962C8B-B14F-4D97-AF65-F5344CB8AC3E}">
        <p14:creationId xmlns:p14="http://schemas.microsoft.com/office/powerpoint/2010/main" val="325883780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a:t>
            </a:r>
            <a:r>
              <a:rPr lang="ru-RU" sz="800" dirty="0" smtClean="0">
                <a:solidFill>
                  <a:prstClr val="white"/>
                </a:solidFill>
              </a:rPr>
              <a:t>201</a:t>
            </a:r>
            <a:r>
              <a:rPr lang="ru-RU" sz="800" dirty="0">
                <a:solidFill>
                  <a:prstClr val="white"/>
                </a:solidFill>
              </a:rPr>
              <a:t>5</a:t>
            </a:r>
          </a:p>
        </p:txBody>
      </p:sp>
      <p:sp>
        <p:nvSpPr>
          <p:cNvPr id="14339" name="Title 1"/>
          <p:cNvSpPr txBox="1">
            <a:spLocks/>
          </p:cNvSpPr>
          <p:nvPr/>
        </p:nvSpPr>
        <p:spPr bwMode="auto">
          <a:xfrm>
            <a:off x="1428749" y="428625"/>
            <a:ext cx="6645275" cy="412750"/>
          </a:xfrm>
          <a:prstGeom prst="rect">
            <a:avLst/>
          </a:prstGeom>
          <a:noFill/>
          <a:ln w="9525">
            <a:noFill/>
            <a:miter lim="800000"/>
            <a:headEnd/>
            <a:tailEnd/>
          </a:ln>
        </p:spPr>
        <p:txBody>
          <a:bodyPr anchor="ctr"/>
          <a:lstStyle/>
          <a:p>
            <a:r>
              <a:rPr lang="ru-RU" sz="2400" dirty="0" smtClean="0">
                <a:solidFill>
                  <a:prstClr val="white"/>
                </a:solidFill>
                <a:latin typeface="Myriad Pro"/>
              </a:rPr>
              <a:t>Завершение гранта </a:t>
            </a:r>
            <a:endParaRPr lang="en-US" sz="2400" dirty="0">
              <a:solidFill>
                <a:prstClr val="white"/>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22250" y="1316623"/>
            <a:ext cx="8702675" cy="3662541"/>
          </a:xfrm>
          <a:prstGeom prst="rect">
            <a:avLst/>
          </a:prstGeom>
          <a:noFill/>
          <a:ln w="9525">
            <a:noFill/>
            <a:miter lim="800000"/>
            <a:headEnd/>
            <a:tailEnd/>
          </a:ln>
        </p:spPr>
        <p:txBody>
          <a:bodyPr wrap="square">
            <a:spAutoFit/>
          </a:bodyPr>
          <a:lstStyle/>
          <a:p>
            <a:pPr marL="285750" indent="-285750">
              <a:buFont typeface="Arial"/>
              <a:buChar char="•"/>
            </a:pPr>
            <a:r>
              <a:rPr lang="ru-RU" sz="3200" dirty="0" smtClean="0">
                <a:solidFill>
                  <a:srgbClr val="003F82"/>
                </a:solidFill>
              </a:rPr>
              <a:t>Заключительная отчетность</a:t>
            </a:r>
            <a:r>
              <a:rPr lang="en-US" sz="3200" dirty="0" smtClean="0">
                <a:solidFill>
                  <a:srgbClr val="003F82"/>
                </a:solidFill>
              </a:rPr>
              <a:t>: </a:t>
            </a:r>
          </a:p>
          <a:p>
            <a:pPr marL="285750" indent="-285750">
              <a:buFont typeface="Arial"/>
              <a:buChar char="•"/>
            </a:pPr>
            <a:endParaRPr lang="en-US" sz="3200" dirty="0" smtClean="0">
              <a:solidFill>
                <a:srgbClr val="003F82"/>
              </a:solidFill>
            </a:endParaRPr>
          </a:p>
          <a:p>
            <a:pPr marL="898525" lvl="2" indent="-342900">
              <a:buSzPct val="60000"/>
              <a:buFont typeface="Wingdings" charset="2"/>
              <a:buChar char="Ø"/>
            </a:pPr>
            <a:r>
              <a:rPr lang="ru-RU" sz="2800" dirty="0" smtClean="0">
                <a:solidFill>
                  <a:srgbClr val="003F82"/>
                </a:solidFill>
              </a:rPr>
              <a:t>Финансовый отчет</a:t>
            </a:r>
            <a:endParaRPr lang="en-US" sz="2800" dirty="0" smtClean="0">
              <a:solidFill>
                <a:srgbClr val="003F82"/>
              </a:solidFill>
            </a:endParaRPr>
          </a:p>
          <a:p>
            <a:pPr marL="898525" lvl="2" indent="-342900">
              <a:buSzPct val="60000"/>
              <a:buFont typeface="Wingdings" charset="2"/>
              <a:buChar char="Ø"/>
            </a:pPr>
            <a:endParaRPr lang="en-US" sz="2800" dirty="0">
              <a:solidFill>
                <a:srgbClr val="003F82"/>
              </a:solidFill>
            </a:endParaRPr>
          </a:p>
          <a:p>
            <a:pPr marL="898525" lvl="2" indent="-342900">
              <a:buSzPct val="60000"/>
              <a:buFont typeface="Wingdings" charset="2"/>
              <a:buChar char="Ø"/>
            </a:pPr>
            <a:r>
              <a:rPr lang="ru-RU" sz="2800" dirty="0" smtClean="0">
                <a:solidFill>
                  <a:srgbClr val="003F82"/>
                </a:solidFill>
              </a:rPr>
              <a:t>Содержательный отчет</a:t>
            </a:r>
          </a:p>
          <a:p>
            <a:pPr marL="898525" lvl="2" indent="-342900">
              <a:buSzPct val="60000"/>
              <a:buFont typeface="Wingdings" charset="2"/>
              <a:buChar char="Ø"/>
            </a:pPr>
            <a:endParaRPr lang="ru-RU" sz="2800" dirty="0">
              <a:solidFill>
                <a:srgbClr val="003F82"/>
              </a:solidFill>
            </a:endParaRPr>
          </a:p>
          <a:p>
            <a:pPr marL="898525" lvl="2" indent="-342900">
              <a:buSzPct val="60000"/>
              <a:buFont typeface="Wingdings" charset="2"/>
              <a:buChar char="Ø"/>
            </a:pPr>
            <a:r>
              <a:rPr lang="ru-RU" sz="2800" dirty="0" smtClean="0">
                <a:solidFill>
                  <a:srgbClr val="003F82"/>
                </a:solidFill>
              </a:rPr>
              <a:t>Сопроводительные документы </a:t>
            </a:r>
            <a:endParaRPr lang="en-US" sz="2800" dirty="0" smtClean="0">
              <a:solidFill>
                <a:srgbClr val="003F82"/>
              </a:solidFill>
            </a:endParaRPr>
          </a:p>
          <a:p>
            <a:pPr marL="898525" lvl="2" indent="-342900">
              <a:buSzPct val="60000"/>
              <a:buFont typeface="Wingdings" charset="2"/>
              <a:buChar char="Ø"/>
            </a:pPr>
            <a:endParaRPr lang="en-US" sz="2800" dirty="0">
              <a:solidFill>
                <a:srgbClr val="003F82"/>
              </a:solidFill>
            </a:endParaRPr>
          </a:p>
        </p:txBody>
      </p:sp>
    </p:spTree>
    <p:extLst>
      <p:ext uri="{BB962C8B-B14F-4D97-AF65-F5344CB8AC3E}">
        <p14:creationId xmlns:p14="http://schemas.microsoft.com/office/powerpoint/2010/main" val="3445176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a:t>
            </a:r>
            <a:r>
              <a:rPr lang="ru-RU" sz="800" dirty="0" smtClean="0">
                <a:solidFill>
                  <a:prstClr val="white"/>
                </a:solidFill>
              </a:rPr>
              <a:t>201</a:t>
            </a:r>
            <a:r>
              <a:rPr lang="ru-RU" sz="800" dirty="0">
                <a:solidFill>
                  <a:prstClr val="white"/>
                </a:solidFill>
              </a:rPr>
              <a:t>5</a:t>
            </a:r>
          </a:p>
        </p:txBody>
      </p:sp>
      <p:sp>
        <p:nvSpPr>
          <p:cNvPr id="14339" name="Title 1"/>
          <p:cNvSpPr txBox="1">
            <a:spLocks/>
          </p:cNvSpPr>
          <p:nvPr/>
        </p:nvSpPr>
        <p:spPr bwMode="auto">
          <a:xfrm>
            <a:off x="1428749" y="428625"/>
            <a:ext cx="6645275" cy="412750"/>
          </a:xfrm>
          <a:prstGeom prst="rect">
            <a:avLst/>
          </a:prstGeom>
          <a:noFill/>
          <a:ln w="9525">
            <a:noFill/>
            <a:miter lim="800000"/>
            <a:headEnd/>
            <a:tailEnd/>
          </a:ln>
        </p:spPr>
        <p:txBody>
          <a:bodyPr anchor="ctr"/>
          <a:lstStyle/>
          <a:p>
            <a:r>
              <a:rPr lang="ru-RU" sz="2400" dirty="0" smtClean="0">
                <a:solidFill>
                  <a:prstClr val="white"/>
                </a:solidFill>
                <a:latin typeface="Myriad Pro"/>
              </a:rPr>
              <a:t>Пример требований к отчетности</a:t>
            </a:r>
            <a:endParaRPr lang="en-US" sz="2400" dirty="0">
              <a:solidFill>
                <a:prstClr val="white"/>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3" name="Прямоугольник 2"/>
          <p:cNvSpPr/>
          <p:nvPr/>
        </p:nvSpPr>
        <p:spPr>
          <a:xfrm>
            <a:off x="222250" y="1316622"/>
            <a:ext cx="8702675" cy="50984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4346" name="Rectangle 12"/>
          <p:cNvSpPr>
            <a:spLocks noChangeArrowheads="1"/>
          </p:cNvSpPr>
          <p:nvPr/>
        </p:nvSpPr>
        <p:spPr bwMode="auto">
          <a:xfrm>
            <a:off x="247152" y="1252150"/>
            <a:ext cx="8702675" cy="5539978"/>
          </a:xfrm>
          <a:prstGeom prst="rect">
            <a:avLst/>
          </a:prstGeom>
          <a:noFill/>
          <a:ln w="9525">
            <a:noFill/>
            <a:miter lim="800000"/>
            <a:headEnd/>
            <a:tailEnd/>
          </a:ln>
        </p:spPr>
        <p:txBody>
          <a:bodyPr wrap="square">
            <a:spAutoFit/>
          </a:bodyPr>
          <a:lstStyle/>
          <a:p>
            <a:r>
              <a:rPr lang="ru-RU" sz="1400" dirty="0" smtClean="0"/>
              <a:t>1</a:t>
            </a:r>
            <a:r>
              <a:rPr lang="ru-RU" sz="1400" dirty="0"/>
              <a:t>. </a:t>
            </a:r>
            <a:r>
              <a:rPr lang="ru-RU" sz="2000" dirty="0"/>
              <a:t>Результаты </a:t>
            </a:r>
            <a:r>
              <a:rPr lang="ru-RU" sz="1400" dirty="0"/>
              <a:t>реализации программы (проекта), описывающие </a:t>
            </a:r>
            <a:r>
              <a:rPr lang="ru-RU" sz="2000" dirty="0"/>
              <a:t>изменение ситуации</a:t>
            </a:r>
            <a:r>
              <a:rPr lang="ru-RU" sz="1400" dirty="0"/>
              <a:t> по отношению к началу реализации программы (проекта), </a:t>
            </a:r>
          </a:p>
          <a:p>
            <a:r>
              <a:rPr lang="ru-RU" sz="1400" dirty="0"/>
              <a:t>соотношение планируемых расходов на реализацию программы (проекта) и ожидаемых результатов. Результаты должны содержать </a:t>
            </a:r>
            <a:r>
              <a:rPr lang="ru-RU" sz="2000" dirty="0"/>
              <a:t>оценку </a:t>
            </a:r>
            <a:r>
              <a:rPr lang="ru-RU" sz="2000" dirty="0" err="1"/>
              <a:t>бюджетнои</a:t>
            </a:r>
            <a:r>
              <a:rPr lang="ru-RU" sz="2000" dirty="0"/>
              <a:t>̆ эффективности, описание социальных, экономических последствий</a:t>
            </a:r>
            <a:r>
              <a:rPr lang="ru-RU" sz="1400" dirty="0"/>
              <a:t>. В результатах указывается </a:t>
            </a:r>
            <a:r>
              <a:rPr lang="ru-RU" dirty="0"/>
              <a:t>количество </a:t>
            </a:r>
            <a:r>
              <a:rPr lang="ru-RU" sz="1400" dirty="0"/>
              <a:t>новых или сохраняемых в случае реализации программы (проекта) </a:t>
            </a:r>
            <a:r>
              <a:rPr lang="ru-RU" dirty="0"/>
              <a:t>рабочих мест, количество добровольцев</a:t>
            </a:r>
            <a:r>
              <a:rPr lang="ru-RU" sz="1400" dirty="0"/>
              <a:t>, которых планируется привлечь к реализации программы (проекта), оценочное описание произведенных работ (в случае их невыполнения необходимо указать причины). </a:t>
            </a:r>
            <a:r>
              <a:rPr lang="ru-RU" dirty="0"/>
              <a:t>Исполнитель и дата проведения </a:t>
            </a:r>
            <a:r>
              <a:rPr lang="ru-RU" sz="1400" dirty="0"/>
              <a:t>работ. Соответствие достигнутых результатов календарному плану выполнения программы (проекта). При наличии законченных работ в виде исследований, подготовленных документов, опубликованных, </a:t>
            </a:r>
            <a:r>
              <a:rPr lang="ru-RU" dirty="0"/>
              <a:t>иллюстрированных, видео-, аудио - </a:t>
            </a:r>
            <a:r>
              <a:rPr lang="ru-RU" sz="1400" dirty="0"/>
              <a:t>и других материалов приложить их копии к отчету. В случае опубликования указанных работ необходимо указать печатное издание. </a:t>
            </a:r>
            <a:endParaRPr lang="ru-RU" sz="1400" dirty="0" smtClean="0"/>
          </a:p>
          <a:p>
            <a:endParaRPr lang="ru-RU" sz="1000" dirty="0"/>
          </a:p>
          <a:p>
            <a:r>
              <a:rPr lang="ru-RU" sz="1400" dirty="0"/>
              <a:t>2. Перечень заключенных (расторгнутых) для реализации программы (проекта) </a:t>
            </a:r>
            <a:r>
              <a:rPr lang="ru-RU" dirty="0"/>
              <a:t>договоров </a:t>
            </a:r>
            <a:r>
              <a:rPr lang="ru-RU" sz="1400" dirty="0"/>
              <a:t>(в том числе трудовых), соглашений с указанием сторон. Копии указанных документов прилагаются к </a:t>
            </a:r>
            <a:r>
              <a:rPr lang="ru-RU" sz="1400" dirty="0" smtClean="0"/>
              <a:t>отчету. </a:t>
            </a:r>
          </a:p>
          <a:p>
            <a:endParaRPr lang="ru-RU" sz="900" dirty="0"/>
          </a:p>
          <a:p>
            <a:r>
              <a:rPr lang="ru-RU" sz="1400" dirty="0"/>
              <a:t>3. Перечень </a:t>
            </a:r>
            <a:r>
              <a:rPr lang="ru-RU" dirty="0"/>
              <a:t>проведенных мероприятий</a:t>
            </a:r>
            <a:r>
              <a:rPr lang="ru-RU" sz="1400" dirty="0"/>
              <a:t> с указанием срока, места и </a:t>
            </a:r>
            <a:r>
              <a:rPr lang="ru-RU" dirty="0"/>
              <a:t>участников </a:t>
            </a:r>
            <a:r>
              <a:rPr lang="ru-RU" sz="1400" dirty="0"/>
              <a:t>их проведения. </a:t>
            </a:r>
            <a:endParaRPr lang="ru-RU" sz="1400" dirty="0" smtClean="0"/>
          </a:p>
          <a:p>
            <a:endParaRPr lang="ru-RU" sz="1050" dirty="0"/>
          </a:p>
          <a:p>
            <a:r>
              <a:rPr lang="ru-RU" sz="1400" dirty="0"/>
              <a:t>4. Заключение о необходимости продолжения работ, </a:t>
            </a:r>
            <a:r>
              <a:rPr lang="ru-RU" dirty="0"/>
              <a:t>предложения по их оптимизации</a:t>
            </a:r>
            <a:r>
              <a:rPr lang="ru-RU" sz="1400" dirty="0"/>
              <a:t>. </a:t>
            </a:r>
          </a:p>
          <a:p>
            <a:endParaRPr lang="ru-RU" sz="1400" dirty="0">
              <a:solidFill>
                <a:srgbClr val="17375E"/>
              </a:solidFill>
            </a:endParaRPr>
          </a:p>
        </p:txBody>
      </p:sp>
    </p:spTree>
    <p:extLst>
      <p:ext uri="{BB962C8B-B14F-4D97-AF65-F5344CB8AC3E}">
        <p14:creationId xmlns:p14="http://schemas.microsoft.com/office/powerpoint/2010/main" val="2977900151"/>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a:t>
            </a:r>
            <a:r>
              <a:rPr lang="ru-RU" sz="800" dirty="0" smtClean="0">
                <a:solidFill>
                  <a:prstClr val="white"/>
                </a:solidFill>
              </a:rPr>
              <a:t>201</a:t>
            </a:r>
            <a:r>
              <a:rPr lang="ru-RU" sz="800" dirty="0">
                <a:solidFill>
                  <a:prstClr val="white"/>
                </a:solidFill>
              </a:rPr>
              <a:t>5</a:t>
            </a: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6" name="Rectangle 12"/>
          <p:cNvSpPr>
            <a:spLocks noChangeArrowheads="1"/>
          </p:cNvSpPr>
          <p:nvPr/>
        </p:nvSpPr>
        <p:spPr bwMode="auto">
          <a:xfrm>
            <a:off x="222250" y="1644650"/>
            <a:ext cx="7746093" cy="3170099"/>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pPr>
            <a:r>
              <a:rPr lang="ru-RU" sz="2000" b="1" dirty="0" smtClean="0">
                <a:solidFill>
                  <a:srgbClr val="003F82"/>
                </a:solidFill>
              </a:rPr>
              <a:t>Информация об исследовании	</a:t>
            </a:r>
            <a:endParaRPr lang="en-US" sz="2000" b="1" dirty="0" smtClean="0">
              <a:solidFill>
                <a:srgbClr val="003F82"/>
              </a:solidFill>
            </a:endParaRPr>
          </a:p>
          <a:p>
            <a:pPr marL="285750" indent="-285750">
              <a:buFont typeface="Arial" panose="020B0604020202020204" pitchFamily="34" charset="0"/>
              <a:buChar char="•"/>
            </a:pPr>
            <a:endParaRPr lang="en-US" sz="2000" b="1" dirty="0" smtClean="0">
              <a:solidFill>
                <a:srgbClr val="003F82"/>
              </a:solidFill>
            </a:endParaRPr>
          </a:p>
          <a:p>
            <a:pPr marL="285750" indent="-285750">
              <a:buFont typeface="Arial" panose="020B0604020202020204" pitchFamily="34" charset="0"/>
              <a:buChar char="•"/>
            </a:pPr>
            <a:r>
              <a:rPr lang="ru-RU" sz="2000" b="1" dirty="0" smtClean="0">
                <a:solidFill>
                  <a:srgbClr val="003F82"/>
                </a:solidFill>
              </a:rPr>
              <a:t>Запуск региональных конкурсов для СО НКО</a:t>
            </a:r>
            <a:endParaRPr lang="en-US" sz="2000" b="1" dirty="0" smtClean="0">
              <a:solidFill>
                <a:srgbClr val="003F82"/>
              </a:solidFill>
            </a:endParaRPr>
          </a:p>
          <a:p>
            <a:pPr marL="285750" indent="-285750">
              <a:buFont typeface="Arial" panose="020B0604020202020204" pitchFamily="34" charset="0"/>
              <a:buChar char="•"/>
            </a:pPr>
            <a:endParaRPr lang="en-US" sz="2000" b="1" dirty="0" smtClean="0">
              <a:solidFill>
                <a:srgbClr val="003F82"/>
              </a:solidFill>
            </a:endParaRPr>
          </a:p>
          <a:p>
            <a:pPr marL="285750" indent="-285750">
              <a:buFont typeface="Arial" panose="020B0604020202020204" pitchFamily="34" charset="0"/>
              <a:buChar char="•"/>
            </a:pPr>
            <a:r>
              <a:rPr lang="ru-RU" sz="2000" b="1" dirty="0" smtClean="0">
                <a:solidFill>
                  <a:srgbClr val="003F82"/>
                </a:solidFill>
              </a:rPr>
              <a:t>Администрирование</a:t>
            </a:r>
            <a:endParaRPr lang="ru-RU" sz="1200" dirty="0" smtClean="0">
              <a:solidFill>
                <a:srgbClr val="003F82"/>
              </a:solidFill>
              <a:latin typeface="Myriad Pro"/>
            </a:endParaRPr>
          </a:p>
          <a:p>
            <a:pPr marL="285750" indent="-285750">
              <a:buFont typeface="Arial" panose="020B0604020202020204" pitchFamily="34" charset="0"/>
              <a:buChar char="•"/>
            </a:pPr>
            <a:endParaRPr lang="ru-RU" sz="2000" b="1" dirty="0" smtClean="0">
              <a:solidFill>
                <a:srgbClr val="003F82"/>
              </a:solidFill>
            </a:endParaRPr>
          </a:p>
          <a:p>
            <a:pPr marL="285750" indent="-285750">
              <a:buFont typeface="Arial" panose="020B0604020202020204" pitchFamily="34" charset="0"/>
              <a:buChar char="•"/>
            </a:pPr>
            <a:r>
              <a:rPr lang="ru-RU" sz="2000" b="1" dirty="0" smtClean="0">
                <a:solidFill>
                  <a:srgbClr val="003F82"/>
                </a:solidFill>
              </a:rPr>
              <a:t>Завершение</a:t>
            </a:r>
            <a:endParaRPr lang="en-US" sz="2000" b="1" dirty="0" smtClean="0">
              <a:solidFill>
                <a:srgbClr val="003F82"/>
              </a:solidFill>
            </a:endParaRPr>
          </a:p>
          <a:p>
            <a:pPr marL="285750" indent="-285750">
              <a:buFont typeface="Arial" panose="020B0604020202020204" pitchFamily="34" charset="0"/>
              <a:buChar char="•"/>
            </a:pPr>
            <a:endParaRPr lang="en-US" sz="2000" b="1" dirty="0" smtClean="0">
              <a:solidFill>
                <a:srgbClr val="003F82"/>
              </a:solidFill>
            </a:endParaRPr>
          </a:p>
          <a:p>
            <a:pPr marL="285750" indent="-285750">
              <a:buFont typeface="Arial" panose="020B0604020202020204" pitchFamily="34" charset="0"/>
              <a:buChar char="•"/>
            </a:pPr>
            <a:r>
              <a:rPr lang="ru-RU" sz="2000" b="1" dirty="0" smtClean="0">
                <a:solidFill>
                  <a:srgbClr val="003F82"/>
                </a:solidFill>
              </a:rPr>
              <a:t>За и против </a:t>
            </a:r>
            <a:endParaRPr lang="en-US" sz="2000" b="1" dirty="0" smtClean="0">
              <a:solidFill>
                <a:srgbClr val="003F82"/>
              </a:solidFill>
            </a:endParaRPr>
          </a:p>
          <a:p>
            <a:pPr marL="285750" indent="-285750">
              <a:buFont typeface="Arial" panose="020B0604020202020204" pitchFamily="34" charset="0"/>
              <a:buChar char="•"/>
            </a:pPr>
            <a:endParaRPr lang="en-US" sz="2000" b="1" dirty="0">
              <a:solidFill>
                <a:srgbClr val="003F82"/>
              </a:solidFill>
            </a:endParaRPr>
          </a:p>
        </p:txBody>
      </p:sp>
      <p:sp>
        <p:nvSpPr>
          <p:cNvPr id="10" name="Прямоугольник 9"/>
          <p:cNvSpPr/>
          <p:nvPr/>
        </p:nvSpPr>
        <p:spPr>
          <a:xfrm>
            <a:off x="0" y="4106192"/>
            <a:ext cx="9144000" cy="439387"/>
          </a:xfrm>
          <a:prstGeom prst="rect">
            <a:avLst/>
          </a:prstGeom>
          <a:solidFill>
            <a:srgbClr val="0070C0">
              <a:alpha val="6000"/>
            </a:srgb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dirty="0" smtClean="0">
              <a:solidFill>
                <a:prstClr val="white"/>
              </a:solidFill>
              <a:latin typeface="Calibri"/>
            </a:endParaRPr>
          </a:p>
          <a:p>
            <a:pPr algn="ctr"/>
            <a:endParaRPr lang="ru-RU" dirty="0">
              <a:solidFill>
                <a:prstClr val="white"/>
              </a:solidFill>
              <a:latin typeface="Calibri"/>
            </a:endParaRPr>
          </a:p>
          <a:p>
            <a:pPr algn="ctr"/>
            <a:endParaRPr lang="ru-RU" dirty="0" smtClean="0">
              <a:solidFill>
                <a:prstClr val="white"/>
              </a:solidFill>
              <a:latin typeface="Calibri"/>
            </a:endParaRPr>
          </a:p>
          <a:p>
            <a:pPr algn="ctr"/>
            <a:endParaRPr lang="ru-RU" dirty="0">
              <a:solidFill>
                <a:prstClr val="white"/>
              </a:solidFill>
              <a:latin typeface="Calibri"/>
            </a:endParaRPr>
          </a:p>
        </p:txBody>
      </p:sp>
    </p:spTree>
    <p:extLst>
      <p:ext uri="{BB962C8B-B14F-4D97-AF65-F5344CB8AC3E}">
        <p14:creationId xmlns:p14="http://schemas.microsoft.com/office/powerpoint/2010/main" val="86626062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a:t>
            </a:r>
            <a:r>
              <a:rPr lang="ru-RU" sz="800" dirty="0" smtClean="0">
                <a:solidFill>
                  <a:prstClr val="white"/>
                </a:solidFill>
              </a:rPr>
              <a:t>201</a:t>
            </a:r>
            <a:r>
              <a:rPr lang="ru-RU" sz="800" dirty="0">
                <a:solidFill>
                  <a:prstClr val="white"/>
                </a:solidFill>
              </a:rPr>
              <a:t>5</a:t>
            </a:r>
          </a:p>
        </p:txBody>
      </p:sp>
      <p:sp>
        <p:nvSpPr>
          <p:cNvPr id="14339" name="Title 1"/>
          <p:cNvSpPr txBox="1">
            <a:spLocks/>
          </p:cNvSpPr>
          <p:nvPr/>
        </p:nvSpPr>
        <p:spPr bwMode="auto">
          <a:xfrm>
            <a:off x="1428749" y="428625"/>
            <a:ext cx="6645275" cy="412750"/>
          </a:xfrm>
          <a:prstGeom prst="rect">
            <a:avLst/>
          </a:prstGeom>
          <a:noFill/>
          <a:ln w="9525">
            <a:noFill/>
            <a:miter lim="800000"/>
            <a:headEnd/>
            <a:tailEnd/>
          </a:ln>
        </p:spPr>
        <p:txBody>
          <a:bodyPr anchor="ctr"/>
          <a:lstStyle/>
          <a:p>
            <a:r>
              <a:rPr lang="ru-RU" sz="2400" dirty="0" smtClean="0">
                <a:solidFill>
                  <a:prstClr val="white"/>
                </a:solidFill>
                <a:latin typeface="Myriad Pro"/>
              </a:rPr>
              <a:t>Общая оценка конкурса: за и против</a:t>
            </a:r>
            <a:endParaRPr lang="en-US" sz="2400" dirty="0">
              <a:solidFill>
                <a:prstClr val="white"/>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22250" y="1316623"/>
            <a:ext cx="8702675" cy="4585871"/>
          </a:xfrm>
          <a:prstGeom prst="rect">
            <a:avLst/>
          </a:prstGeom>
          <a:noFill/>
          <a:ln w="9525">
            <a:noFill/>
            <a:miter lim="800000"/>
            <a:headEnd/>
            <a:tailEnd/>
          </a:ln>
        </p:spPr>
        <p:txBody>
          <a:bodyPr wrap="square">
            <a:spAutoFit/>
          </a:bodyPr>
          <a:lstStyle/>
          <a:p>
            <a:pPr marL="82550" lvl="1">
              <a:buSzPct val="60000"/>
            </a:pPr>
            <a:r>
              <a:rPr lang="ru-RU" sz="2800" dirty="0" smtClean="0">
                <a:solidFill>
                  <a:srgbClr val="003F82"/>
                </a:solidFill>
              </a:rPr>
              <a:t>ЗА</a:t>
            </a:r>
            <a:r>
              <a:rPr lang="en-US" sz="2800" dirty="0" smtClean="0">
                <a:solidFill>
                  <a:srgbClr val="003F82"/>
                </a:solidFill>
              </a:rPr>
              <a:t>:</a:t>
            </a:r>
            <a:endParaRPr lang="ru-RU" sz="2800" dirty="0" smtClean="0">
              <a:solidFill>
                <a:srgbClr val="003F82"/>
              </a:solidFill>
            </a:endParaRPr>
          </a:p>
          <a:p>
            <a:pPr marL="809625" lvl="2" indent="-342900">
              <a:buSzPct val="60000"/>
              <a:buFont typeface="Wingdings" charset="2"/>
              <a:buChar char="Ø"/>
            </a:pPr>
            <a:r>
              <a:rPr lang="ru-RU" sz="2400" dirty="0" smtClean="0">
                <a:solidFill>
                  <a:srgbClr val="003F82"/>
                </a:solidFill>
              </a:rPr>
              <a:t>Мобилизация и стимулирование взаимодействия региональных органов власти к вниманию, взаимодействию и поддержки НКО</a:t>
            </a:r>
            <a:endParaRPr lang="en-US" sz="2400" dirty="0" smtClean="0">
              <a:solidFill>
                <a:srgbClr val="003F82"/>
              </a:solidFill>
            </a:endParaRPr>
          </a:p>
          <a:p>
            <a:pPr marL="809625" lvl="2" indent="-342900">
              <a:buSzPct val="60000"/>
              <a:buFont typeface="Wingdings" charset="2"/>
              <a:buChar char="Ø"/>
            </a:pPr>
            <a:endParaRPr lang="en-US" sz="2400" dirty="0" smtClean="0">
              <a:solidFill>
                <a:srgbClr val="003F82"/>
              </a:solidFill>
            </a:endParaRPr>
          </a:p>
          <a:p>
            <a:pPr marL="809625" lvl="2" indent="-342900">
              <a:buSzPct val="60000"/>
              <a:buFont typeface="Wingdings" charset="2"/>
              <a:buChar char="Ø"/>
            </a:pPr>
            <a:r>
              <a:rPr lang="ru-RU" sz="2400" dirty="0" smtClean="0">
                <a:solidFill>
                  <a:srgbClr val="003F82"/>
                </a:solidFill>
              </a:rPr>
              <a:t>В слабых регионах</a:t>
            </a:r>
            <a:r>
              <a:rPr lang="en-US" sz="2400" dirty="0" smtClean="0">
                <a:solidFill>
                  <a:srgbClr val="003F82"/>
                </a:solidFill>
              </a:rPr>
              <a:t>: </a:t>
            </a:r>
            <a:r>
              <a:rPr lang="ru-RU" sz="2400" dirty="0" smtClean="0">
                <a:solidFill>
                  <a:srgbClr val="003F82"/>
                </a:solidFill>
              </a:rPr>
              <a:t>финансовая поддержка</a:t>
            </a:r>
            <a:endParaRPr lang="en-US" sz="2400" dirty="0">
              <a:solidFill>
                <a:srgbClr val="003F82"/>
              </a:solidFill>
            </a:endParaRPr>
          </a:p>
          <a:p>
            <a:pPr marL="809625" lvl="2" indent="-342900">
              <a:buSzPct val="60000"/>
              <a:buFont typeface="Wingdings" charset="2"/>
              <a:buChar char="Ø"/>
            </a:pPr>
            <a:endParaRPr lang="en-US" sz="2400" dirty="0" smtClean="0">
              <a:solidFill>
                <a:srgbClr val="003F82"/>
              </a:solidFill>
            </a:endParaRPr>
          </a:p>
          <a:p>
            <a:pPr marL="809625" lvl="2" indent="-342900">
              <a:buSzPct val="60000"/>
              <a:buFont typeface="Wingdings" charset="2"/>
              <a:buChar char="Ø"/>
            </a:pPr>
            <a:r>
              <a:rPr lang="ru-RU" sz="2400" dirty="0" smtClean="0">
                <a:solidFill>
                  <a:srgbClr val="003F82"/>
                </a:solidFill>
              </a:rPr>
              <a:t>В сильных регионах</a:t>
            </a:r>
            <a:r>
              <a:rPr lang="en-US" sz="2400" dirty="0" smtClean="0">
                <a:solidFill>
                  <a:srgbClr val="003F82"/>
                </a:solidFill>
              </a:rPr>
              <a:t>: </a:t>
            </a:r>
            <a:r>
              <a:rPr lang="ru-RU" sz="3200" dirty="0" smtClean="0">
                <a:solidFill>
                  <a:srgbClr val="003F82"/>
                </a:solidFill>
              </a:rPr>
              <a:t>репутация, социальный капитал с органами власти</a:t>
            </a:r>
            <a:r>
              <a:rPr lang="en-US" sz="2400" dirty="0" smtClean="0">
                <a:solidFill>
                  <a:srgbClr val="003F82"/>
                </a:solidFill>
              </a:rPr>
              <a:t>, </a:t>
            </a:r>
            <a:r>
              <a:rPr lang="ru-RU" sz="2400" dirty="0" smtClean="0">
                <a:solidFill>
                  <a:srgbClr val="003F82"/>
                </a:solidFill>
              </a:rPr>
              <a:t>в </a:t>
            </a:r>
            <a:r>
              <a:rPr lang="ru-RU" sz="2400" dirty="0" err="1" smtClean="0">
                <a:solidFill>
                  <a:srgbClr val="003F82"/>
                </a:solidFill>
              </a:rPr>
              <a:t>т.ч</a:t>
            </a:r>
            <a:r>
              <a:rPr lang="ru-RU" sz="2400" dirty="0" smtClean="0">
                <a:solidFill>
                  <a:srgbClr val="003F82"/>
                </a:solidFill>
              </a:rPr>
              <a:t>. для других государственных программ, и </a:t>
            </a:r>
            <a:r>
              <a:rPr lang="ru-RU" sz="2800" dirty="0" smtClean="0">
                <a:solidFill>
                  <a:srgbClr val="003F82"/>
                </a:solidFill>
              </a:rPr>
              <a:t>финансовая поддержка</a:t>
            </a:r>
            <a:endParaRPr lang="en-US" sz="2800" dirty="0">
              <a:solidFill>
                <a:srgbClr val="003F82"/>
              </a:solidFill>
            </a:endParaRPr>
          </a:p>
        </p:txBody>
      </p:sp>
    </p:spTree>
    <p:extLst>
      <p:ext uri="{BB962C8B-B14F-4D97-AF65-F5344CB8AC3E}">
        <p14:creationId xmlns:p14="http://schemas.microsoft.com/office/powerpoint/2010/main" val="2177897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a:t>
            </a:r>
            <a:r>
              <a:rPr lang="ru-RU" sz="800" dirty="0" smtClean="0">
                <a:solidFill>
                  <a:prstClr val="white"/>
                </a:solidFill>
              </a:rPr>
              <a:t>201</a:t>
            </a:r>
            <a:r>
              <a:rPr lang="ru-RU" sz="800" dirty="0">
                <a:solidFill>
                  <a:prstClr val="white"/>
                </a:solidFill>
              </a:rPr>
              <a:t>5</a:t>
            </a:r>
          </a:p>
        </p:txBody>
      </p:sp>
      <p:sp>
        <p:nvSpPr>
          <p:cNvPr id="14339" name="Title 1"/>
          <p:cNvSpPr txBox="1">
            <a:spLocks/>
          </p:cNvSpPr>
          <p:nvPr/>
        </p:nvSpPr>
        <p:spPr bwMode="auto">
          <a:xfrm>
            <a:off x="1428749" y="428625"/>
            <a:ext cx="6645275" cy="412750"/>
          </a:xfrm>
          <a:prstGeom prst="rect">
            <a:avLst/>
          </a:prstGeom>
          <a:noFill/>
          <a:ln w="9525">
            <a:noFill/>
            <a:miter lim="800000"/>
            <a:headEnd/>
            <a:tailEnd/>
          </a:ln>
        </p:spPr>
        <p:txBody>
          <a:bodyPr anchor="ctr"/>
          <a:lstStyle/>
          <a:p>
            <a:r>
              <a:rPr lang="ru-RU" sz="2400" dirty="0">
                <a:solidFill>
                  <a:prstClr val="white"/>
                </a:solidFill>
                <a:latin typeface="Myriad Pro"/>
              </a:rPr>
              <a:t>Общая оценка конкурса: за и против</a:t>
            </a:r>
            <a:endParaRPr lang="en-US" sz="2400" dirty="0">
              <a:solidFill>
                <a:prstClr val="white"/>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22250" y="1316623"/>
            <a:ext cx="8702675" cy="6063198"/>
          </a:xfrm>
          <a:prstGeom prst="rect">
            <a:avLst/>
          </a:prstGeom>
          <a:noFill/>
          <a:ln w="9525">
            <a:noFill/>
            <a:miter lim="800000"/>
            <a:headEnd/>
            <a:tailEnd/>
          </a:ln>
        </p:spPr>
        <p:txBody>
          <a:bodyPr wrap="square">
            <a:spAutoFit/>
          </a:bodyPr>
          <a:lstStyle/>
          <a:p>
            <a:pPr marL="82550" lvl="1">
              <a:buSzPct val="60000"/>
            </a:pPr>
            <a:r>
              <a:rPr lang="ru-RU" sz="2800" dirty="0" smtClean="0">
                <a:solidFill>
                  <a:srgbClr val="003F82"/>
                </a:solidFill>
              </a:rPr>
              <a:t>ПРОТИВ</a:t>
            </a:r>
            <a:r>
              <a:rPr lang="en-US" sz="2800" dirty="0" smtClean="0">
                <a:solidFill>
                  <a:srgbClr val="003F82"/>
                </a:solidFill>
              </a:rPr>
              <a:t>: </a:t>
            </a:r>
            <a:r>
              <a:rPr lang="ru-RU" sz="2800" dirty="0" smtClean="0">
                <a:solidFill>
                  <a:srgbClr val="003F82"/>
                </a:solidFill>
              </a:rPr>
              <a:t>стоит ли подавать заявку на получение поддержки</a:t>
            </a:r>
            <a:r>
              <a:rPr lang="en-US" sz="2800" dirty="0" smtClean="0">
                <a:solidFill>
                  <a:srgbClr val="003F82"/>
                </a:solidFill>
              </a:rPr>
              <a:t>? </a:t>
            </a:r>
            <a:endParaRPr lang="ru-RU" sz="2800" dirty="0" smtClean="0">
              <a:solidFill>
                <a:srgbClr val="003F82"/>
              </a:solidFill>
            </a:endParaRPr>
          </a:p>
          <a:p>
            <a:pPr marL="809625" lvl="2" indent="-342900">
              <a:buSzPct val="60000"/>
              <a:buFont typeface="Wingdings" charset="2"/>
              <a:buChar char="Ø"/>
            </a:pPr>
            <a:r>
              <a:rPr lang="ru-RU" sz="2400" dirty="0" smtClean="0">
                <a:solidFill>
                  <a:srgbClr val="003F82"/>
                </a:solidFill>
              </a:rPr>
              <a:t>Высокие транзакционные издержки</a:t>
            </a:r>
            <a:endParaRPr lang="en-US" sz="2400" dirty="0" smtClean="0">
              <a:solidFill>
                <a:srgbClr val="003F82"/>
              </a:solidFill>
            </a:endParaRPr>
          </a:p>
          <a:p>
            <a:pPr marL="809625" lvl="2" indent="-342900">
              <a:buSzPct val="60000"/>
              <a:buFont typeface="Wingdings" charset="2"/>
              <a:buChar char="Ø"/>
            </a:pPr>
            <a:endParaRPr lang="en-US" sz="2400" dirty="0">
              <a:solidFill>
                <a:srgbClr val="003F82"/>
              </a:solidFill>
            </a:endParaRPr>
          </a:p>
          <a:p>
            <a:pPr marL="809625" lvl="2" indent="-342900">
              <a:buSzPct val="60000"/>
              <a:buFont typeface="Wingdings" charset="2"/>
              <a:buChar char="Ø"/>
            </a:pPr>
            <a:r>
              <a:rPr lang="ru-RU" sz="2400" dirty="0" smtClean="0">
                <a:solidFill>
                  <a:srgbClr val="003F82"/>
                </a:solidFill>
              </a:rPr>
              <a:t>Рост бюрократизации НКО</a:t>
            </a:r>
            <a:endParaRPr lang="en-US" sz="2400" dirty="0">
              <a:solidFill>
                <a:srgbClr val="003F82"/>
              </a:solidFill>
            </a:endParaRPr>
          </a:p>
          <a:p>
            <a:pPr marL="809625" lvl="2" indent="-342900">
              <a:buSzPct val="60000"/>
              <a:buFont typeface="Wingdings" charset="2"/>
              <a:buChar char="Ø"/>
            </a:pPr>
            <a:endParaRPr lang="en-US" sz="2400" dirty="0" smtClean="0">
              <a:solidFill>
                <a:srgbClr val="003F82"/>
              </a:solidFill>
            </a:endParaRPr>
          </a:p>
          <a:p>
            <a:pPr marL="809625" lvl="2" indent="-342900">
              <a:buSzPct val="60000"/>
              <a:buFont typeface="Wingdings" charset="2"/>
              <a:buChar char="Ø"/>
            </a:pPr>
            <a:r>
              <a:rPr lang="ru-RU" sz="2400" dirty="0" smtClean="0">
                <a:solidFill>
                  <a:srgbClr val="003F82"/>
                </a:solidFill>
              </a:rPr>
              <a:t>Необходимость дополнительных знаний и навыков</a:t>
            </a:r>
            <a:endParaRPr lang="en-US" sz="2400" dirty="0">
              <a:solidFill>
                <a:srgbClr val="003F82"/>
              </a:solidFill>
            </a:endParaRPr>
          </a:p>
          <a:p>
            <a:pPr marL="809625" lvl="2" indent="-342900">
              <a:buSzPct val="60000"/>
              <a:buFont typeface="Wingdings" charset="2"/>
              <a:buChar char="Ø"/>
            </a:pPr>
            <a:endParaRPr lang="en-US" sz="2400" dirty="0" smtClean="0">
              <a:solidFill>
                <a:srgbClr val="003F82"/>
              </a:solidFill>
            </a:endParaRPr>
          </a:p>
          <a:p>
            <a:pPr marL="809625" lvl="2" indent="-342900">
              <a:buSzPct val="60000"/>
              <a:buFont typeface="Wingdings" charset="2"/>
              <a:buChar char="Ø"/>
            </a:pPr>
            <a:r>
              <a:rPr lang="ru-RU" sz="2400" dirty="0" smtClean="0">
                <a:solidFill>
                  <a:srgbClr val="003F82"/>
                </a:solidFill>
              </a:rPr>
              <a:t>Краткосрочный характер</a:t>
            </a:r>
          </a:p>
          <a:p>
            <a:pPr marL="809625" lvl="2" indent="-342900">
              <a:buSzPct val="60000"/>
              <a:buFont typeface="Wingdings" charset="2"/>
              <a:buChar char="Ø"/>
            </a:pPr>
            <a:endParaRPr lang="en-US" sz="2400" dirty="0" smtClean="0">
              <a:solidFill>
                <a:srgbClr val="003F82"/>
              </a:solidFill>
            </a:endParaRPr>
          </a:p>
          <a:p>
            <a:pPr marL="809625" lvl="2" indent="-342900">
              <a:buSzPct val="60000"/>
              <a:buFont typeface="Wingdings" charset="2"/>
              <a:buChar char="Ø"/>
            </a:pPr>
            <a:r>
              <a:rPr lang="ru-RU" sz="2400" dirty="0" smtClean="0">
                <a:solidFill>
                  <a:srgbClr val="003F82"/>
                </a:solidFill>
              </a:rPr>
              <a:t>Избыточная отчетность</a:t>
            </a:r>
          </a:p>
          <a:p>
            <a:pPr marL="809625" lvl="2" indent="-342900">
              <a:buSzPct val="60000"/>
              <a:buFont typeface="Wingdings" charset="2"/>
              <a:buChar char="Ø"/>
            </a:pPr>
            <a:endParaRPr lang="ru-RU" sz="2400" dirty="0">
              <a:solidFill>
                <a:srgbClr val="003F82"/>
              </a:solidFill>
            </a:endParaRPr>
          </a:p>
          <a:p>
            <a:pPr marL="809625" lvl="2" indent="-342900">
              <a:buSzPct val="60000"/>
              <a:buFont typeface="Wingdings" charset="2"/>
              <a:buChar char="Ø"/>
            </a:pPr>
            <a:r>
              <a:rPr lang="ru-RU" sz="2400" dirty="0" smtClean="0">
                <a:solidFill>
                  <a:srgbClr val="003F82"/>
                </a:solidFill>
              </a:rPr>
              <a:t>Низкая стабильность</a:t>
            </a:r>
            <a:endParaRPr lang="en-US" sz="2400" dirty="0">
              <a:solidFill>
                <a:srgbClr val="003F82"/>
              </a:solidFill>
            </a:endParaRPr>
          </a:p>
          <a:p>
            <a:pPr marL="358775" lvl="1" indent="-276225">
              <a:buSzPct val="60000"/>
              <a:buFont typeface="Arial"/>
              <a:buChar char="•"/>
            </a:pPr>
            <a:endParaRPr lang="ru-RU" sz="2800" dirty="0" smtClean="0">
              <a:solidFill>
                <a:srgbClr val="003F82"/>
              </a:solidFill>
            </a:endParaRPr>
          </a:p>
          <a:p>
            <a:pPr marL="800100" lvl="1" indent="-342900">
              <a:buSzPct val="60000"/>
              <a:buFont typeface="Wingdings" charset="2"/>
              <a:buChar char="Ø"/>
            </a:pPr>
            <a:endParaRPr lang="en-US" sz="2400" dirty="0">
              <a:solidFill>
                <a:srgbClr val="003F82"/>
              </a:solidFill>
            </a:endParaRPr>
          </a:p>
          <a:p>
            <a:pPr marL="285750" indent="-285750">
              <a:buFont typeface="Arial"/>
              <a:buChar char="•"/>
            </a:pPr>
            <a:endParaRPr lang="ru-RU" sz="1600" dirty="0">
              <a:solidFill>
                <a:srgbClr val="003F82"/>
              </a:solidFill>
            </a:endParaRPr>
          </a:p>
        </p:txBody>
      </p:sp>
    </p:spTree>
    <p:extLst>
      <p:ext uri="{BB962C8B-B14F-4D97-AF65-F5344CB8AC3E}">
        <p14:creationId xmlns:p14="http://schemas.microsoft.com/office/powerpoint/2010/main" val="1697878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Subtitle 2"/>
          <p:cNvSpPr>
            <a:spLocks noGrp="1"/>
          </p:cNvSpPr>
          <p:nvPr>
            <p:ph type="subTitle" idx="1"/>
          </p:nvPr>
        </p:nvSpPr>
        <p:spPr>
          <a:xfrm>
            <a:off x="1371600" y="4468813"/>
            <a:ext cx="6400800" cy="908050"/>
          </a:xfrm>
        </p:spPr>
        <p:txBody>
          <a:bodyPr/>
          <a:lstStyle/>
          <a:p>
            <a:r>
              <a:rPr lang="ru-RU" sz="1200" dirty="0" smtClean="0">
                <a:solidFill>
                  <a:srgbClr val="003F82"/>
                </a:solidFill>
                <a:latin typeface="Myriad Pro"/>
                <a:ea typeface="ＭＳ Ｐゴシック" pitchFamily="34" charset="-128"/>
              </a:rPr>
              <a:t>101000, Россия, Москва, Мясницкая ул., д. 20</a:t>
            </a:r>
          </a:p>
          <a:p>
            <a:r>
              <a:rPr lang="ru-RU" sz="1200" dirty="0" smtClean="0">
                <a:solidFill>
                  <a:srgbClr val="003F82"/>
                </a:solidFill>
                <a:latin typeface="Myriad Pro"/>
                <a:ea typeface="ＭＳ Ｐゴシック" pitchFamily="34" charset="-128"/>
              </a:rPr>
              <a:t>Тел.: (495) 628-04-21, </a:t>
            </a:r>
            <a:r>
              <a:rPr lang="en-US" sz="1200" dirty="0" smtClean="0">
                <a:solidFill>
                  <a:srgbClr val="003F82"/>
                </a:solidFill>
                <a:latin typeface="Myriad Pro"/>
                <a:ea typeface="ＭＳ Ｐゴシック" pitchFamily="34" charset="-128"/>
              </a:rPr>
              <a:t>E-mail</a:t>
            </a:r>
            <a:r>
              <a:rPr lang="ru-RU" sz="1200" dirty="0" smtClean="0">
                <a:solidFill>
                  <a:srgbClr val="003F82"/>
                </a:solidFill>
                <a:latin typeface="Myriad Pro"/>
                <a:ea typeface="ＭＳ Ｐゴシック" pitchFamily="34" charset="-128"/>
              </a:rPr>
              <a:t>:</a:t>
            </a:r>
            <a:r>
              <a:rPr lang="en-US" sz="1200" dirty="0" smtClean="0">
                <a:solidFill>
                  <a:srgbClr val="003F82"/>
                </a:solidFill>
                <a:latin typeface="Myriad Pro"/>
                <a:ea typeface="ＭＳ Ｐゴシック" pitchFamily="34" charset="-128"/>
              </a:rPr>
              <a:t> </a:t>
            </a:r>
            <a:r>
              <a:rPr lang="en-US" sz="1200" dirty="0" smtClean="0">
                <a:solidFill>
                  <a:srgbClr val="003F82"/>
                </a:solidFill>
                <a:latin typeface="Myriad Pro"/>
                <a:ea typeface="ＭＳ Ｐゴシック" pitchFamily="34" charset="-128"/>
                <a:hlinkClick r:id="rId3"/>
              </a:rPr>
              <a:t>ikrasnopolskaya@hse.ru</a:t>
            </a:r>
            <a:endParaRPr lang="en-US" sz="1200" dirty="0" smtClean="0">
              <a:solidFill>
                <a:srgbClr val="003F82"/>
              </a:solidFill>
              <a:latin typeface="Myriad Pro"/>
              <a:ea typeface="ＭＳ Ｐゴシック" pitchFamily="34" charset="-128"/>
            </a:endParaRPr>
          </a:p>
          <a:p>
            <a:r>
              <a:rPr lang="en-US" sz="1200" dirty="0">
                <a:solidFill>
                  <a:srgbClr val="003F82"/>
                </a:solidFill>
                <a:latin typeface="Myriad Pro"/>
                <a:ea typeface="ＭＳ Ｐゴシック" pitchFamily="34" charset="-128"/>
              </a:rPr>
              <a:t>http://</a:t>
            </a:r>
            <a:r>
              <a:rPr lang="en-US" sz="1200" dirty="0" err="1">
                <a:solidFill>
                  <a:srgbClr val="003F82"/>
                </a:solidFill>
                <a:latin typeface="Myriad Pro"/>
                <a:ea typeface="ＭＳ Ｐゴシック" pitchFamily="34" charset="-128"/>
              </a:rPr>
              <a:t>npss.hse.ru</a:t>
            </a:r>
            <a:endParaRPr lang="ru-RU" sz="1200" dirty="0" smtClean="0">
              <a:solidFill>
                <a:srgbClr val="003F82"/>
              </a:solidFill>
              <a:latin typeface="Myriad Pro"/>
              <a:ea typeface="ＭＳ Ｐゴシック" pitchFamily="34" charset="-128"/>
            </a:endParaRPr>
          </a:p>
        </p:txBody>
      </p:sp>
      <p:sp>
        <p:nvSpPr>
          <p:cNvPr id="3" name="TextBox 2"/>
          <p:cNvSpPr txBox="1"/>
          <p:nvPr/>
        </p:nvSpPr>
        <p:spPr>
          <a:xfrm>
            <a:off x="6014028" y="3449235"/>
            <a:ext cx="184666" cy="369332"/>
          </a:xfrm>
          <a:prstGeom prst="rect">
            <a:avLst/>
          </a:prstGeom>
          <a:noFill/>
        </p:spPr>
        <p:txBody>
          <a:bodyPr wrap="none" rtlCol="0">
            <a:spAutoFit/>
          </a:bodyPr>
          <a:lstStyle/>
          <a:p>
            <a:endParaRPr lang="ru-RU" dirty="0"/>
          </a:p>
        </p:txBody>
      </p:sp>
      <p:sp>
        <p:nvSpPr>
          <p:cNvPr id="4" name="TextBox 3"/>
          <p:cNvSpPr txBox="1"/>
          <p:nvPr/>
        </p:nvSpPr>
        <p:spPr>
          <a:xfrm>
            <a:off x="6076285" y="3274905"/>
            <a:ext cx="184666" cy="646331"/>
          </a:xfrm>
          <a:prstGeom prst="rect">
            <a:avLst/>
          </a:prstGeom>
          <a:noFill/>
        </p:spPr>
        <p:txBody>
          <a:bodyPr wrap="none" rtlCol="0">
            <a:spAutoFit/>
          </a:bodyPr>
          <a:lstStyle/>
          <a:p>
            <a:endParaRPr lang="en-US" smtClean="0"/>
          </a:p>
          <a:p>
            <a:endParaRPr lang="ru-RU" dirty="0"/>
          </a:p>
        </p:txBody>
      </p:sp>
    </p:spTree>
    <p:extLst>
      <p:ext uri="{BB962C8B-B14F-4D97-AF65-F5344CB8AC3E}">
        <p14:creationId xmlns:p14="http://schemas.microsoft.com/office/powerpoint/2010/main" val="9651250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a:t>
            </a:r>
            <a:r>
              <a:rPr lang="ru-RU" sz="800" dirty="0" smtClean="0">
                <a:solidFill>
                  <a:prstClr val="white"/>
                </a:solidFill>
              </a:rPr>
              <a:t>201</a:t>
            </a:r>
            <a:r>
              <a:rPr lang="ru-RU" sz="800" dirty="0">
                <a:solidFill>
                  <a:prstClr val="white"/>
                </a:solidFill>
              </a:rPr>
              <a:t>5</a:t>
            </a:r>
          </a:p>
        </p:txBody>
      </p:sp>
      <p:sp>
        <p:nvSpPr>
          <p:cNvPr id="14339" name="Title 1"/>
          <p:cNvSpPr txBox="1">
            <a:spLocks/>
          </p:cNvSpPr>
          <p:nvPr/>
        </p:nvSpPr>
        <p:spPr bwMode="auto">
          <a:xfrm>
            <a:off x="1428750" y="428625"/>
            <a:ext cx="5373832" cy="412750"/>
          </a:xfrm>
          <a:prstGeom prst="rect">
            <a:avLst/>
          </a:prstGeom>
          <a:noFill/>
          <a:ln w="9525">
            <a:noFill/>
            <a:miter lim="800000"/>
            <a:headEnd/>
            <a:tailEnd/>
          </a:ln>
        </p:spPr>
        <p:txBody>
          <a:bodyPr anchor="ctr"/>
          <a:lstStyle/>
          <a:p>
            <a:r>
              <a:rPr lang="ru-RU" sz="2400" dirty="0" smtClean="0">
                <a:solidFill>
                  <a:prstClr val="white"/>
                </a:solidFill>
                <a:latin typeface="Myriad Pro"/>
              </a:rPr>
              <a:t>Основные темы</a:t>
            </a:r>
            <a:endParaRPr lang="en-US" sz="2400" dirty="0">
              <a:solidFill>
                <a:prstClr val="white"/>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22250" y="1644650"/>
            <a:ext cx="7746093" cy="4093428"/>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pPr>
            <a:r>
              <a:rPr lang="ru-RU" sz="2000" b="1" dirty="0" smtClean="0">
                <a:solidFill>
                  <a:srgbClr val="003F82"/>
                </a:solidFill>
              </a:rPr>
              <a:t>Информация об исследовании	</a:t>
            </a:r>
            <a:endParaRPr lang="en-US" sz="2000" b="1" dirty="0" smtClean="0">
              <a:solidFill>
                <a:srgbClr val="003F82"/>
              </a:solidFill>
            </a:endParaRPr>
          </a:p>
          <a:p>
            <a:pPr marL="285750" indent="-285750">
              <a:buFont typeface="Arial" panose="020B0604020202020204" pitchFamily="34" charset="0"/>
              <a:buChar char="•"/>
            </a:pPr>
            <a:endParaRPr lang="en-US" sz="2000" b="1" dirty="0">
              <a:solidFill>
                <a:srgbClr val="003F82"/>
              </a:solidFill>
            </a:endParaRPr>
          </a:p>
          <a:p>
            <a:pPr marL="285750" indent="-285750">
              <a:buFont typeface="Arial" panose="020B0604020202020204" pitchFamily="34" charset="0"/>
              <a:buChar char="•"/>
            </a:pPr>
            <a:r>
              <a:rPr lang="ru-RU" sz="2000" b="1" dirty="0" smtClean="0">
                <a:solidFill>
                  <a:srgbClr val="003F82"/>
                </a:solidFill>
              </a:rPr>
              <a:t>Запуск региональных конкурсов для СО НКО</a:t>
            </a:r>
            <a:endParaRPr lang="en-US" sz="2000" b="1" dirty="0" smtClean="0">
              <a:solidFill>
                <a:srgbClr val="003F82"/>
              </a:solidFill>
            </a:endParaRPr>
          </a:p>
          <a:p>
            <a:pPr marL="285750" indent="-285750">
              <a:buFont typeface="Arial" panose="020B0604020202020204" pitchFamily="34" charset="0"/>
              <a:buChar char="•"/>
            </a:pPr>
            <a:endParaRPr lang="en-US" sz="2000" b="1" dirty="0">
              <a:solidFill>
                <a:srgbClr val="003F82"/>
              </a:solidFill>
            </a:endParaRPr>
          </a:p>
          <a:p>
            <a:pPr marL="285750" indent="-285750">
              <a:buFont typeface="Arial" panose="020B0604020202020204" pitchFamily="34" charset="0"/>
              <a:buChar char="•"/>
            </a:pPr>
            <a:r>
              <a:rPr lang="ru-RU" sz="2000" b="1" dirty="0" smtClean="0">
                <a:solidFill>
                  <a:srgbClr val="003F82"/>
                </a:solidFill>
              </a:rPr>
              <a:t>Администрирование</a:t>
            </a:r>
            <a:endParaRPr lang="ru-RU" sz="1200" dirty="0">
              <a:solidFill>
                <a:srgbClr val="003F82"/>
              </a:solidFill>
              <a:latin typeface="Myriad Pro"/>
            </a:endParaRPr>
          </a:p>
          <a:p>
            <a:pPr marL="285750" indent="-285750">
              <a:buFont typeface="Arial" panose="020B0604020202020204" pitchFamily="34" charset="0"/>
              <a:buChar char="•"/>
            </a:pPr>
            <a:endParaRPr lang="ru-RU" sz="2000" b="1" dirty="0" smtClean="0">
              <a:solidFill>
                <a:srgbClr val="003F82"/>
              </a:solidFill>
            </a:endParaRPr>
          </a:p>
          <a:p>
            <a:pPr marL="285750" indent="-285750">
              <a:buFont typeface="Arial" panose="020B0604020202020204" pitchFamily="34" charset="0"/>
              <a:buChar char="•"/>
            </a:pPr>
            <a:r>
              <a:rPr lang="ru-RU" sz="2000" b="1" dirty="0" smtClean="0">
                <a:solidFill>
                  <a:srgbClr val="003F82"/>
                </a:solidFill>
              </a:rPr>
              <a:t>Завершение</a:t>
            </a:r>
            <a:endParaRPr lang="en-US" sz="2000" b="1" dirty="0" smtClean="0">
              <a:solidFill>
                <a:srgbClr val="003F82"/>
              </a:solidFill>
            </a:endParaRPr>
          </a:p>
          <a:p>
            <a:pPr marL="285750" indent="-285750">
              <a:buFont typeface="Arial" panose="020B0604020202020204" pitchFamily="34" charset="0"/>
              <a:buChar char="•"/>
            </a:pPr>
            <a:endParaRPr lang="en-US" sz="2000" b="1" dirty="0">
              <a:solidFill>
                <a:srgbClr val="003F82"/>
              </a:solidFill>
            </a:endParaRPr>
          </a:p>
          <a:p>
            <a:pPr marL="285750" indent="-285750">
              <a:buFont typeface="Arial" panose="020B0604020202020204" pitchFamily="34" charset="0"/>
              <a:buChar char="•"/>
            </a:pPr>
            <a:r>
              <a:rPr lang="ru-RU" sz="2000" b="1" dirty="0" smtClean="0">
                <a:solidFill>
                  <a:srgbClr val="003F82"/>
                </a:solidFill>
              </a:rPr>
              <a:t>За и против </a:t>
            </a:r>
            <a:endParaRPr lang="en-US" sz="2000" b="1" dirty="0" smtClean="0">
              <a:solidFill>
                <a:srgbClr val="003F82"/>
              </a:solidFill>
            </a:endParaRPr>
          </a:p>
          <a:p>
            <a:pPr marL="285750" indent="-285750">
              <a:buFont typeface="Arial" panose="020B0604020202020204" pitchFamily="34" charset="0"/>
              <a:buChar char="•"/>
            </a:pPr>
            <a:endParaRPr lang="en-US" sz="2000" b="1" dirty="0">
              <a:solidFill>
                <a:srgbClr val="003F82"/>
              </a:solidFill>
            </a:endParaRPr>
          </a:p>
          <a:p>
            <a:pPr marL="285750" indent="-285750">
              <a:buFont typeface="Arial" panose="020B0604020202020204" pitchFamily="34" charset="0"/>
              <a:buChar char="•"/>
            </a:pPr>
            <a:endParaRPr lang="ru-RU" sz="2000" b="1" dirty="0" smtClean="0">
              <a:solidFill>
                <a:srgbClr val="003F82"/>
              </a:solidFill>
            </a:endParaRPr>
          </a:p>
          <a:p>
            <a:pPr marL="285750" indent="-285750">
              <a:buFont typeface="Arial" panose="020B0604020202020204" pitchFamily="34" charset="0"/>
              <a:buChar char="•"/>
            </a:pPr>
            <a:endParaRPr lang="ru-RU" sz="2000" b="1" dirty="0" smtClean="0">
              <a:solidFill>
                <a:srgbClr val="003F82"/>
              </a:solidFill>
            </a:endParaRPr>
          </a:p>
          <a:p>
            <a:pPr marL="285750" indent="-285750">
              <a:buFont typeface="Arial" panose="020B0604020202020204" pitchFamily="34" charset="0"/>
              <a:buChar char="•"/>
            </a:pPr>
            <a:endParaRPr lang="en-US" sz="2000" b="1" dirty="0">
              <a:solidFill>
                <a:srgbClr val="003F82"/>
              </a:solidFill>
            </a:endParaRPr>
          </a:p>
        </p:txBody>
      </p:sp>
      <p:sp>
        <p:nvSpPr>
          <p:cNvPr id="10" name="Прямоугольник 9"/>
          <p:cNvSpPr/>
          <p:nvPr/>
        </p:nvSpPr>
        <p:spPr>
          <a:xfrm>
            <a:off x="0" y="1638389"/>
            <a:ext cx="9144000" cy="439387"/>
          </a:xfrm>
          <a:prstGeom prst="rect">
            <a:avLst/>
          </a:prstGeom>
          <a:solidFill>
            <a:srgbClr val="0070C0">
              <a:alpha val="6000"/>
            </a:srgb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0582902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a:t>
            </a:r>
            <a:r>
              <a:rPr lang="ru-RU" sz="800" dirty="0" smtClean="0">
                <a:solidFill>
                  <a:prstClr val="white"/>
                </a:solidFill>
              </a:rPr>
              <a:t>201</a:t>
            </a:r>
            <a:r>
              <a:rPr lang="ru-RU" sz="800" dirty="0">
                <a:solidFill>
                  <a:prstClr val="white"/>
                </a:solidFill>
              </a:rPr>
              <a:t>4</a:t>
            </a:r>
          </a:p>
        </p:txBody>
      </p:sp>
      <p:sp>
        <p:nvSpPr>
          <p:cNvPr id="14339" name="Title 1"/>
          <p:cNvSpPr txBox="1">
            <a:spLocks/>
          </p:cNvSpPr>
          <p:nvPr/>
        </p:nvSpPr>
        <p:spPr bwMode="auto">
          <a:xfrm>
            <a:off x="1428749" y="428625"/>
            <a:ext cx="5872163" cy="412750"/>
          </a:xfrm>
          <a:prstGeom prst="rect">
            <a:avLst/>
          </a:prstGeom>
          <a:noFill/>
          <a:ln w="9525">
            <a:noFill/>
            <a:miter lim="800000"/>
            <a:headEnd/>
            <a:tailEnd/>
          </a:ln>
        </p:spPr>
        <p:txBody>
          <a:bodyPr anchor="ctr"/>
          <a:lstStyle/>
          <a:p>
            <a:r>
              <a:rPr lang="ru-RU" sz="2400" dirty="0" smtClean="0">
                <a:solidFill>
                  <a:prstClr val="white"/>
                </a:solidFill>
                <a:latin typeface="Myriad Pro"/>
              </a:rPr>
              <a:t>Информация об исследовании</a:t>
            </a:r>
            <a:endParaRPr lang="en-US" sz="2400" dirty="0">
              <a:solidFill>
                <a:prstClr val="white"/>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22250" y="1644650"/>
            <a:ext cx="8283575" cy="3724096"/>
          </a:xfrm>
          <a:prstGeom prst="rect">
            <a:avLst/>
          </a:prstGeom>
          <a:noFill/>
          <a:ln w="9525">
            <a:noFill/>
            <a:miter lim="800000"/>
            <a:headEnd/>
            <a:tailEnd/>
          </a:ln>
        </p:spPr>
        <p:txBody>
          <a:bodyPr wrap="square">
            <a:spAutoFit/>
          </a:bodyPr>
          <a:lstStyle/>
          <a:p>
            <a:pPr algn="ctr"/>
            <a:r>
              <a:rPr lang="ru-RU" sz="2000" dirty="0" smtClean="0">
                <a:solidFill>
                  <a:srgbClr val="003F82"/>
                </a:solidFill>
              </a:rPr>
              <a:t>Как реализуется государственная поддержка на региональном уровне и каковы различия между регионами? </a:t>
            </a:r>
          </a:p>
          <a:p>
            <a:endParaRPr lang="en-US" sz="2000" dirty="0">
              <a:solidFill>
                <a:srgbClr val="003F82"/>
              </a:solidFill>
            </a:endParaRPr>
          </a:p>
          <a:p>
            <a:r>
              <a:rPr lang="ru-RU" sz="2400" b="1" dirty="0" smtClean="0">
                <a:solidFill>
                  <a:srgbClr val="003F82"/>
                </a:solidFill>
              </a:rPr>
              <a:t>Выбор </a:t>
            </a:r>
            <a:r>
              <a:rPr lang="ru-RU" sz="2400" b="1" dirty="0">
                <a:solidFill>
                  <a:srgbClr val="003F82"/>
                </a:solidFill>
              </a:rPr>
              <a:t>программы поддержки: </a:t>
            </a:r>
          </a:p>
          <a:p>
            <a:pPr marL="441325" indent="-441325"/>
            <a:r>
              <a:rPr lang="ru-RU" sz="2000" dirty="0">
                <a:solidFill>
                  <a:srgbClr val="003F82"/>
                </a:solidFill>
              </a:rPr>
              <a:t>	Министерство экономического развития, программа </a:t>
            </a:r>
            <a:r>
              <a:rPr lang="ru-RU" sz="2000" dirty="0" smtClean="0">
                <a:solidFill>
                  <a:srgbClr val="003F82"/>
                </a:solidFill>
              </a:rPr>
              <a:t>со-финансирования </a:t>
            </a:r>
            <a:r>
              <a:rPr lang="ru-RU" sz="2000" dirty="0">
                <a:solidFill>
                  <a:srgbClr val="003F82"/>
                </a:solidFill>
              </a:rPr>
              <a:t>региональных </a:t>
            </a:r>
            <a:r>
              <a:rPr lang="ru-RU" sz="2000" dirty="0" smtClean="0">
                <a:solidFill>
                  <a:srgbClr val="003F82"/>
                </a:solidFill>
              </a:rPr>
              <a:t>бюджетов</a:t>
            </a:r>
            <a:r>
              <a:rPr lang="en-US" sz="2000" dirty="0" smtClean="0">
                <a:solidFill>
                  <a:srgbClr val="003F82"/>
                </a:solidFill>
              </a:rPr>
              <a:t>:</a:t>
            </a:r>
            <a:r>
              <a:rPr lang="ru-RU" sz="2000" dirty="0" smtClean="0">
                <a:solidFill>
                  <a:srgbClr val="003F82"/>
                </a:solidFill>
              </a:rPr>
              <a:t> </a:t>
            </a:r>
            <a:endParaRPr lang="ru-RU" sz="2000" dirty="0">
              <a:solidFill>
                <a:srgbClr val="003F82"/>
              </a:solidFill>
            </a:endParaRPr>
          </a:p>
          <a:p>
            <a:pPr marL="898525" lvl="1" indent="-441325">
              <a:buFont typeface="Arial"/>
              <a:buChar char="•"/>
            </a:pPr>
            <a:r>
              <a:rPr lang="ru-RU" sz="2000" dirty="0" smtClean="0">
                <a:solidFill>
                  <a:srgbClr val="003F82"/>
                </a:solidFill>
              </a:rPr>
              <a:t>Конкурсный отбор регионов</a:t>
            </a:r>
            <a:endParaRPr lang="en-US" sz="2000" dirty="0">
              <a:solidFill>
                <a:srgbClr val="003F82"/>
              </a:solidFill>
            </a:endParaRPr>
          </a:p>
          <a:p>
            <a:pPr marL="898525" lvl="1" indent="-441325">
              <a:buFont typeface="Arial"/>
              <a:buChar char="•"/>
            </a:pPr>
            <a:r>
              <a:rPr lang="ru-RU" sz="2000" dirty="0" smtClean="0">
                <a:solidFill>
                  <a:srgbClr val="003F82"/>
                </a:solidFill>
              </a:rPr>
              <a:t>Необходимое условие со-финансирования со стороны региональных бюджетов</a:t>
            </a:r>
            <a:endParaRPr lang="en-US" sz="2000" dirty="0">
              <a:solidFill>
                <a:srgbClr val="003F82"/>
              </a:solidFill>
            </a:endParaRPr>
          </a:p>
          <a:p>
            <a:pPr marL="898525" lvl="1" indent="-441325">
              <a:buFont typeface="Arial"/>
              <a:buChar char="•"/>
            </a:pPr>
            <a:r>
              <a:rPr lang="ru-RU" sz="2000" dirty="0" smtClean="0">
                <a:solidFill>
                  <a:srgbClr val="003F82"/>
                </a:solidFill>
              </a:rPr>
              <a:t>Размер субсидий для регионов зависит от оценки заявок от регионов</a:t>
            </a:r>
            <a:endParaRPr lang="en-US" sz="2000" dirty="0" smtClean="0">
              <a:solidFill>
                <a:srgbClr val="003F82"/>
              </a:solidFill>
            </a:endParaRPr>
          </a:p>
          <a:p>
            <a:endParaRPr lang="ru-RU" sz="1200" dirty="0">
              <a:solidFill>
                <a:srgbClr val="003F82"/>
              </a:solidFill>
              <a:latin typeface="Myriad Pro"/>
            </a:endParaRPr>
          </a:p>
        </p:txBody>
      </p:sp>
    </p:spTree>
    <p:extLst>
      <p:ext uri="{BB962C8B-B14F-4D97-AF65-F5344CB8AC3E}">
        <p14:creationId xmlns:p14="http://schemas.microsoft.com/office/powerpoint/2010/main" val="171363084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a:t>
            </a:r>
            <a:r>
              <a:rPr lang="ru-RU" sz="800" dirty="0" smtClean="0">
                <a:solidFill>
                  <a:prstClr val="white"/>
                </a:solidFill>
              </a:rPr>
              <a:t>2015</a:t>
            </a:r>
            <a:endParaRPr lang="ru-RU" sz="800" dirty="0">
              <a:solidFill>
                <a:prstClr val="white"/>
              </a:solidFill>
            </a:endParaRPr>
          </a:p>
        </p:txBody>
      </p:sp>
      <p:sp>
        <p:nvSpPr>
          <p:cNvPr id="14339" name="Title 1"/>
          <p:cNvSpPr txBox="1">
            <a:spLocks/>
          </p:cNvSpPr>
          <p:nvPr/>
        </p:nvSpPr>
        <p:spPr bwMode="auto">
          <a:xfrm>
            <a:off x="1428749" y="428625"/>
            <a:ext cx="6645275" cy="412750"/>
          </a:xfrm>
          <a:prstGeom prst="rect">
            <a:avLst/>
          </a:prstGeom>
          <a:noFill/>
          <a:ln w="9525">
            <a:noFill/>
            <a:miter lim="800000"/>
            <a:headEnd/>
            <a:tailEnd/>
          </a:ln>
        </p:spPr>
        <p:txBody>
          <a:bodyPr anchor="ctr"/>
          <a:lstStyle/>
          <a:p>
            <a:r>
              <a:rPr lang="ru-RU" sz="2400" dirty="0" smtClean="0">
                <a:solidFill>
                  <a:prstClr val="white"/>
                </a:solidFill>
                <a:latin typeface="Myriad Pro"/>
              </a:rPr>
              <a:t>Информация об исследовании</a:t>
            </a:r>
            <a:endParaRPr lang="en-US" sz="2400" dirty="0">
              <a:solidFill>
                <a:prstClr val="white"/>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140108" y="1389041"/>
            <a:ext cx="8728074" cy="4955203"/>
          </a:xfrm>
          <a:prstGeom prst="rect">
            <a:avLst/>
          </a:prstGeom>
          <a:noFill/>
          <a:ln w="9525">
            <a:noFill/>
            <a:miter lim="800000"/>
            <a:headEnd/>
            <a:tailEnd/>
          </a:ln>
        </p:spPr>
        <p:txBody>
          <a:bodyPr wrap="square">
            <a:spAutoFit/>
          </a:bodyPr>
          <a:lstStyle/>
          <a:p>
            <a:r>
              <a:rPr lang="ru-RU" sz="2000" b="1" dirty="0" smtClean="0">
                <a:solidFill>
                  <a:srgbClr val="003F82"/>
                </a:solidFill>
              </a:rPr>
              <a:t>Выбор регионов: </a:t>
            </a:r>
          </a:p>
          <a:p>
            <a:endParaRPr lang="ru-RU" sz="2000" b="1" dirty="0" smtClean="0">
              <a:solidFill>
                <a:srgbClr val="003F82"/>
              </a:solidFill>
            </a:endParaRPr>
          </a:p>
          <a:p>
            <a:endParaRPr lang="ru-RU" sz="2000" b="1" dirty="0" smtClean="0">
              <a:solidFill>
                <a:srgbClr val="003F82"/>
              </a:solidFill>
            </a:endParaRPr>
          </a:p>
          <a:p>
            <a:endParaRPr lang="ru-RU" sz="2000" b="1" dirty="0">
              <a:solidFill>
                <a:srgbClr val="003F82"/>
              </a:solidFill>
            </a:endParaRPr>
          </a:p>
          <a:p>
            <a:endParaRPr lang="ru-RU" sz="2000" b="1" dirty="0" smtClean="0">
              <a:solidFill>
                <a:srgbClr val="003F82"/>
              </a:solidFill>
            </a:endParaRPr>
          </a:p>
          <a:p>
            <a:endParaRPr lang="ru-RU" sz="2000" b="1" dirty="0">
              <a:solidFill>
                <a:srgbClr val="003F82"/>
              </a:solidFill>
            </a:endParaRPr>
          </a:p>
          <a:p>
            <a:endParaRPr lang="ru-RU" sz="2000" b="1" dirty="0">
              <a:solidFill>
                <a:srgbClr val="003F82"/>
              </a:solidFill>
            </a:endParaRPr>
          </a:p>
          <a:p>
            <a:endParaRPr lang="ru-RU" sz="2000" b="1" dirty="0" smtClean="0">
              <a:solidFill>
                <a:srgbClr val="003F82"/>
              </a:solidFill>
            </a:endParaRPr>
          </a:p>
          <a:p>
            <a:endParaRPr lang="ru-RU" sz="2000" b="1" dirty="0">
              <a:solidFill>
                <a:srgbClr val="003F82"/>
              </a:solidFill>
            </a:endParaRPr>
          </a:p>
          <a:p>
            <a:endParaRPr lang="ru-RU" sz="2000" b="1" dirty="0" smtClean="0">
              <a:solidFill>
                <a:srgbClr val="003F82"/>
              </a:solidFill>
            </a:endParaRPr>
          </a:p>
          <a:p>
            <a:endParaRPr lang="ru-RU" sz="2000" b="1" dirty="0" smtClean="0">
              <a:solidFill>
                <a:srgbClr val="003F82"/>
              </a:solidFill>
            </a:endParaRPr>
          </a:p>
          <a:p>
            <a:endParaRPr lang="ru-RU" sz="2000" b="1" dirty="0">
              <a:solidFill>
                <a:srgbClr val="003F82"/>
              </a:solidFill>
            </a:endParaRPr>
          </a:p>
          <a:p>
            <a:endParaRPr lang="ru-RU" sz="2000" b="1" dirty="0">
              <a:solidFill>
                <a:srgbClr val="003F82"/>
              </a:solidFill>
            </a:endParaRPr>
          </a:p>
          <a:p>
            <a:r>
              <a:rPr lang="en-GB" sz="1200" dirty="0">
                <a:solidFill>
                  <a:srgbClr val="003F82"/>
                </a:solidFill>
              </a:rPr>
              <a:t>a Numbers represent regional ranks based on actual values of the selected indicators. All regions were ranked from highest (1st rank) to lowest (53d rank) on each measure. The basis for the groupings was the median of the ranking scale. Regions </a:t>
            </a:r>
            <a:r>
              <a:rPr lang="en-GB" sz="1600" dirty="0">
                <a:solidFill>
                  <a:srgbClr val="003F82"/>
                </a:solidFill>
              </a:rPr>
              <a:t>ranked 1-26 </a:t>
            </a:r>
            <a:r>
              <a:rPr lang="en-GB" sz="1200" dirty="0">
                <a:solidFill>
                  <a:srgbClr val="003F82"/>
                </a:solidFill>
              </a:rPr>
              <a:t>are considered to be </a:t>
            </a:r>
            <a:r>
              <a:rPr lang="en-GB" sz="1600" dirty="0">
                <a:solidFill>
                  <a:srgbClr val="003F82"/>
                </a:solidFill>
              </a:rPr>
              <a:t>in the high group</a:t>
            </a:r>
            <a:r>
              <a:rPr lang="en-GB" sz="1200" dirty="0">
                <a:solidFill>
                  <a:srgbClr val="003F82"/>
                </a:solidFill>
              </a:rPr>
              <a:t> along the respective category and regions </a:t>
            </a:r>
            <a:r>
              <a:rPr lang="en-GB" sz="1600" dirty="0">
                <a:solidFill>
                  <a:srgbClr val="003F82"/>
                </a:solidFill>
              </a:rPr>
              <a:t>ranked 27-53 are low </a:t>
            </a:r>
            <a:r>
              <a:rPr lang="en-GB" sz="1200" dirty="0">
                <a:solidFill>
                  <a:srgbClr val="003F82"/>
                </a:solidFill>
              </a:rPr>
              <a:t>in the respective category</a:t>
            </a:r>
            <a:r>
              <a:rPr lang="ru-RU" sz="1200" dirty="0">
                <a:solidFill>
                  <a:srgbClr val="003F82"/>
                </a:solidFill>
              </a:rPr>
              <a:t> </a:t>
            </a:r>
          </a:p>
        </p:txBody>
      </p:sp>
      <p:pic>
        <p:nvPicPr>
          <p:cNvPr id="9" name="Изображение 8"/>
          <p:cNvPicPr>
            <a:picLocks noChangeAspect="1"/>
          </p:cNvPicPr>
          <p:nvPr/>
        </p:nvPicPr>
        <p:blipFill>
          <a:blip r:embed="rId3"/>
          <a:stretch>
            <a:fillRect/>
          </a:stretch>
        </p:blipFill>
        <p:spPr>
          <a:xfrm>
            <a:off x="427951" y="1767132"/>
            <a:ext cx="8282921" cy="3920830"/>
          </a:xfrm>
          <a:prstGeom prst="rect">
            <a:avLst/>
          </a:prstGeom>
        </p:spPr>
      </p:pic>
    </p:spTree>
    <p:extLst>
      <p:ext uri="{BB962C8B-B14F-4D97-AF65-F5344CB8AC3E}">
        <p14:creationId xmlns:p14="http://schemas.microsoft.com/office/powerpoint/2010/main" val="4238607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a:t>
            </a:r>
            <a:r>
              <a:rPr lang="ru-RU" sz="800" dirty="0" smtClean="0">
                <a:solidFill>
                  <a:prstClr val="white"/>
                </a:solidFill>
              </a:rPr>
              <a:t>2015</a:t>
            </a:r>
            <a:endParaRPr lang="ru-RU" sz="800" dirty="0">
              <a:solidFill>
                <a:prstClr val="white"/>
              </a:solidFill>
            </a:endParaRPr>
          </a:p>
        </p:txBody>
      </p:sp>
      <p:sp>
        <p:nvSpPr>
          <p:cNvPr id="14339" name="Title 1"/>
          <p:cNvSpPr txBox="1">
            <a:spLocks/>
          </p:cNvSpPr>
          <p:nvPr/>
        </p:nvSpPr>
        <p:spPr bwMode="auto">
          <a:xfrm>
            <a:off x="1428749" y="428625"/>
            <a:ext cx="6645275" cy="412750"/>
          </a:xfrm>
          <a:prstGeom prst="rect">
            <a:avLst/>
          </a:prstGeom>
          <a:noFill/>
          <a:ln w="9525">
            <a:noFill/>
            <a:miter lim="800000"/>
            <a:headEnd/>
            <a:tailEnd/>
          </a:ln>
        </p:spPr>
        <p:txBody>
          <a:bodyPr anchor="ctr"/>
          <a:lstStyle/>
          <a:p>
            <a:r>
              <a:rPr lang="ru-RU" sz="2400" dirty="0" smtClean="0">
                <a:solidFill>
                  <a:prstClr val="white"/>
                </a:solidFill>
                <a:latin typeface="Myriad Pro"/>
              </a:rPr>
              <a:t>Информация об исследовании</a:t>
            </a:r>
            <a:endParaRPr lang="en-US" sz="2400" dirty="0">
              <a:solidFill>
                <a:prstClr val="white"/>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140108" y="1389041"/>
            <a:ext cx="8728074" cy="1692771"/>
          </a:xfrm>
          <a:prstGeom prst="rect">
            <a:avLst/>
          </a:prstGeom>
          <a:noFill/>
          <a:ln w="9525">
            <a:noFill/>
            <a:miter lim="800000"/>
            <a:headEnd/>
            <a:tailEnd/>
          </a:ln>
        </p:spPr>
        <p:txBody>
          <a:bodyPr wrap="square">
            <a:spAutoFit/>
          </a:bodyPr>
          <a:lstStyle/>
          <a:p>
            <a:r>
              <a:rPr lang="ru-RU" sz="2400" b="1" dirty="0" smtClean="0">
                <a:solidFill>
                  <a:srgbClr val="003F82"/>
                </a:solidFill>
              </a:rPr>
              <a:t>Сбор информации:</a:t>
            </a:r>
          </a:p>
          <a:p>
            <a:pPr marL="628650" lvl="1" indent="-171450">
              <a:buFont typeface="Arial"/>
              <a:buChar char="•"/>
            </a:pPr>
            <a:r>
              <a:rPr lang="ru-RU" sz="2000" dirty="0">
                <a:solidFill>
                  <a:srgbClr val="003F82"/>
                </a:solidFill>
              </a:rPr>
              <a:t>май</a:t>
            </a:r>
            <a:r>
              <a:rPr lang="ru-RU" sz="2000" dirty="0" smtClean="0">
                <a:solidFill>
                  <a:srgbClr val="003F82"/>
                </a:solidFill>
              </a:rPr>
              <a:t>-сентябрь </a:t>
            </a:r>
            <a:r>
              <a:rPr lang="ru-RU" sz="2000" dirty="0">
                <a:solidFill>
                  <a:srgbClr val="003F82"/>
                </a:solidFill>
              </a:rPr>
              <a:t>2015</a:t>
            </a:r>
          </a:p>
          <a:p>
            <a:pPr marL="628650" lvl="1" indent="-171450">
              <a:buFont typeface="Arial"/>
              <a:buChar char="•"/>
            </a:pPr>
            <a:r>
              <a:rPr lang="ru-RU" sz="2000" dirty="0">
                <a:solidFill>
                  <a:srgbClr val="003F82"/>
                </a:solidFill>
              </a:rPr>
              <a:t>8 регионов </a:t>
            </a:r>
          </a:p>
          <a:p>
            <a:pPr marL="628650" lvl="1" indent="-171450">
              <a:buFont typeface="Arial"/>
              <a:buChar char="•"/>
            </a:pPr>
            <a:r>
              <a:rPr lang="ru-RU" sz="2000" dirty="0">
                <a:solidFill>
                  <a:srgbClr val="003F82"/>
                </a:solidFill>
              </a:rPr>
              <a:t>140 </a:t>
            </a:r>
            <a:r>
              <a:rPr lang="ru-RU" sz="2000" dirty="0" smtClean="0">
                <a:solidFill>
                  <a:srgbClr val="003F82"/>
                </a:solidFill>
              </a:rPr>
              <a:t>интервью (НКО, региональные и местные органы власти, эксперты третьего сектора)</a:t>
            </a:r>
            <a:endParaRPr lang="en-US" sz="2000" dirty="0" smtClean="0">
              <a:solidFill>
                <a:srgbClr val="003F82"/>
              </a:solidFill>
            </a:endParaRPr>
          </a:p>
        </p:txBody>
      </p:sp>
    </p:spTree>
    <p:extLst>
      <p:ext uri="{BB962C8B-B14F-4D97-AF65-F5344CB8AC3E}">
        <p14:creationId xmlns:p14="http://schemas.microsoft.com/office/powerpoint/2010/main" val="3265597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a:t>
            </a:r>
            <a:r>
              <a:rPr lang="ru-RU" sz="800" dirty="0" smtClean="0">
                <a:solidFill>
                  <a:prstClr val="white"/>
                </a:solidFill>
              </a:rPr>
              <a:t>201</a:t>
            </a:r>
            <a:r>
              <a:rPr lang="ru-RU" sz="800" dirty="0">
                <a:solidFill>
                  <a:prstClr val="white"/>
                </a:solidFill>
              </a:rPr>
              <a:t>5</a:t>
            </a: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22250" y="1644650"/>
            <a:ext cx="7746093" cy="3477875"/>
          </a:xfrm>
          <a:prstGeom prst="rect">
            <a:avLst/>
          </a:prstGeom>
          <a:noFill/>
          <a:ln w="9525">
            <a:noFill/>
            <a:miter lim="800000"/>
            <a:headEnd/>
            <a:tailEnd/>
          </a:ln>
        </p:spPr>
        <p:txBody>
          <a:bodyPr wrap="square">
            <a:spAutoFit/>
          </a:bodyPr>
          <a:lstStyle/>
          <a:p>
            <a:pPr marL="285750" indent="-285750">
              <a:buFont typeface="Arial" panose="020B0604020202020204" pitchFamily="34" charset="0"/>
              <a:buChar char="•"/>
            </a:pPr>
            <a:r>
              <a:rPr lang="ru-RU" sz="2000" b="1" dirty="0">
                <a:solidFill>
                  <a:srgbClr val="003F82"/>
                </a:solidFill>
              </a:rPr>
              <a:t>Информация об исследовании	</a:t>
            </a:r>
            <a:endParaRPr lang="en-US" sz="2000" b="1" dirty="0">
              <a:solidFill>
                <a:srgbClr val="003F82"/>
              </a:solidFill>
            </a:endParaRPr>
          </a:p>
          <a:p>
            <a:pPr marL="285750" indent="-285750">
              <a:buFont typeface="Arial" panose="020B0604020202020204" pitchFamily="34" charset="0"/>
              <a:buChar char="•"/>
            </a:pPr>
            <a:endParaRPr lang="en-US" sz="2000" b="1" dirty="0">
              <a:solidFill>
                <a:srgbClr val="003F82"/>
              </a:solidFill>
            </a:endParaRPr>
          </a:p>
          <a:p>
            <a:pPr marL="285750" indent="-285750">
              <a:buFont typeface="Arial" panose="020B0604020202020204" pitchFamily="34" charset="0"/>
              <a:buChar char="•"/>
            </a:pPr>
            <a:r>
              <a:rPr lang="ru-RU" sz="2000" b="1" dirty="0">
                <a:solidFill>
                  <a:srgbClr val="003F82"/>
                </a:solidFill>
              </a:rPr>
              <a:t>Доступ к </a:t>
            </a:r>
            <a:r>
              <a:rPr lang="ru-RU" sz="2000" b="1" dirty="0" smtClean="0">
                <a:solidFill>
                  <a:srgbClr val="003F82"/>
                </a:solidFill>
              </a:rPr>
              <a:t>программе региональных </a:t>
            </a:r>
            <a:r>
              <a:rPr lang="ru-RU" sz="2000" b="1" dirty="0">
                <a:solidFill>
                  <a:srgbClr val="003F82"/>
                </a:solidFill>
              </a:rPr>
              <a:t>конкурсов для СО НКО</a:t>
            </a:r>
            <a:endParaRPr lang="en-US" sz="2000" b="1" dirty="0">
              <a:solidFill>
                <a:srgbClr val="003F82"/>
              </a:solidFill>
            </a:endParaRPr>
          </a:p>
          <a:p>
            <a:pPr marL="285750" indent="-285750">
              <a:buFont typeface="Arial" panose="020B0604020202020204" pitchFamily="34" charset="0"/>
              <a:buChar char="•"/>
            </a:pPr>
            <a:endParaRPr lang="en-US" sz="2000" b="1" dirty="0">
              <a:solidFill>
                <a:srgbClr val="003F82"/>
              </a:solidFill>
            </a:endParaRPr>
          </a:p>
          <a:p>
            <a:pPr marL="285750" indent="-285750">
              <a:buFont typeface="Arial" panose="020B0604020202020204" pitchFamily="34" charset="0"/>
              <a:buChar char="•"/>
            </a:pPr>
            <a:r>
              <a:rPr lang="ru-RU" sz="2000" b="1" dirty="0" smtClean="0">
                <a:solidFill>
                  <a:srgbClr val="003F82"/>
                </a:solidFill>
              </a:rPr>
              <a:t>Участие в программе</a:t>
            </a:r>
            <a:endParaRPr lang="ru-RU" sz="1200" dirty="0">
              <a:solidFill>
                <a:srgbClr val="003F82"/>
              </a:solidFill>
              <a:latin typeface="Myriad Pro"/>
            </a:endParaRPr>
          </a:p>
          <a:p>
            <a:pPr marL="285750" indent="-285750">
              <a:buFont typeface="Arial" panose="020B0604020202020204" pitchFamily="34" charset="0"/>
              <a:buChar char="•"/>
            </a:pPr>
            <a:endParaRPr lang="ru-RU" sz="2000" b="1" dirty="0">
              <a:solidFill>
                <a:srgbClr val="003F82"/>
              </a:solidFill>
            </a:endParaRPr>
          </a:p>
          <a:p>
            <a:pPr marL="285750" indent="-285750">
              <a:buFont typeface="Arial" panose="020B0604020202020204" pitchFamily="34" charset="0"/>
              <a:buChar char="•"/>
            </a:pPr>
            <a:r>
              <a:rPr lang="ru-RU" sz="2000" b="1" dirty="0" smtClean="0">
                <a:solidFill>
                  <a:srgbClr val="003F82"/>
                </a:solidFill>
              </a:rPr>
              <a:t>Завершение гранта</a:t>
            </a:r>
            <a:endParaRPr lang="en-US" sz="2000" b="1" dirty="0">
              <a:solidFill>
                <a:srgbClr val="003F82"/>
              </a:solidFill>
            </a:endParaRPr>
          </a:p>
          <a:p>
            <a:pPr marL="285750" indent="-285750">
              <a:buFont typeface="Arial" panose="020B0604020202020204" pitchFamily="34" charset="0"/>
              <a:buChar char="•"/>
            </a:pPr>
            <a:endParaRPr lang="en-US" sz="2000" b="1" dirty="0">
              <a:solidFill>
                <a:srgbClr val="003F82"/>
              </a:solidFill>
            </a:endParaRPr>
          </a:p>
          <a:p>
            <a:pPr marL="285750" indent="-285750">
              <a:buFont typeface="Arial" panose="020B0604020202020204" pitchFamily="34" charset="0"/>
              <a:buChar char="•"/>
            </a:pPr>
            <a:r>
              <a:rPr lang="ru-RU" sz="2000" b="1" dirty="0">
                <a:solidFill>
                  <a:srgbClr val="003F82"/>
                </a:solidFill>
              </a:rPr>
              <a:t>За и против </a:t>
            </a:r>
            <a:endParaRPr lang="en-US" sz="2000" b="1" dirty="0">
              <a:solidFill>
                <a:srgbClr val="003F82"/>
              </a:solidFill>
            </a:endParaRPr>
          </a:p>
          <a:p>
            <a:pPr marL="285750" indent="-285750">
              <a:buFont typeface="Arial" panose="020B0604020202020204" pitchFamily="34" charset="0"/>
              <a:buChar char="•"/>
            </a:pPr>
            <a:endParaRPr lang="en-US" sz="2000" b="1" dirty="0">
              <a:solidFill>
                <a:srgbClr val="003F82"/>
              </a:solidFill>
            </a:endParaRPr>
          </a:p>
        </p:txBody>
      </p:sp>
      <p:sp>
        <p:nvSpPr>
          <p:cNvPr id="10" name="Прямоугольник 9"/>
          <p:cNvSpPr/>
          <p:nvPr/>
        </p:nvSpPr>
        <p:spPr>
          <a:xfrm>
            <a:off x="-12451" y="2247989"/>
            <a:ext cx="9144000" cy="740518"/>
          </a:xfrm>
          <a:prstGeom prst="rect">
            <a:avLst/>
          </a:prstGeom>
          <a:solidFill>
            <a:srgbClr val="0070C0">
              <a:alpha val="6000"/>
            </a:srgb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solidFill>
                <a:prstClr val="white"/>
              </a:solidFill>
              <a:latin typeface="Calibri"/>
            </a:endParaRPr>
          </a:p>
        </p:txBody>
      </p:sp>
    </p:spTree>
    <p:extLst>
      <p:ext uri="{BB962C8B-B14F-4D97-AF65-F5344CB8AC3E}">
        <p14:creationId xmlns:p14="http://schemas.microsoft.com/office/powerpoint/2010/main" val="8990181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a:t>
            </a:r>
            <a:r>
              <a:rPr lang="ru-RU" sz="800" dirty="0" smtClean="0">
                <a:solidFill>
                  <a:prstClr val="white"/>
                </a:solidFill>
              </a:rPr>
              <a:t>201</a:t>
            </a:r>
            <a:r>
              <a:rPr lang="ru-RU" sz="800" dirty="0">
                <a:solidFill>
                  <a:prstClr val="white"/>
                </a:solidFill>
              </a:rPr>
              <a:t>5</a:t>
            </a:r>
          </a:p>
        </p:txBody>
      </p:sp>
      <p:sp>
        <p:nvSpPr>
          <p:cNvPr id="14339" name="Title 1"/>
          <p:cNvSpPr txBox="1">
            <a:spLocks/>
          </p:cNvSpPr>
          <p:nvPr/>
        </p:nvSpPr>
        <p:spPr bwMode="auto">
          <a:xfrm>
            <a:off x="1428749" y="428625"/>
            <a:ext cx="6645275" cy="412750"/>
          </a:xfrm>
          <a:prstGeom prst="rect">
            <a:avLst/>
          </a:prstGeom>
          <a:noFill/>
          <a:ln w="9525">
            <a:noFill/>
            <a:miter lim="800000"/>
            <a:headEnd/>
            <a:tailEnd/>
          </a:ln>
        </p:spPr>
        <p:txBody>
          <a:bodyPr anchor="ctr"/>
          <a:lstStyle/>
          <a:p>
            <a:r>
              <a:rPr lang="ru-RU" sz="2400" dirty="0" smtClean="0">
                <a:solidFill>
                  <a:prstClr val="white"/>
                </a:solidFill>
                <a:latin typeface="Myriad Pro"/>
              </a:rPr>
              <a:t>Доступ к программе</a:t>
            </a:r>
            <a:endParaRPr lang="en-US" sz="2400" dirty="0">
              <a:solidFill>
                <a:prstClr val="white"/>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22250" y="1316623"/>
            <a:ext cx="8702675" cy="2062103"/>
          </a:xfrm>
          <a:prstGeom prst="rect">
            <a:avLst/>
          </a:prstGeom>
          <a:noFill/>
          <a:ln w="9525">
            <a:noFill/>
            <a:miter lim="800000"/>
            <a:headEnd/>
            <a:tailEnd/>
          </a:ln>
        </p:spPr>
        <p:txBody>
          <a:bodyPr wrap="square">
            <a:spAutoFit/>
          </a:bodyPr>
          <a:lstStyle/>
          <a:p>
            <a:pPr marL="285750" indent="-285750">
              <a:buFont typeface="Arial"/>
              <a:buChar char="•"/>
            </a:pPr>
            <a:r>
              <a:rPr lang="ru-RU" sz="2800" dirty="0" smtClean="0">
                <a:solidFill>
                  <a:srgbClr val="003F82"/>
                </a:solidFill>
              </a:rPr>
              <a:t>Доступ к информации о конкурсе</a:t>
            </a:r>
            <a:r>
              <a:rPr lang="en-US" sz="2800" dirty="0">
                <a:solidFill>
                  <a:srgbClr val="003F82"/>
                </a:solidFill>
              </a:rPr>
              <a:t> </a:t>
            </a:r>
            <a:endParaRPr lang="ru-RU" sz="2800" dirty="0" smtClean="0">
              <a:solidFill>
                <a:srgbClr val="003F82"/>
              </a:solidFill>
            </a:endParaRPr>
          </a:p>
          <a:p>
            <a:endParaRPr lang="ru-RU" sz="2400" dirty="0" smtClean="0">
              <a:solidFill>
                <a:srgbClr val="003F82"/>
              </a:solidFill>
            </a:endParaRPr>
          </a:p>
          <a:p>
            <a:pPr marL="285750" indent="-285750">
              <a:buFont typeface="Arial"/>
              <a:buChar char="•"/>
            </a:pPr>
            <a:r>
              <a:rPr lang="ru-RU" sz="2800" dirty="0" smtClean="0">
                <a:solidFill>
                  <a:srgbClr val="003F82"/>
                </a:solidFill>
              </a:rPr>
              <a:t>Вовлечение НКО к участию в конкурсе</a:t>
            </a:r>
          </a:p>
          <a:p>
            <a:pPr marL="742950" lvl="1" indent="-285750">
              <a:buFont typeface="Arial"/>
              <a:buChar char="•"/>
            </a:pPr>
            <a:r>
              <a:rPr lang="ru-RU" sz="2400" dirty="0" smtClean="0">
                <a:solidFill>
                  <a:srgbClr val="003F82"/>
                </a:solidFill>
              </a:rPr>
              <a:t>В сильных и слабых регионах (развитие третьего сектора)</a:t>
            </a:r>
            <a:endParaRPr lang="en-US" sz="2400" dirty="0" smtClean="0">
              <a:solidFill>
                <a:srgbClr val="003F82"/>
              </a:solidFill>
            </a:endParaRPr>
          </a:p>
        </p:txBody>
      </p:sp>
    </p:spTree>
    <p:extLst>
      <p:ext uri="{BB962C8B-B14F-4D97-AF65-F5344CB8AC3E}">
        <p14:creationId xmlns:p14="http://schemas.microsoft.com/office/powerpoint/2010/main" val="2695665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a:t>
            </a:r>
            <a:r>
              <a:rPr lang="ru-RU" sz="800" dirty="0" smtClean="0">
                <a:solidFill>
                  <a:prstClr val="white"/>
                </a:solidFill>
              </a:rPr>
              <a:t>201</a:t>
            </a:r>
            <a:r>
              <a:rPr lang="ru-RU" sz="800" dirty="0">
                <a:solidFill>
                  <a:prstClr val="white"/>
                </a:solidFill>
              </a:rPr>
              <a:t>5</a:t>
            </a:r>
          </a:p>
        </p:txBody>
      </p:sp>
      <p:sp>
        <p:nvSpPr>
          <p:cNvPr id="14339" name="Title 1"/>
          <p:cNvSpPr txBox="1">
            <a:spLocks/>
          </p:cNvSpPr>
          <p:nvPr/>
        </p:nvSpPr>
        <p:spPr bwMode="auto">
          <a:xfrm>
            <a:off x="1428749" y="428625"/>
            <a:ext cx="6645275" cy="412750"/>
          </a:xfrm>
          <a:prstGeom prst="rect">
            <a:avLst/>
          </a:prstGeom>
          <a:noFill/>
          <a:ln w="9525">
            <a:noFill/>
            <a:miter lim="800000"/>
            <a:headEnd/>
            <a:tailEnd/>
          </a:ln>
        </p:spPr>
        <p:txBody>
          <a:bodyPr anchor="ctr"/>
          <a:lstStyle/>
          <a:p>
            <a:r>
              <a:rPr lang="ru-RU" sz="2400" dirty="0">
                <a:solidFill>
                  <a:prstClr val="white"/>
                </a:solidFill>
                <a:latin typeface="Myriad Pro"/>
              </a:rPr>
              <a:t>Доступ к программе</a:t>
            </a:r>
            <a:endParaRPr lang="en-US" sz="2400" dirty="0">
              <a:solidFill>
                <a:prstClr val="white"/>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Прямоугольник 1"/>
          <p:cNvSpPr/>
          <p:nvPr/>
        </p:nvSpPr>
        <p:spPr>
          <a:xfrm>
            <a:off x="255588" y="1801812"/>
            <a:ext cx="8669337" cy="452386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4346" name="Rectangle 12"/>
          <p:cNvSpPr>
            <a:spLocks noChangeArrowheads="1"/>
          </p:cNvSpPr>
          <p:nvPr/>
        </p:nvSpPr>
        <p:spPr bwMode="auto">
          <a:xfrm>
            <a:off x="222250" y="1316623"/>
            <a:ext cx="8702675" cy="5201424"/>
          </a:xfrm>
          <a:prstGeom prst="rect">
            <a:avLst/>
          </a:prstGeom>
          <a:noFill/>
          <a:ln w="9525">
            <a:noFill/>
            <a:miter lim="800000"/>
            <a:headEnd/>
            <a:tailEnd/>
          </a:ln>
        </p:spPr>
        <p:txBody>
          <a:bodyPr wrap="square">
            <a:spAutoFit/>
          </a:bodyPr>
          <a:lstStyle/>
          <a:p>
            <a:pPr marL="285750" indent="-285750">
              <a:buFont typeface="Arial"/>
              <a:buChar char="•"/>
            </a:pPr>
            <a:r>
              <a:rPr lang="ru-RU" sz="2400" dirty="0" smtClean="0">
                <a:solidFill>
                  <a:srgbClr val="003F82"/>
                </a:solidFill>
              </a:rPr>
              <a:t>Подача заявки:</a:t>
            </a:r>
            <a:endParaRPr lang="ru-RU" sz="2400" dirty="0">
              <a:solidFill>
                <a:srgbClr val="003F82"/>
              </a:solidFill>
            </a:endParaRPr>
          </a:p>
          <a:p>
            <a:pPr marL="285750" indent="-285750">
              <a:buFont typeface="Arial"/>
              <a:buChar char="•"/>
            </a:pPr>
            <a:endParaRPr lang="ru-RU" sz="2400" dirty="0" smtClean="0">
              <a:solidFill>
                <a:srgbClr val="003F82"/>
              </a:solidFill>
            </a:endParaRPr>
          </a:p>
          <a:p>
            <a:r>
              <a:rPr lang="ru-RU" sz="1600" dirty="0">
                <a:solidFill>
                  <a:srgbClr val="003F82"/>
                </a:solidFill>
              </a:rPr>
              <a:t>1) заявление на участие в </a:t>
            </a:r>
            <a:r>
              <a:rPr lang="ru-RU" sz="1600" dirty="0" smtClean="0">
                <a:solidFill>
                  <a:srgbClr val="003F82"/>
                </a:solidFill>
              </a:rPr>
              <a:t>конкурсе;</a:t>
            </a:r>
            <a:endParaRPr lang="ru-RU" sz="1600" dirty="0">
              <a:solidFill>
                <a:srgbClr val="003F82"/>
              </a:solidFill>
            </a:endParaRPr>
          </a:p>
          <a:p>
            <a:r>
              <a:rPr lang="ru-RU" sz="1600" dirty="0">
                <a:solidFill>
                  <a:srgbClr val="003F82"/>
                </a:solidFill>
              </a:rPr>
              <a:t>2) </a:t>
            </a:r>
            <a:r>
              <a:rPr lang="ru-RU" sz="2000" dirty="0" smtClean="0">
                <a:solidFill>
                  <a:srgbClr val="003F82"/>
                </a:solidFill>
              </a:rPr>
              <a:t>Программа </a:t>
            </a:r>
            <a:r>
              <a:rPr lang="ru-RU" sz="1600" dirty="0" smtClean="0">
                <a:solidFill>
                  <a:srgbClr val="003F82"/>
                </a:solidFill>
              </a:rPr>
              <a:t>мероприятий;</a:t>
            </a:r>
            <a:endParaRPr lang="ru-RU" sz="1600" dirty="0">
              <a:solidFill>
                <a:srgbClr val="003F82"/>
              </a:solidFill>
            </a:endParaRPr>
          </a:p>
          <a:p>
            <a:r>
              <a:rPr lang="ru-RU" sz="1600" dirty="0">
                <a:solidFill>
                  <a:srgbClr val="003F82"/>
                </a:solidFill>
              </a:rPr>
              <a:t>3) </a:t>
            </a:r>
            <a:r>
              <a:rPr lang="ru-RU" sz="2400" dirty="0">
                <a:solidFill>
                  <a:srgbClr val="003F82"/>
                </a:solidFill>
              </a:rPr>
              <a:t>выписку </a:t>
            </a:r>
            <a:r>
              <a:rPr lang="ru-RU" sz="1600" dirty="0">
                <a:solidFill>
                  <a:srgbClr val="003F82"/>
                </a:solidFill>
              </a:rPr>
              <a:t>из Единого государственного </a:t>
            </a:r>
            <a:r>
              <a:rPr lang="ru-RU" sz="1600" dirty="0" smtClean="0">
                <a:solidFill>
                  <a:srgbClr val="003F82"/>
                </a:solidFill>
              </a:rPr>
              <a:t>реестра;</a:t>
            </a:r>
            <a:endParaRPr lang="ru-RU" sz="1600" dirty="0">
              <a:solidFill>
                <a:srgbClr val="003F82"/>
              </a:solidFill>
            </a:endParaRPr>
          </a:p>
          <a:p>
            <a:r>
              <a:rPr lang="ru-RU" sz="1600" dirty="0">
                <a:solidFill>
                  <a:srgbClr val="003F82"/>
                </a:solidFill>
              </a:rPr>
              <a:t>4) </a:t>
            </a:r>
            <a:r>
              <a:rPr lang="ru-RU" sz="2400" dirty="0">
                <a:solidFill>
                  <a:srgbClr val="003F82"/>
                </a:solidFill>
              </a:rPr>
              <a:t>копии учредительных документов </a:t>
            </a:r>
            <a:r>
              <a:rPr lang="ru-RU" sz="1600" dirty="0">
                <a:solidFill>
                  <a:srgbClr val="003F82"/>
                </a:solidFill>
              </a:rPr>
              <a:t>организации (устав организации, свидетельство о государственной регистрации юридического лица) (копии представляются с подлинниками и заверяются лицом, принимающим заявку) или </a:t>
            </a:r>
            <a:r>
              <a:rPr lang="ru-RU" sz="2400" dirty="0">
                <a:solidFill>
                  <a:srgbClr val="003F82"/>
                </a:solidFill>
              </a:rPr>
              <a:t>нотариально удостоверенные копии</a:t>
            </a:r>
            <a:r>
              <a:rPr lang="ru-RU" dirty="0">
                <a:solidFill>
                  <a:srgbClr val="003F82"/>
                </a:solidFill>
              </a:rPr>
              <a:t> </a:t>
            </a:r>
            <a:r>
              <a:rPr lang="ru-RU" sz="1600" dirty="0">
                <a:solidFill>
                  <a:srgbClr val="003F82"/>
                </a:solidFill>
              </a:rPr>
              <a:t>учредительных документов и свидетельства о государственной регистрации юридического лица (на усмотрение заявителя);</a:t>
            </a:r>
          </a:p>
          <a:p>
            <a:r>
              <a:rPr lang="ru-RU" sz="1600" dirty="0">
                <a:solidFill>
                  <a:srgbClr val="003F82"/>
                </a:solidFill>
              </a:rPr>
              <a:t>5) копию </a:t>
            </a:r>
            <a:r>
              <a:rPr lang="ru-RU" sz="2000" dirty="0">
                <a:solidFill>
                  <a:srgbClr val="003F82"/>
                </a:solidFill>
              </a:rPr>
              <a:t>отчетности за предыдущий финансовый </a:t>
            </a:r>
            <a:r>
              <a:rPr lang="ru-RU" sz="2000" dirty="0" smtClean="0">
                <a:solidFill>
                  <a:srgbClr val="003F82"/>
                </a:solidFill>
              </a:rPr>
              <a:t>год</a:t>
            </a:r>
            <a:r>
              <a:rPr lang="ru-RU" sz="1600" dirty="0" smtClean="0">
                <a:solidFill>
                  <a:srgbClr val="003F82"/>
                </a:solidFill>
              </a:rPr>
              <a:t>;</a:t>
            </a:r>
            <a:endParaRPr lang="ru-RU" sz="1600" dirty="0">
              <a:solidFill>
                <a:srgbClr val="003F82"/>
              </a:solidFill>
            </a:endParaRPr>
          </a:p>
          <a:p>
            <a:r>
              <a:rPr lang="ru-RU" sz="1600" dirty="0">
                <a:solidFill>
                  <a:srgbClr val="003F82"/>
                </a:solidFill>
              </a:rPr>
              <a:t>6) документ, подтверждающий </a:t>
            </a:r>
            <a:r>
              <a:rPr lang="ru-RU" sz="2000" dirty="0">
                <a:solidFill>
                  <a:srgbClr val="003F82"/>
                </a:solidFill>
              </a:rPr>
              <a:t>отсутствие задолженности </a:t>
            </a:r>
            <a:r>
              <a:rPr lang="ru-RU" sz="1600" dirty="0">
                <a:solidFill>
                  <a:srgbClr val="003F82"/>
                </a:solidFill>
              </a:rPr>
              <a:t>у организации перед бюджетами всех уровней бюджетной системы Российской Федерации и государственными внебюджетными фондами;</a:t>
            </a:r>
          </a:p>
          <a:p>
            <a:r>
              <a:rPr lang="ru-RU" sz="1600" dirty="0">
                <a:solidFill>
                  <a:srgbClr val="003F82"/>
                </a:solidFill>
              </a:rPr>
              <a:t>7) сведения о банковских реквизитах организации.</a:t>
            </a:r>
            <a:endParaRPr lang="en-US" sz="1600" dirty="0">
              <a:solidFill>
                <a:srgbClr val="003F82"/>
              </a:solidFill>
            </a:endParaRPr>
          </a:p>
          <a:p>
            <a:pPr marL="285750" indent="-285750">
              <a:buFont typeface="Arial"/>
              <a:buChar char="•"/>
            </a:pPr>
            <a:endParaRPr lang="en-US" sz="2400" dirty="0">
              <a:solidFill>
                <a:srgbClr val="003F82"/>
              </a:solidFill>
            </a:endParaRPr>
          </a:p>
        </p:txBody>
      </p:sp>
    </p:spTree>
    <p:extLst>
      <p:ext uri="{BB962C8B-B14F-4D97-AF65-F5344CB8AC3E}">
        <p14:creationId xmlns:p14="http://schemas.microsoft.com/office/powerpoint/2010/main" val="4169773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a:t>
            </a:r>
            <a:r>
              <a:rPr lang="ru-RU" sz="800" dirty="0" smtClean="0">
                <a:solidFill>
                  <a:prstClr val="white"/>
                </a:solidFill>
              </a:rPr>
              <a:t>201</a:t>
            </a:r>
            <a:r>
              <a:rPr lang="ru-RU" sz="800" dirty="0">
                <a:solidFill>
                  <a:prstClr val="white"/>
                </a:solidFill>
              </a:rPr>
              <a:t>5</a:t>
            </a:r>
          </a:p>
        </p:txBody>
      </p:sp>
      <p:sp>
        <p:nvSpPr>
          <p:cNvPr id="14339" name="Title 1"/>
          <p:cNvSpPr txBox="1">
            <a:spLocks/>
          </p:cNvSpPr>
          <p:nvPr/>
        </p:nvSpPr>
        <p:spPr bwMode="auto">
          <a:xfrm>
            <a:off x="1428749" y="428625"/>
            <a:ext cx="6645275" cy="412750"/>
          </a:xfrm>
          <a:prstGeom prst="rect">
            <a:avLst/>
          </a:prstGeom>
          <a:noFill/>
          <a:ln w="9525">
            <a:noFill/>
            <a:miter lim="800000"/>
            <a:headEnd/>
            <a:tailEnd/>
          </a:ln>
        </p:spPr>
        <p:txBody>
          <a:bodyPr anchor="ctr"/>
          <a:lstStyle/>
          <a:p>
            <a:r>
              <a:rPr lang="ru-RU" sz="2400" dirty="0">
                <a:solidFill>
                  <a:prstClr val="white"/>
                </a:solidFill>
                <a:latin typeface="Myriad Pro"/>
              </a:rPr>
              <a:t>Доступ к программе</a:t>
            </a:r>
            <a:endParaRPr lang="en-US" sz="2400" dirty="0">
              <a:solidFill>
                <a:prstClr val="white"/>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dirty="0">
                <a:solidFill>
                  <a:srgbClr val="FFFFFF"/>
                </a:solidFill>
                <a:latin typeface="Myriad Pro"/>
              </a:rPr>
              <a:t>photo</a:t>
            </a:r>
            <a:endParaRPr lang="en-US" dirty="0">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Прямоугольник 1"/>
          <p:cNvSpPr/>
          <p:nvPr/>
        </p:nvSpPr>
        <p:spPr>
          <a:xfrm>
            <a:off x="423348" y="2255838"/>
            <a:ext cx="8501577" cy="35343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4346" name="Rectangle 12"/>
          <p:cNvSpPr>
            <a:spLocks noChangeArrowheads="1"/>
          </p:cNvSpPr>
          <p:nvPr/>
        </p:nvSpPr>
        <p:spPr bwMode="auto">
          <a:xfrm>
            <a:off x="447885" y="1298248"/>
            <a:ext cx="8702675" cy="4662815"/>
          </a:xfrm>
          <a:prstGeom prst="rect">
            <a:avLst/>
          </a:prstGeom>
          <a:noFill/>
          <a:ln w="9525">
            <a:noFill/>
            <a:miter lim="800000"/>
            <a:headEnd/>
            <a:tailEnd/>
          </a:ln>
        </p:spPr>
        <p:txBody>
          <a:bodyPr wrap="square">
            <a:spAutoFit/>
          </a:bodyPr>
          <a:lstStyle/>
          <a:p>
            <a:r>
              <a:rPr lang="ru-RU" sz="2800" dirty="0">
                <a:solidFill>
                  <a:srgbClr val="003F82"/>
                </a:solidFill>
              </a:rPr>
              <a:t>Проведение </a:t>
            </a:r>
            <a:r>
              <a:rPr lang="ru-RU" sz="2800" dirty="0" smtClean="0">
                <a:solidFill>
                  <a:srgbClr val="003F82"/>
                </a:solidFill>
              </a:rPr>
              <a:t>конкурса</a:t>
            </a:r>
            <a:endParaRPr lang="en-US" sz="2800" dirty="0" smtClean="0">
              <a:solidFill>
                <a:srgbClr val="003F82"/>
              </a:solidFill>
            </a:endParaRPr>
          </a:p>
          <a:p>
            <a:pPr lvl="1" indent="-457200">
              <a:buSzPct val="60000"/>
              <a:buFont typeface="Arial"/>
              <a:buChar char="•"/>
              <a:tabLst>
                <a:tab pos="274638" algn="l"/>
              </a:tabLst>
            </a:pPr>
            <a:r>
              <a:rPr lang="ru-RU" sz="2400" dirty="0">
                <a:solidFill>
                  <a:srgbClr val="003F82"/>
                </a:solidFill>
              </a:rPr>
              <a:t>Критерии оценки </a:t>
            </a:r>
            <a:r>
              <a:rPr lang="ru-RU" sz="2400" dirty="0" smtClean="0">
                <a:solidFill>
                  <a:srgbClr val="003F82"/>
                </a:solidFill>
              </a:rPr>
              <a:t>заявок, например</a:t>
            </a:r>
            <a:r>
              <a:rPr lang="en-US" sz="2400" dirty="0" smtClean="0">
                <a:solidFill>
                  <a:srgbClr val="003F82"/>
                </a:solidFill>
              </a:rPr>
              <a:t>:</a:t>
            </a:r>
            <a:endParaRPr lang="ru-RU" sz="2400" dirty="0">
              <a:solidFill>
                <a:srgbClr val="003F82"/>
              </a:solidFill>
            </a:endParaRPr>
          </a:p>
          <a:p>
            <a:pPr lvl="1">
              <a:buSzPct val="60000"/>
            </a:pPr>
            <a:endParaRPr lang="ru-RU" sz="2000" dirty="0">
              <a:solidFill>
                <a:srgbClr val="003F82"/>
              </a:solidFill>
            </a:endParaRPr>
          </a:p>
          <a:p>
            <a:pPr marL="628650" lvl="1" indent="-171450">
              <a:buSzPct val="60000"/>
              <a:buFont typeface="Arial"/>
              <a:buChar char="•"/>
            </a:pPr>
            <a:endParaRPr lang="en-US" sz="900" dirty="0" smtClean="0">
              <a:solidFill>
                <a:srgbClr val="003F82"/>
              </a:solidFill>
            </a:endParaRPr>
          </a:p>
          <a:p>
            <a:pPr marL="285750" indent="-285750">
              <a:buFont typeface="Arial"/>
              <a:buChar char="•"/>
            </a:pPr>
            <a:r>
              <a:rPr lang="ru-RU" dirty="0" smtClean="0">
                <a:solidFill>
                  <a:srgbClr val="003F82"/>
                </a:solidFill>
              </a:rPr>
              <a:t>участие </a:t>
            </a:r>
            <a:r>
              <a:rPr lang="ru-RU" dirty="0">
                <a:solidFill>
                  <a:srgbClr val="003F82"/>
                </a:solidFill>
              </a:rPr>
              <a:t>в реализации мероприятий (мероприятия) волонтеров и (или) добровольцев;</a:t>
            </a:r>
          </a:p>
          <a:p>
            <a:pPr marL="285750" indent="-285750">
              <a:buFont typeface="Arial"/>
              <a:buChar char="•"/>
            </a:pPr>
            <a:r>
              <a:rPr lang="ru-RU" dirty="0" smtClean="0">
                <a:solidFill>
                  <a:srgbClr val="003F82"/>
                </a:solidFill>
              </a:rPr>
              <a:t>уникальность </a:t>
            </a:r>
            <a:r>
              <a:rPr lang="ru-RU" dirty="0">
                <a:solidFill>
                  <a:srgbClr val="003F82"/>
                </a:solidFill>
              </a:rPr>
              <a:t>мероприятий (мероприятия);</a:t>
            </a:r>
          </a:p>
          <a:p>
            <a:pPr marL="285750" indent="-285750">
              <a:buFont typeface="Arial"/>
              <a:buChar char="•"/>
            </a:pPr>
            <a:r>
              <a:rPr lang="ru-RU" dirty="0" smtClean="0">
                <a:solidFill>
                  <a:srgbClr val="003F82"/>
                </a:solidFill>
              </a:rPr>
              <a:t>наличие </a:t>
            </a:r>
            <a:r>
              <a:rPr lang="ru-RU" dirty="0">
                <a:solidFill>
                  <a:srgbClr val="003F82"/>
                </a:solidFill>
              </a:rPr>
              <a:t>материально-технической базы и помещения, необходимых для реализации мероприятий (мероприятия);</a:t>
            </a:r>
          </a:p>
          <a:p>
            <a:pPr marL="285750" indent="-285750">
              <a:buFont typeface="Arial"/>
              <a:buChar char="•"/>
            </a:pPr>
            <a:r>
              <a:rPr lang="ru-RU" dirty="0" smtClean="0">
                <a:solidFill>
                  <a:srgbClr val="003F82"/>
                </a:solidFill>
              </a:rPr>
              <a:t>наличие </a:t>
            </a:r>
            <a:r>
              <a:rPr lang="ru-RU" dirty="0">
                <a:solidFill>
                  <a:srgbClr val="003F82"/>
                </a:solidFill>
              </a:rPr>
              <a:t>показателей достижения целей и задач мероприятий (мероприятия);</a:t>
            </a:r>
          </a:p>
          <a:p>
            <a:pPr marL="285750" indent="-285750">
              <a:buFont typeface="Arial"/>
              <a:buChar char="•"/>
            </a:pPr>
            <a:r>
              <a:rPr lang="ru-RU" dirty="0" smtClean="0">
                <a:solidFill>
                  <a:srgbClr val="003F82"/>
                </a:solidFill>
              </a:rPr>
              <a:t>доля </a:t>
            </a:r>
            <a:r>
              <a:rPr lang="ru-RU" dirty="0" err="1">
                <a:solidFill>
                  <a:srgbClr val="003F82"/>
                </a:solidFill>
              </a:rPr>
              <a:t>софинансирования</a:t>
            </a:r>
            <a:r>
              <a:rPr lang="ru-RU" dirty="0">
                <a:solidFill>
                  <a:srgbClr val="003F82"/>
                </a:solidFill>
              </a:rPr>
              <a:t> мероприятий (мероприятия) за счет собственных средств некоммерческой организации;</a:t>
            </a:r>
          </a:p>
          <a:p>
            <a:pPr marL="285750" indent="-285750">
              <a:buFont typeface="Arial"/>
              <a:buChar char="•"/>
            </a:pPr>
            <a:r>
              <a:rPr lang="ru-RU" dirty="0" smtClean="0">
                <a:solidFill>
                  <a:srgbClr val="003F82"/>
                </a:solidFill>
              </a:rPr>
              <a:t>количество </a:t>
            </a:r>
            <a:r>
              <a:rPr lang="ru-RU" dirty="0">
                <a:solidFill>
                  <a:srgbClr val="003F82"/>
                </a:solidFill>
              </a:rPr>
              <a:t>лиц, охватываемых при реализации мероприятий (мероприятия).</a:t>
            </a:r>
          </a:p>
          <a:p>
            <a:endParaRPr lang="ru-RU" dirty="0">
              <a:solidFill>
                <a:prstClr val="black"/>
              </a:solidFill>
            </a:endParaRPr>
          </a:p>
        </p:txBody>
      </p:sp>
    </p:spTree>
    <p:extLst>
      <p:ext uri="{BB962C8B-B14F-4D97-AF65-F5344CB8AC3E}">
        <p14:creationId xmlns:p14="http://schemas.microsoft.com/office/powerpoint/2010/main" val="575698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5008</TotalTime>
  <Words>988</Words>
  <Application>Microsoft Macintosh PowerPoint</Application>
  <PresentationFormat>Экран (4:3)</PresentationFormat>
  <Paragraphs>241</Paragraphs>
  <Slides>19</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19</vt:i4>
      </vt:variant>
    </vt:vector>
  </HeadingPairs>
  <TitlesOfParts>
    <vt:vector size="21" baseType="lpstr">
      <vt:lpstr>Office Theme</vt:lpstr>
      <vt:lpstr>2_Office Theme</vt:lpstr>
      <vt:lpstr>Реализация программ государственной̆ поддержки НКО в регионах России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vkremlev</dc:creator>
  <cp:lastModifiedBy>Irina Krasnopolskaya</cp:lastModifiedBy>
  <cp:revision>187</cp:revision>
  <cp:lastPrinted>2014-12-03T06:00:30Z</cp:lastPrinted>
  <dcterms:created xsi:type="dcterms:W3CDTF">2010-09-30T07:07:58Z</dcterms:created>
  <dcterms:modified xsi:type="dcterms:W3CDTF">2015-11-24T11:24:03Z</dcterms:modified>
</cp:coreProperties>
</file>