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73" r:id="rId4"/>
    <p:sldId id="274" r:id="rId5"/>
    <p:sldId id="259" r:id="rId6"/>
    <p:sldId id="261" r:id="rId7"/>
    <p:sldId id="264" r:id="rId8"/>
    <p:sldId id="262" r:id="rId9"/>
    <p:sldId id="265" r:id="rId10"/>
    <p:sldId id="281" r:id="rId11"/>
    <p:sldId id="263" r:id="rId12"/>
    <p:sldId id="282" r:id="rId13"/>
    <p:sldId id="275" r:id="rId14"/>
    <p:sldId id="278" r:id="rId15"/>
    <p:sldId id="270" r:id="rId16"/>
    <p:sldId id="276" r:id="rId17"/>
    <p:sldId id="279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547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8639780351879244"/>
          <c:y val="2.0870416864229185E-4"/>
          <c:w val="0.61348069053046006"/>
          <c:h val="0.910119237316460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Скорее одобряю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</c:v>
                </c:pt>
                <c:pt idx="1">
                  <c:v>61</c:v>
                </c:pt>
                <c:pt idx="2">
                  <c:v>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Скорее НЕ одобряю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100"/>
                      <a:t>85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100"/>
                      <a:t>32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100"/>
                      <a:t>48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-85</c:v>
                </c:pt>
                <c:pt idx="1">
                  <c:v>-32</c:v>
                </c:pt>
                <c:pt idx="2">
                  <c:v>-48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1750976"/>
        <c:axId val="191751368"/>
      </c:barChart>
      <c:catAx>
        <c:axId val="19175097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91751368"/>
        <c:crosses val="autoZero"/>
        <c:auto val="1"/>
        <c:lblAlgn val="ctr"/>
        <c:lblOffset val="100"/>
        <c:noMultiLvlLbl val="0"/>
      </c:catAx>
      <c:valAx>
        <c:axId val="1917513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1750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4659820442420473"/>
          <c:y val="0.84797242151246399"/>
          <c:w val="0.44559757692706176"/>
          <c:h val="0.14889779325461908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spPr>
    <a:solidFill>
      <a:schemeClr val="accent4">
        <a:lumMod val="20000"/>
        <a:lumOff val="80000"/>
      </a:schemeClr>
    </a:solidFill>
    <a:ln>
      <a:solidFill>
        <a:schemeClr val="bg1"/>
      </a:solidFill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595512315585549"/>
          <c:y val="7.7544854320308138E-2"/>
          <c:w val="0.45254619421694126"/>
          <c:h val="0.892141676800960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Скорее одобряю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 Затрудняюсь ответить</c:v>
                </c:pt>
                <c:pt idx="1">
                  <c:v>Другое</c:v>
                </c:pt>
                <c:pt idx="2">
                  <c:v>Рекомендациями руководства</c:v>
                </c:pt>
                <c:pt idx="3">
                  <c:v>Нормами профессиональной этики</c:v>
                </c:pt>
                <c:pt idx="4">
                  <c:v>Нормами религии, которую Вы исповедуете</c:v>
                </c:pt>
                <c:pt idx="5">
                  <c:v>Советами друзей, родных</c:v>
                </c:pt>
                <c:pt idx="6">
                  <c:v>Традициями, сложившимися в обществе</c:v>
                </c:pt>
                <c:pt idx="7">
                  <c:v>Нормами культуры, правилами этикета</c:v>
                </c:pt>
                <c:pt idx="8">
                  <c:v>Этическими нормами, нормами морали</c:v>
                </c:pt>
                <c:pt idx="9">
                  <c:v>Нормами закона</c:v>
                </c:pt>
                <c:pt idx="10">
                  <c:v>Собственными убеждениями и принципами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</c:v>
                </c:pt>
                <c:pt idx="1">
                  <c:v>1</c:v>
                </c:pt>
                <c:pt idx="2">
                  <c:v>2</c:v>
                </c:pt>
                <c:pt idx="3">
                  <c:v>9</c:v>
                </c:pt>
                <c:pt idx="4">
                  <c:v>12</c:v>
                </c:pt>
                <c:pt idx="5">
                  <c:v>18</c:v>
                </c:pt>
                <c:pt idx="6">
                  <c:v>19</c:v>
                </c:pt>
                <c:pt idx="7">
                  <c:v>19</c:v>
                </c:pt>
                <c:pt idx="8">
                  <c:v>35</c:v>
                </c:pt>
                <c:pt idx="9">
                  <c:v>39</c:v>
                </c:pt>
                <c:pt idx="10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93918816"/>
        <c:axId val="193919208"/>
      </c:barChart>
      <c:catAx>
        <c:axId val="19391881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93919208"/>
        <c:crosses val="autoZero"/>
        <c:auto val="1"/>
        <c:lblAlgn val="ctr"/>
        <c:lblOffset val="100"/>
        <c:noMultiLvlLbl val="0"/>
      </c:catAx>
      <c:valAx>
        <c:axId val="193919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3918816"/>
        <c:crosses val="autoZero"/>
        <c:crossBetween val="between"/>
      </c:valAx>
    </c:plotArea>
    <c:plotVisOnly val="1"/>
    <c:dispBlanksAs val="gap"/>
    <c:showDLblsOverMax val="0"/>
  </c:chart>
  <c:spPr>
    <a:solidFill>
      <a:schemeClr val="accent4">
        <a:lumMod val="20000"/>
        <a:lumOff val="80000"/>
      </a:schemeClr>
    </a:solidFill>
    <a:ln>
      <a:solidFill>
        <a:schemeClr val="bg1"/>
      </a:solidFill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595512315585549"/>
          <c:y val="3.0313472114209532E-2"/>
          <c:w val="0.43490931563159657"/>
          <c:h val="0.930929733297607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Скорее одобряю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Затрудняюсь ответить</c:v>
                </c:pt>
                <c:pt idx="1">
                  <c:v>ДРУГОЕ</c:v>
                </c:pt>
                <c:pt idx="2">
                  <c:v>Влиять на ключевые решения в стране</c:v>
                </c:pt>
                <c:pt idx="3">
                  <c:v>Поддерживать действующую власть</c:v>
                </c:pt>
                <c:pt idx="4">
                  <c:v>Испытывать ответственность за положение дел в стране</c:v>
                </c:pt>
                <c:pt idx="5">
                  <c:v>Заниматься общественно-полезной деятельностью</c:v>
                </c:pt>
                <c:pt idx="6">
                  <c:v>Действовать в интересах всего общества</c:v>
                </c:pt>
                <c:pt idx="7">
                  <c:v>Платить все налоги</c:v>
                </c:pt>
                <c:pt idx="8">
                  <c:v>Служить в армии, быть готовым защищать свою страну</c:v>
                </c:pt>
                <c:pt idx="9">
                  <c:v>Знать свои конституционные права</c:v>
                </c:pt>
                <c:pt idx="10">
                  <c:v>Просто жить в стране</c:v>
                </c:pt>
                <c:pt idx="11">
                  <c:v>Участвовать в выборах органов власти</c:v>
                </c:pt>
                <c:pt idx="12">
                  <c:v>Неукоснительно соблюдать законодательство</c:v>
                </c:pt>
                <c:pt idx="13">
                  <c:v>Испытывать гордость за страну</c:v>
                </c:pt>
                <c:pt idx="14">
                  <c:v>Соблюдать традиции страны</c:v>
                </c:pt>
                <c:pt idx="15">
                  <c:v>Любить свою страну, ощущать себя часть страны</c:v>
                </c:pt>
                <c:pt idx="16">
                  <c:v>Иметь гражданство (паспорт)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3</c:v>
                </c:pt>
                <c:pt idx="1">
                  <c:v>2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13</c:v>
                </c:pt>
                <c:pt idx="7">
                  <c:v>17</c:v>
                </c:pt>
                <c:pt idx="8">
                  <c:v>18</c:v>
                </c:pt>
                <c:pt idx="9">
                  <c:v>20</c:v>
                </c:pt>
                <c:pt idx="10">
                  <c:v>24</c:v>
                </c:pt>
                <c:pt idx="11">
                  <c:v>26</c:v>
                </c:pt>
                <c:pt idx="12">
                  <c:v>27</c:v>
                </c:pt>
                <c:pt idx="13">
                  <c:v>32</c:v>
                </c:pt>
                <c:pt idx="14">
                  <c:v>38</c:v>
                </c:pt>
                <c:pt idx="15">
                  <c:v>39</c:v>
                </c:pt>
                <c:pt idx="16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93919992"/>
        <c:axId val="193920384"/>
      </c:barChart>
      <c:catAx>
        <c:axId val="1939199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93920384"/>
        <c:crosses val="autoZero"/>
        <c:auto val="1"/>
        <c:lblAlgn val="ctr"/>
        <c:lblOffset val="100"/>
        <c:noMultiLvlLbl val="0"/>
      </c:catAx>
      <c:valAx>
        <c:axId val="1939203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391999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bg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426909690804944E-2"/>
          <c:y val="0.1043062892454899"/>
          <c:w val="0.95257309030919501"/>
          <c:h val="0.7452716037077643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Скорее одобряю</c:v>
                </c:pt>
              </c:strCache>
            </c:strRef>
          </c:tx>
          <c:spPr>
            <a:ln w="57150"/>
          </c:spPr>
          <c:marker>
            <c:symbol val="circle"/>
            <c:size val="13"/>
            <c:spPr>
              <a:ln w="57150"/>
            </c:spPr>
          </c:marker>
          <c:dLbls>
            <c:dLbl>
              <c:idx val="0"/>
              <c:layout>
                <c:manualLayout>
                  <c:x val="-3.87278756090828E-2"/>
                  <c:y val="-0.133849179952115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2804316703794767E-2"/>
                  <c:y val="-0.152709160170312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766015908375976E-3"/>
                  <c:y val="-4.4005848966382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V.2014 (ФОМ)</c:v>
                </c:pt>
                <c:pt idx="1">
                  <c:v>VII.2014 (ФОМ)</c:v>
                </c:pt>
                <c:pt idx="2">
                  <c:v>IV.2015 (ВЦИОМ)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54</c:v>
                </c:pt>
                <c:pt idx="1">
                  <c:v>56</c:v>
                </c:pt>
                <c:pt idx="2">
                  <c:v>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3921560"/>
        <c:axId val="193921952"/>
      </c:lineChart>
      <c:catAx>
        <c:axId val="193921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1200" b="1"/>
            </a:pPr>
            <a:endParaRPr lang="ru-RU"/>
          </a:p>
        </c:txPr>
        <c:crossAx val="193921952"/>
        <c:crosses val="autoZero"/>
        <c:auto val="1"/>
        <c:lblAlgn val="ctr"/>
        <c:lblOffset val="100"/>
        <c:noMultiLvlLbl val="0"/>
      </c:catAx>
      <c:valAx>
        <c:axId val="1939219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392156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bg1"/>
      </a:solidFill>
    </a:ln>
  </c:spPr>
  <c:externalData r:id="rId1">
    <c:autoUpdate val="0"/>
  </c:externalData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0.03363</cdr:x>
      <cdr:y>0.09481</cdr:y>
    </cdr:from>
    <cdr:to>
      <cdr:x>0.40105</cdr:x>
      <cdr:y>0.20371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07770" y="243938"/>
          <a:ext cx="2269617" cy="2802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/>
        <a:p xmlns:a="http://schemas.openxmlformats.org/drawingml/2006/main">
          <a:pPr algn="r"/>
          <a:r>
            <a:rPr lang="ru-RU" sz="1200" b="1"/>
            <a:t>Действия</a:t>
          </a:r>
          <a:r>
            <a:rPr lang="ru-RU" sz="1200" b="1" baseline="0"/>
            <a:t> Вани (списал)</a:t>
          </a:r>
          <a:endParaRPr lang="ru-RU" sz="1200" b="1"/>
        </a:p>
      </cdr:txBody>
    </cdr:sp>
  </cdr:relSizeAnchor>
  <cdr:relSizeAnchor xmlns:cdr="http://schemas.openxmlformats.org/drawingml/2006/chartDrawing">
    <cdr:from>
      <cdr:x>0.01948</cdr:x>
      <cdr:y>0.39142</cdr:y>
    </cdr:from>
    <cdr:to>
      <cdr:x>0.46301</cdr:x>
      <cdr:y>0.50032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20346" y="1007119"/>
          <a:ext cx="2739813" cy="2802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/>
        <a:p xmlns:a="http://schemas.openxmlformats.org/drawingml/2006/main">
          <a:pPr algn="r"/>
          <a:r>
            <a:rPr lang="ru-RU" sz="1200" b="1"/>
            <a:t>Действия Маши (разрешила</a:t>
          </a:r>
          <a:r>
            <a:rPr lang="ru-RU" sz="1200" b="1" baseline="0"/>
            <a:t> списать</a:t>
          </a:r>
          <a:r>
            <a:rPr lang="ru-RU" sz="1200" b="1"/>
            <a:t>)</a:t>
          </a:r>
        </a:p>
      </cdr:txBody>
    </cdr:sp>
  </cdr:relSizeAnchor>
  <cdr:relSizeAnchor xmlns:cdr="http://schemas.openxmlformats.org/drawingml/2006/chartDrawing">
    <cdr:from>
      <cdr:x>0.00877</cdr:x>
      <cdr:y>0.68389</cdr:y>
    </cdr:from>
    <cdr:to>
      <cdr:x>0.33048</cdr:x>
      <cdr:y>0.86581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4189" y="1759668"/>
          <a:ext cx="1987263" cy="4680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/>
        <a:p xmlns:a="http://schemas.openxmlformats.org/drawingml/2006/main">
          <a:pPr algn="r"/>
          <a:r>
            <a:rPr lang="ru-RU" sz="1200" b="1">
              <a:effectLst/>
              <a:latin typeface="+mn-lt"/>
              <a:ea typeface="+mn-ea"/>
              <a:cs typeface="+mn-cs"/>
            </a:rPr>
            <a:t>Действия Пети (рассказал учительнице)</a:t>
          </a:r>
          <a:endParaRPr lang="ru-RU" sz="12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0.07558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14290263" cy="487722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66D2-5C0D-4F2D-8E20-BD525213019A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3FE6-7EB0-4E45-9AE7-1F2551BF7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18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66D2-5C0D-4F2D-8E20-BD525213019A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3FE6-7EB0-4E45-9AE7-1F2551BF7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88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66D2-5C0D-4F2D-8E20-BD525213019A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3FE6-7EB0-4E45-9AE7-1F2551BF7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66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66D2-5C0D-4F2D-8E20-BD525213019A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3FE6-7EB0-4E45-9AE7-1F2551BF7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39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66D2-5C0D-4F2D-8E20-BD525213019A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3FE6-7EB0-4E45-9AE7-1F2551BF7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831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66D2-5C0D-4F2D-8E20-BD525213019A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3FE6-7EB0-4E45-9AE7-1F2551BF7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996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66D2-5C0D-4F2D-8E20-BD525213019A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3FE6-7EB0-4E45-9AE7-1F2551BF7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56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66D2-5C0D-4F2D-8E20-BD525213019A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3FE6-7EB0-4E45-9AE7-1F2551BF7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05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66D2-5C0D-4F2D-8E20-BD525213019A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3FE6-7EB0-4E45-9AE7-1F2551BF7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11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66D2-5C0D-4F2D-8E20-BD525213019A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3FE6-7EB0-4E45-9AE7-1F2551BF7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41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66D2-5C0D-4F2D-8E20-BD525213019A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3FE6-7EB0-4E45-9AE7-1F2551BF7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20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466D2-5C0D-4F2D-8E20-BD525213019A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13FE6-7EB0-4E45-9AE7-1F2551BF7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7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07707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ИНСТИТУЦИОНАЛЬНАЯ РЕКОНСТРУКЦИЯ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 ОБЩЕСТВО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077072"/>
            <a:ext cx="9144000" cy="278092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Иосиф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Дискин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>Доклад на научном семинаре НИУ ВШЭ</a:t>
            </a:r>
          </a:p>
          <a:p>
            <a:r>
              <a:rPr lang="ru-RU" dirty="0" smtClean="0"/>
              <a:t>28 января 2016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721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32599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Институциональная реконструкция и гражданское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общество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428685"/>
              </p:ext>
            </p:extLst>
          </p:nvPr>
        </p:nvGraphicFramePr>
        <p:xfrm>
          <a:off x="0" y="1988840"/>
          <a:ext cx="9144000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532599"/>
            <a:ext cx="9144000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Представьте такую ситуацию – в обычной школе идет контрольная работа. Ваня не знает как решить задачу и списывает у Маши. Маша разрешает Ване списать у нее решение. Это видит Петя, который рассказывает все учительнице. Вы одобряете или не одобряете...?</a:t>
            </a:r>
          </a:p>
          <a:p>
            <a:pPr algn="ctr"/>
            <a:r>
              <a:rPr lang="ru-RU" dirty="0"/>
              <a:t>(в % от числа опрошенных)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5800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Институциональная реконструкция и гражданское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общество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ИНСТИТУЦИОНАЛЬНЫЕ КОНВЕНЦИИ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Парадокс: универсальные ценности – слабый регулятор, а институты как-то работают.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конвенции, формируются в результате коммуникаций по «сетям доверия», под влиянием специфических этических норм и представлений;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«координирующую функцию выполняют не столько сами правила,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их интерпретации, соглашения и взаимные ожидания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акторов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2400" dirty="0" smtClean="0"/>
              <a:t>Бесси К., </a:t>
            </a:r>
            <a:r>
              <a:rPr lang="ru-RU" sz="2400" dirty="0" err="1" smtClean="0"/>
              <a:t>Фавро</a:t>
            </a:r>
            <a:r>
              <a:rPr lang="ru-RU" sz="2400" dirty="0" smtClean="0"/>
              <a:t> О.);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- высоко рационализированная система отношений, действующая по принципу калькуляции эквивалентности оказываемых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услуг; 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конвенция: статус определяет степень допустимого нарушения формальных норм и уровень применимых санкций</a:t>
            </a:r>
            <a:r>
              <a:rPr lang="ru-RU" sz="2400" b="1" dirty="0" smtClean="0"/>
              <a:t>;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большой мере ориентировано на приватное использование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административного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финансового ресурса институтов. Формальные цели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осуществляются 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той мере, в которой этого требуют лояльность перед вышестоящими инстанциями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«наезда» силовых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ведомств;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функционирования – иерархия «арбитров», надзирающих за соблюдением норм конвенции.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87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Институциональная реконструкция и гражданское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общество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776805"/>
              </p:ext>
            </p:extLst>
          </p:nvPr>
        </p:nvGraphicFramePr>
        <p:xfrm>
          <a:off x="-2736" y="404664"/>
          <a:ext cx="9146735" cy="64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032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Институциональная реконструкция и гражданское общество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ИНСТИТУТЫ – ВЛИЯНИЕ ГРАЖДАНСКОГО ОБЩЕСТВА</a:t>
            </a:r>
          </a:p>
          <a:p>
            <a:pPr lvl="0"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формировании системы общественных интересов, прежде всего, в выявлении их нарушений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структуры гражданского общества «сторожа» общественных интересов;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общественного контроля,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функционирования всей системы социально-экономических и политических институтов, соответствия характера этого функционирования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общественным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интересам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Продвижении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российском обществе универсальных ценностей,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регулятивной роли.</a:t>
            </a:r>
          </a:p>
          <a:p>
            <a:pPr marL="0" lvl="0" indent="0" algn="just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73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Институциональная реконструкция и гражданское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общество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/>
              <a:t>Сейчас часто говорят о понятии «гражданское общество». А что лично для Вас означает – быть гражданином</a:t>
            </a:r>
            <a:r>
              <a:rPr lang="ru-RU" sz="1800" b="1" dirty="0" smtClean="0"/>
              <a:t>?</a:t>
            </a:r>
            <a:r>
              <a:rPr lang="ru-RU" sz="1800" dirty="0" smtClean="0"/>
              <a:t> (в % от числа опрошенных)</a:t>
            </a:r>
            <a:endParaRPr lang="ru-RU" sz="1800" b="1" dirty="0" smtClean="0"/>
          </a:p>
          <a:p>
            <a:pPr marL="0" indent="0" algn="ctr">
              <a:buNone/>
            </a:pPr>
            <a:endParaRPr lang="ru-RU" sz="1800" b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355223858"/>
              </p:ext>
            </p:extLst>
          </p:nvPr>
        </p:nvGraphicFramePr>
        <p:xfrm>
          <a:off x="1259632" y="980728"/>
          <a:ext cx="720080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309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588"/>
            <a:ext cx="9144000" cy="62327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Институциональная реконструкция и гражданское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общество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 общество: что у нас неладно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 эффективность институтов социализации и социальной интеграции: </a:t>
            </a:r>
            <a:endParaRPr lang="ru-RU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 социальный статус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культуры, ее </a:t>
            </a: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регулирующая роль;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снижена социализирующая роль семьи; </a:t>
            </a:r>
            <a:endParaRPr lang="ru-RU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«школы </a:t>
            </a: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компетенций» снизила роль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</a:t>
            </a: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высшей школы в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формировании активных и ответственных </a:t>
            </a: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граждан. </a:t>
            </a:r>
            <a:endParaRPr lang="ru-RU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гражданского </a:t>
            </a: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 слабо осуществляют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«горизонтальный» социальный </a:t>
            </a: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 включенность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</a:t>
            </a: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движения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проекты </a:t>
            </a: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гражданского общества - важные  механизмы социальной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интеграции.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этическая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индифферентность структур гражданского общества </a:t>
            </a: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ложно понимаемой </a:t>
            </a: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толерантности. Примиренческая позиция к нарушению «соратниками» </a:t>
            </a: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моральных норм ведет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эрозии этического  </a:t>
            </a: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 общества.</a:t>
            </a:r>
          </a:p>
          <a:p>
            <a:pPr algn="just"/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дисфункции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социализации и социальной интеграции </a:t>
            </a: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«толкают» в оппозицию  части активных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нравственно </a:t>
            </a: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чувствительных людей, не приемлющих несправедливость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нарушения прав и </a:t>
            </a: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свобод. </a:t>
            </a:r>
            <a:endParaRPr lang="ru-RU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11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25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Институциональная реконструкция и гражданское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общество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250"/>
            <a:ext cx="9144000" cy="638175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ИНСТИТУТОВ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 ОБЩЕСТВО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специфических ресурсов гражданского общества: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 общество – главный бенефициар эффективных институтов государства;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 гражданского общества: ориентация на общественные интересы, патриотизм, социальная справедливость, солидарность, </a:t>
            </a:r>
          </a:p>
          <a:p>
            <a:pPr algn="just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усилия государства и гражданского общества по патриотическому и гражданскому воспитанию, развитию гражданской активности и ответственности;</a:t>
            </a:r>
          </a:p>
          <a:p>
            <a:pPr algn="just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Этическое влияние гражданского общества на различные сферы жизни (межнациональные, экономические, трудовые и социальные отношения,  соблюдение правовых норм и др.);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 и общество: новый социальный контракт – «ответственное партнерство»: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действия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взаимная ответственность.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endParaRPr lang="ru-RU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23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Институциональная реконструкция и гражданское общество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РЕЗУЛЬТАТЫ РАЗВИТИЯ ГРАЖДАНСКОГО ОБЩЕСТВА </a:t>
            </a:r>
          </a:p>
          <a:p>
            <a:pPr marL="0" indent="0" algn="ctr">
              <a:buNone/>
            </a:pPr>
            <a:r>
              <a:rPr lang="ru-RU" sz="2800" b="1" dirty="0" smtClean="0"/>
              <a:t>Значения </a:t>
            </a:r>
            <a:r>
              <a:rPr lang="ru-RU" sz="2800" b="1" dirty="0"/>
              <a:t>Индекса «Гражданская ответственность» (ИГО) в динамике 2014-2015 гг. </a:t>
            </a:r>
          </a:p>
          <a:p>
            <a:pPr marL="0" indent="0" algn="ctr">
              <a:buNone/>
            </a:pPr>
            <a:r>
              <a:rPr lang="ru-RU" sz="2800" b="1" dirty="0"/>
              <a:t>по данным ВЦИОМ и ФОМ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37400029"/>
              </p:ext>
            </p:extLst>
          </p:nvPr>
        </p:nvGraphicFramePr>
        <p:xfrm>
          <a:off x="1547664" y="2276872"/>
          <a:ext cx="633670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49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Институциональная реконструкция и гражданское общество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МИССИЯ ГРАЖДАНСКОГО ОБЩЕСТВА 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стандарт отношений власти и общества: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 ответственное партнерство: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принципиальность в отстаивании общественных интересов;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лояльность: понимание проблем властей, границ ее возможностей;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«человеческого», социального, а не бюрократического подхода; 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новые возможности общественного контроля. Необходим «общественный аудит» всей системы экономических и социальных институтов. 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«Открытости» власти недостаточно. В структурах общественного контроля должны действовать активные, граждански мотивированные профессионалы. Контроль за общественным контролем.</a:t>
            </a:r>
          </a:p>
          <a:p>
            <a:pPr marL="0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ГЛАВНОЕ: УБЕДИТЬ АКТИВНЫХ И ОТВЕТСТВЕННЫХ</a:t>
            </a:r>
          </a:p>
          <a:p>
            <a:pPr marL="0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ПОЗИТИВНЫЕ ПЕРЕМЕНЫ ВОЗМОЖНЫ!</a:t>
            </a:r>
          </a:p>
          <a:p>
            <a:pPr marL="0" indent="0" algn="just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65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 smtClean="0"/>
              <a:t>В докладе использованы  результаты </a:t>
            </a:r>
            <a:r>
              <a:rPr lang="ru-RU" sz="3600" b="1" dirty="0" err="1" smtClean="0"/>
              <a:t>исследованих</a:t>
            </a:r>
            <a:r>
              <a:rPr lang="ru-RU" sz="3600" b="1" dirty="0" smtClean="0"/>
              <a:t>, </a:t>
            </a:r>
            <a:r>
              <a:rPr lang="ru-RU" sz="3600" b="1" dirty="0"/>
              <a:t>полученных в ходе реализации социально значимого проекта "Гражданские ценности и социальные институты" Межрегиональной общественной организации по изучению проблем социально-экономической и политической жизни общества "Совет по национальной стратегии".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При </a:t>
            </a:r>
            <a:r>
              <a:rPr lang="ru-RU" sz="3600" b="1" dirty="0"/>
              <a:t>реализации проекта использовались средства государственной поддержки, выделенные в качестве гранта в соответствии с распоряжением Президента Российской Федерации от 17.01.2014 № 11-рп и на основании конкурса, проведенного </a:t>
            </a:r>
            <a:r>
              <a:rPr lang="ru-RU" sz="3600" b="1" dirty="0" smtClean="0"/>
              <a:t>Фондом ИСЭПИ</a:t>
            </a:r>
            <a:r>
              <a:rPr lang="ru-RU" sz="3600" dirty="0"/>
              <a:t>.</a:t>
            </a:r>
            <a:br>
              <a:rPr lang="ru-RU" sz="3600" dirty="0"/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0" y="6857999"/>
            <a:ext cx="9144000" cy="45719"/>
          </a:xfrm>
          <a:solidFill>
            <a:schemeClr val="bg2">
              <a:lumMod val="75000"/>
            </a:schemeClr>
          </a:solidFill>
        </p:spPr>
        <p:txBody>
          <a:bodyPr>
            <a:normAutofit fontScale="25000" lnSpcReduction="20000"/>
          </a:bodyPr>
          <a:lstStyle/>
          <a:p>
            <a:pPr algn="r"/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flipV="1">
            <a:off x="827584" y="5387546"/>
            <a:ext cx="957630" cy="4571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1825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548679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Институциональная реконструкция и гражданское общество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48680"/>
            <a:ext cx="9144000" cy="6309321"/>
          </a:xfrm>
          <a:solidFill>
            <a:schemeClr val="accent3">
              <a:lumMod val="40000"/>
              <a:lumOff val="60000"/>
            </a:schemeClr>
          </a:solidFill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b="1" dirty="0" smtClean="0"/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ru-RU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ГЛОБАЛЬНЫЕ И ВНУТРЕННИЕ</a:t>
            </a:r>
            <a:br>
              <a:rPr lang="ru-RU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ВЫЗОВЫ РОССИИ</a:t>
            </a:r>
            <a:endParaRPr lang="ru-RU" sz="2800" b="1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/>
              <a:t>Изменение глобальных «правил игры»  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/>
              <a:t> </a:t>
            </a:r>
            <a:r>
              <a:rPr lang="ru-RU" sz="2800" b="1" dirty="0" smtClean="0"/>
              <a:t>    гарантия комфортного места для России в мире требует отстаивания ее интересов;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/>
              <a:t>Технологическое отставание           переход к инновационному развитию (условия решения бюджетных проблем, инвестирования в «человеческий капитал», спроса на качественное образование);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/>
              <a:t>Социальное развитие ( требования «Закона да </a:t>
            </a:r>
            <a:r>
              <a:rPr lang="ru-RU" sz="2800" b="1" dirty="0" err="1" smtClean="0"/>
              <a:t>Токвиля</a:t>
            </a:r>
            <a:r>
              <a:rPr lang="ru-RU" sz="2800" b="1" dirty="0" smtClean="0"/>
              <a:t>») 	     «справедливая» социальная динамика; высокие темпы роста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МОДЕРНИЗАЦИИ РОССИИ –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 НЕТ ПРИЕМЛЕМОЙ АЛЬТЕРНАТИВЫ</a:t>
            </a:r>
          </a:p>
        </p:txBody>
      </p:sp>
      <p:sp>
        <p:nvSpPr>
          <p:cNvPr id="6148" name="AutoShape 7"/>
          <p:cNvSpPr>
            <a:spLocks noChangeArrowheads="1"/>
          </p:cNvSpPr>
          <p:nvPr/>
        </p:nvSpPr>
        <p:spPr bwMode="auto">
          <a:xfrm>
            <a:off x="5219185" y="3049511"/>
            <a:ext cx="428625" cy="233363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6149" name="AutoShape 10"/>
          <p:cNvSpPr>
            <a:spLocks noChangeArrowheads="1"/>
          </p:cNvSpPr>
          <p:nvPr/>
        </p:nvSpPr>
        <p:spPr bwMode="auto">
          <a:xfrm>
            <a:off x="2267744" y="5198431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6150" name="AutoShape 11"/>
          <p:cNvSpPr>
            <a:spLocks noChangeArrowheads="1"/>
          </p:cNvSpPr>
          <p:nvPr/>
        </p:nvSpPr>
        <p:spPr bwMode="auto">
          <a:xfrm flipV="1">
            <a:off x="6774657" y="1881684"/>
            <a:ext cx="500062" cy="214312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420354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36711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Институциональная реконструкция и гражданское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общество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  <a:solidFill>
            <a:schemeClr val="accent3">
              <a:lumMod val="40000"/>
              <a:lumOff val="60000"/>
            </a:schemeClr>
          </a:solidFill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«Институциональная реконструкция» – ключевое условие успеха модернизации.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Будут институты, адекватные задачам модернизации, будут инвестиции и технологии;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Институты не продукт идеологизированного догматизма, а разумный компромисс между нормативными установками и практическими нуждами;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Институты -  продукт модернизационной социальной динамики;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Реформы институтов ориентированы на решение ясно понимаемых проблем;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Заимствование образцов: решение сходных проблем в сходных условиях при апробации и адаптации.</a:t>
            </a:r>
          </a:p>
        </p:txBody>
      </p:sp>
    </p:spTree>
    <p:extLst>
      <p:ext uri="{BB962C8B-B14F-4D97-AF65-F5344CB8AC3E}">
        <p14:creationId xmlns:p14="http://schemas.microsoft.com/office/powerpoint/2010/main" val="91099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Институциональная реконструкция и гражданское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общество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ИНСТИТУТЫ: ЧТО ИМЕЕТСЯ В ВИДУ.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набор формальных и неформальных правил, включая устройства, которые обеспечивают их соблюдение -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фон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Шмоллер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«правил, механизмов, обеспечивающих выполнение социальных, экономических и политических взаимодействий и норм поведения, которые структурируют повторяющие взаимодействия между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людьми – Д.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Норт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действующих правил, на основе которых устанавливается, кто имеет право принимать  решения в соответствующих областях, какие действия разрешены или ограничены, какие общие правила будут использоваться, каким процедурам необходимо следовать, какая информация должна представляться, а какая нет и какой выигрыш получат индивиды в зависимости от своих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Элинор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Остром.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общественных институтов во многом зависит, во-первых, от степени соответствия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формально-правовых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 неформальным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социокультурным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нормам, во-вторых, насколько реальные практики соответствуют формальным и неформальным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нормам – Т.И.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Заславская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94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Институциональная реконструкция и гражданское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общество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не имеется в виду (что не обсуждается)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модели рациональности и их влияние на институциональное функционирование (Автономов,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Радаев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формирования позитивной и, напротив, оппортунистической мотивации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акторов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социальных институтов.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социализации, социальной интеграции и социального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(раньше это был фокус исследования – Т.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Парсонс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социальными порядками, их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смысложизненными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ценностями, с одной стороны, и образцами социальных институтов, моделями социального действия, с другой – необходимо расширить подход (Д.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его соавторы).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случаях, когда регулятивное влияния универсальных ценностей достаточно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 и социальное действие регулируют иные мотивы.</a:t>
            </a:r>
          </a:p>
          <a:p>
            <a:pPr algn="just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5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Институциональная реконструкция и гражданское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общество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Веберианская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модель трансформации: индивидуализация 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рационализация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социальных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 ведет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снижению регулирующей роли традиционных ценностей и норм. Под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сомнение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ставилось жесткое закрепление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статусов.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магистральное направление - индивидуализация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рационализация.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социального действия – индивидуальный рациональный выбор – основа «модерных»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институтов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трансформация - дифференциация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пространства, формирования сфер социальной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со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специфическими нормами и ценностями и, соответственно, специализированными социальными институтами.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базовое предположение: снижение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регулятивного влияния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религиозных и партикулярных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ценностей, регулировавших социальные отношения традиционного общества, вполне замещалось растущим влиянием ценностей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универсальных. Культура заменяла религию.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трансформационных процессов в массовом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сознании утверждаются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нормы общественной морали, которые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становятся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прочной опорой социальных институтов</a:t>
            </a:r>
          </a:p>
        </p:txBody>
      </p:sp>
    </p:spTree>
    <p:extLst>
      <p:ext uri="{BB962C8B-B14F-4D97-AF65-F5344CB8AC3E}">
        <p14:creationId xmlns:p14="http://schemas.microsoft.com/office/powerpoint/2010/main" val="392987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Институциональная реконструкция и гражданское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общество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СОМНЕНИЯ В УНИВЕРСАЛЬНОСТИ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«ВЕБЕРИАНСКОЙ» МОДЕЛИ.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ли секуляризация, индивидуализация и  рационализация ведут к формированию системы универсальных ценностей, являющихся эффективными социальными регуляторами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Каково влияние специфики процессов социализации и социальной интеграции на формирование моделей социального действия, на функционирование институтов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ли относительно низкое регулятивное влияние универсальных ценностей ведет к «плохим» институтам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Вместо споров об уникальности или универсальности общественного развития России необходимо выявить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специфику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процессов ее социальной трансформации, построить модели такой трансформации.</a:t>
            </a:r>
          </a:p>
          <a:p>
            <a:pPr marL="0" indent="0"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03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Институциональная реконструкция и гражданское общество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ru-RU" sz="3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РОССИЙСКОЙ ТРАНСФОРМАЦИИ</a:t>
            </a:r>
          </a:p>
          <a:p>
            <a:pPr lvl="0"/>
            <a:r>
              <a:rPr lang="ru-RU" sz="2800" b="1" dirty="0"/>
              <a:t> </a:t>
            </a:r>
            <a:r>
              <a:rPr lang="ru-RU" sz="3300" b="1" dirty="0"/>
              <a:t>«</a:t>
            </a:r>
            <a:r>
              <a:rPr lang="ru-RU" sz="3300" b="1" dirty="0" err="1"/>
              <a:t>безличностный</a:t>
            </a:r>
            <a:r>
              <a:rPr lang="ru-RU" sz="3300" b="1" dirty="0"/>
              <a:t> индивидуализм</a:t>
            </a:r>
            <a:r>
              <a:rPr lang="ru-RU" sz="3300" b="1" dirty="0" smtClean="0"/>
              <a:t>» (Б. Капустин) </a:t>
            </a:r>
            <a:r>
              <a:rPr lang="ru-RU" sz="3300" b="1" dirty="0"/>
              <a:t>- доминирование индивидуалистических моделей социального действия, низкий статус </a:t>
            </a:r>
            <a:r>
              <a:rPr lang="ru-RU" sz="3300" b="1" dirty="0" smtClean="0"/>
              <a:t>личного </a:t>
            </a:r>
            <a:r>
              <a:rPr lang="ru-RU" sz="3300" b="1" dirty="0"/>
              <a:t>достоинства;</a:t>
            </a:r>
            <a:endParaRPr lang="ru-RU" sz="3300" dirty="0"/>
          </a:p>
          <a:p>
            <a:pPr lvl="0"/>
            <a:r>
              <a:rPr lang="ru-RU" sz="3300" b="1" dirty="0"/>
              <a:t>высокий статус партикулярных ценностей, </a:t>
            </a:r>
            <a:r>
              <a:rPr lang="ru-RU" sz="3300" b="1" dirty="0" smtClean="0"/>
              <a:t>«двухсекторная» модель </a:t>
            </a:r>
            <a:r>
              <a:rPr lang="ru-RU" sz="3300" b="1" dirty="0"/>
              <a:t>социальной этики: высокие </a:t>
            </a:r>
            <a:r>
              <a:rPr lang="ru-RU" sz="3300" b="1" dirty="0" smtClean="0"/>
              <a:t>требования </a:t>
            </a:r>
            <a:r>
              <a:rPr lang="ru-RU" sz="3300" b="1" dirty="0"/>
              <a:t>к «своим», недоверие к «чужим», к безличным институтам; </a:t>
            </a:r>
            <a:endParaRPr lang="ru-RU" sz="3300" dirty="0"/>
          </a:p>
          <a:p>
            <a:pPr lvl="0"/>
            <a:r>
              <a:rPr lang="ru-RU" sz="3300" b="1" dirty="0"/>
              <a:t>низкое влияние механизмов «горизонтального контроля</a:t>
            </a:r>
            <a:r>
              <a:rPr lang="ru-RU" sz="3300" b="1" dirty="0" smtClean="0"/>
              <a:t>»; </a:t>
            </a:r>
          </a:p>
          <a:p>
            <a:pPr lvl="0"/>
            <a:r>
              <a:rPr lang="ru-RU" sz="3300" b="1" dirty="0" smtClean="0"/>
              <a:t>слабость </a:t>
            </a:r>
            <a:r>
              <a:rPr lang="ru-RU" sz="3300" b="1" dirty="0"/>
              <a:t>этических регуляторов функционирования социально-экономических институтов</a:t>
            </a:r>
            <a:r>
              <a:rPr lang="ru-RU" sz="3300" b="1" dirty="0" smtClean="0"/>
              <a:t>, </a:t>
            </a:r>
            <a:r>
              <a:rPr lang="ru-RU" sz="3300" b="1" dirty="0"/>
              <a:t>высока этическая поддержка оппортунистического поведения;</a:t>
            </a:r>
            <a:endParaRPr lang="ru-RU" sz="3300" dirty="0"/>
          </a:p>
          <a:p>
            <a:pPr lvl="0"/>
            <a:r>
              <a:rPr lang="ru-RU" sz="3300" b="1" dirty="0"/>
              <a:t>высокий статус идеологий, лежащих в основании отечественных </a:t>
            </a:r>
            <a:r>
              <a:rPr lang="ru-RU" sz="3300" b="1" dirty="0" smtClean="0"/>
              <a:t>реформ и </a:t>
            </a:r>
            <a:r>
              <a:rPr lang="ru-RU" sz="3300" b="1" dirty="0"/>
              <a:t>нормативных образцов </a:t>
            </a:r>
            <a:r>
              <a:rPr lang="ru-RU" sz="3300" b="1" dirty="0" smtClean="0"/>
              <a:t>институтов;</a:t>
            </a:r>
            <a:r>
              <a:rPr lang="ru-RU" sz="3300" dirty="0" smtClean="0"/>
              <a:t> </a:t>
            </a:r>
            <a:r>
              <a:rPr lang="ru-RU" sz="3300" b="1" dirty="0" smtClean="0"/>
              <a:t>слабое внимание к практическим результатам </a:t>
            </a:r>
            <a:r>
              <a:rPr lang="ru-RU" sz="3300" b="1" dirty="0"/>
              <a:t>функционирования </a:t>
            </a:r>
            <a:r>
              <a:rPr lang="ru-RU" sz="3300" b="1" dirty="0" smtClean="0"/>
              <a:t>институтов. </a:t>
            </a:r>
            <a:endParaRPr lang="ru-RU" sz="3300" dirty="0"/>
          </a:p>
          <a:p>
            <a:pPr marL="0" lvl="0" indent="0">
              <a:buNone/>
            </a:pPr>
            <a:r>
              <a:rPr lang="ru-RU" sz="2800" dirty="0" smtClean="0"/>
              <a:t> </a:t>
            </a:r>
            <a:endParaRPr lang="ru-RU" sz="2800" dirty="0"/>
          </a:p>
          <a:p>
            <a:pPr marL="0" indent="0" algn="ctr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92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4665</TotalTime>
  <Words>1362</Words>
  <Application>Microsoft Office PowerPoint</Application>
  <PresentationFormat>Экран (4:3)</PresentationFormat>
  <Paragraphs>124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Тема Office</vt:lpstr>
      <vt:lpstr>ИНСТИТУЦИОНАЛЬНАЯ РЕКОНСТРУКЦИЯ  И ГРАЖДАНСКОЕ ОБЩЕСТВО </vt:lpstr>
      <vt:lpstr>  В докладе использованы  результаты исследованих, полученных в ходе реализации социально значимого проекта "Гражданские ценности и социальные институты" Межрегиональной общественной организации по изучению проблем социально-экономической и политической жизни общества "Совет по национальной стратегии".  При реализации проекта использовались средства государственной поддержки, выделенные в качестве гранта в соответствии с распоряжением Президента Российской Федерации от 17.01.2014 № 11-рп и на основании конкурса, проведенного Фондом ИСЭПИ.  </vt:lpstr>
      <vt:lpstr>Институциональная реконструкция и гражданское общество</vt:lpstr>
      <vt:lpstr>Институциональная реконструкция и гражданское общество</vt:lpstr>
      <vt:lpstr>Институциональная реконструкция и гражданское общество</vt:lpstr>
      <vt:lpstr>Институциональная реконструкция и гражданское общество</vt:lpstr>
      <vt:lpstr>Институциональная реконструкция и гражданское общество</vt:lpstr>
      <vt:lpstr>Институциональная реконструкция и гражданское общество</vt:lpstr>
      <vt:lpstr>Институциональная реконструкция и гражданское общество</vt:lpstr>
      <vt:lpstr>Институциональная реконструкция и гражданское общество</vt:lpstr>
      <vt:lpstr>Институциональная реконструкция и гражданское общество</vt:lpstr>
      <vt:lpstr>Институциональная реконструкция и гражданское общество</vt:lpstr>
      <vt:lpstr>Институциональная реконструкция и гражданское общество</vt:lpstr>
      <vt:lpstr>Институциональная реконструкция и гражданское общество</vt:lpstr>
      <vt:lpstr>Институциональная реконструкция и гражданское общество</vt:lpstr>
      <vt:lpstr>Институциональная реконструкция и гражданское общество</vt:lpstr>
      <vt:lpstr>Институциональная реконструкция и гражданское общество</vt:lpstr>
      <vt:lpstr>Институциональная реконструкция и гражданское общество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ИНСТИТУТЫ: ЗАГАДКА И СУДЬБА  ( ТЕЗИСЫ КНИГИ: СПЕЦИФИКА РОССИЙСКОЙ ТРАНСФОРМАЦИИ И ИНСТИТУТОВ)</dc:title>
  <dc:creator>админ</dc:creator>
  <cp:lastModifiedBy>User</cp:lastModifiedBy>
  <cp:revision>56</cp:revision>
  <dcterms:created xsi:type="dcterms:W3CDTF">2015-09-30T08:10:01Z</dcterms:created>
  <dcterms:modified xsi:type="dcterms:W3CDTF">2016-01-28T13:06:11Z</dcterms:modified>
</cp:coreProperties>
</file>