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2" r:id="rId4"/>
    <p:sldId id="293" r:id="rId5"/>
    <p:sldId id="296" r:id="rId6"/>
    <p:sldId id="305" r:id="rId7"/>
    <p:sldId id="295" r:id="rId8"/>
    <p:sldId id="294" r:id="rId9"/>
    <p:sldId id="299" r:id="rId10"/>
    <p:sldId id="300" r:id="rId11"/>
    <p:sldId id="301" r:id="rId12"/>
    <p:sldId id="302" r:id="rId13"/>
    <p:sldId id="303" r:id="rId14"/>
    <p:sldId id="306" r:id="rId15"/>
    <p:sldId id="298" r:id="rId16"/>
    <p:sldId id="289" r:id="rId17"/>
    <p:sldId id="304" r:id="rId18"/>
  </p:sldIdLst>
  <p:sldSz cx="9144000" cy="6858000" type="screen4x3"/>
  <p:notesSz cx="6797675" cy="98726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5"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786675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3251813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120669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84305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3914088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189119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208352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413512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202019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374502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C360FDB-7115-49D3-A812-FF9BC0E68017}" type="datetimeFigureOut">
              <a:rPr lang="pl-PL" smtClean="0"/>
              <a:pPr/>
              <a:t>2016-02-11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3106894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60FDB-7115-49D3-A812-FF9BC0E68017}" type="datetimeFigureOut">
              <a:rPr lang="pl-PL" smtClean="0"/>
              <a:pPr/>
              <a:t>2016-02-11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A8902-9C23-412D-913D-3FB0A1A1D53A}" type="slidenum">
              <a:rPr lang="pl-PL" smtClean="0"/>
              <a:pPr/>
              <a:t>‹#›</a:t>
            </a:fld>
            <a:endParaRPr lang="pl-PL"/>
          </a:p>
        </p:txBody>
      </p:sp>
    </p:spTree>
    <p:extLst>
      <p:ext uri="{BB962C8B-B14F-4D97-AF65-F5344CB8AC3E}">
        <p14:creationId xmlns:p14="http://schemas.microsoft.com/office/powerpoint/2010/main" xmlns="" val="198426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742951"/>
            <a:ext cx="7772400" cy="1470025"/>
          </a:xfrm>
        </p:spPr>
        <p:txBody>
          <a:bodyPr>
            <a:normAutofit fontScale="90000"/>
          </a:bodyPr>
          <a:lstStyle/>
          <a:p>
            <a:r>
              <a:rPr lang="pl-PL" b="1" dirty="0" smtClean="0"/>
              <a:t>THE LAW ON PUBLIC BENEFIT </a:t>
            </a:r>
            <a:br>
              <a:rPr lang="pl-PL" b="1" dirty="0" smtClean="0"/>
            </a:br>
            <a:r>
              <a:rPr lang="pl-PL" b="1" dirty="0" smtClean="0"/>
              <a:t>AND VOLUNTEERING</a:t>
            </a:r>
            <a:br>
              <a:rPr lang="pl-PL" b="1" dirty="0" smtClean="0"/>
            </a:br>
            <a:r>
              <a:rPr lang="pl-PL" b="1" dirty="0" smtClean="0"/>
              <a:t>- A CONSTITUTION OF </a:t>
            </a:r>
            <a:br>
              <a:rPr lang="pl-PL" b="1" dirty="0" smtClean="0"/>
            </a:br>
            <a:r>
              <a:rPr lang="pl-PL" b="1" dirty="0" smtClean="0"/>
              <a:t>POLISH NON-PROFIT SECTOR</a:t>
            </a:r>
            <a:r>
              <a:rPr lang="pl-PL" dirty="0"/>
              <a:t/>
            </a:r>
            <a:br>
              <a:rPr lang="pl-PL" dirty="0"/>
            </a:br>
            <a:endParaRPr lang="pl-PL" dirty="0"/>
          </a:p>
        </p:txBody>
      </p:sp>
      <p:sp>
        <p:nvSpPr>
          <p:cNvPr id="3" name="Podtytuł 2"/>
          <p:cNvSpPr>
            <a:spLocks noGrp="1"/>
          </p:cNvSpPr>
          <p:nvPr>
            <p:ph type="subTitle" idx="1"/>
          </p:nvPr>
        </p:nvSpPr>
        <p:spPr>
          <a:xfrm>
            <a:off x="1371600" y="3886200"/>
            <a:ext cx="6400800" cy="2279104"/>
          </a:xfrm>
        </p:spPr>
        <p:txBody>
          <a:bodyPr>
            <a:normAutofit/>
          </a:bodyPr>
          <a:lstStyle/>
          <a:p>
            <a:r>
              <a:rPr lang="pl-PL" sz="3600" dirty="0" smtClean="0">
                <a:solidFill>
                  <a:srgbClr val="00B050"/>
                </a:solidFill>
              </a:rPr>
              <a:t>Sławomir Nałęcz, </a:t>
            </a:r>
            <a:r>
              <a:rPr lang="pl-PL" sz="3600" dirty="0" err="1" smtClean="0">
                <a:solidFill>
                  <a:srgbClr val="00B050"/>
                </a:solidFill>
              </a:rPr>
              <a:t>Ph.D</a:t>
            </a:r>
            <a:r>
              <a:rPr lang="pl-PL" sz="3600" dirty="0" smtClean="0">
                <a:solidFill>
                  <a:srgbClr val="00B050"/>
                </a:solidFill>
              </a:rPr>
              <a:t>.</a:t>
            </a:r>
          </a:p>
          <a:p>
            <a:r>
              <a:rPr lang="pl-PL" sz="2300" dirty="0" err="1" smtClean="0">
                <a:solidFill>
                  <a:srgbClr val="00B050"/>
                </a:solidFill>
              </a:rPr>
              <a:t>Institute</a:t>
            </a:r>
            <a:r>
              <a:rPr lang="pl-PL" sz="2300" dirty="0" smtClean="0">
                <a:solidFill>
                  <a:srgbClr val="00B050"/>
                </a:solidFill>
              </a:rPr>
              <a:t> of </a:t>
            </a:r>
            <a:r>
              <a:rPr lang="pl-PL" sz="2300" dirty="0" err="1" smtClean="0">
                <a:solidFill>
                  <a:srgbClr val="00B050"/>
                </a:solidFill>
              </a:rPr>
              <a:t>Political</a:t>
            </a:r>
            <a:r>
              <a:rPr lang="pl-PL" sz="2300" dirty="0" smtClean="0">
                <a:solidFill>
                  <a:srgbClr val="00B050"/>
                </a:solidFill>
              </a:rPr>
              <a:t> </a:t>
            </a:r>
            <a:r>
              <a:rPr lang="pl-PL" sz="2300" dirty="0" err="1" smtClean="0">
                <a:solidFill>
                  <a:srgbClr val="00B050"/>
                </a:solidFill>
              </a:rPr>
              <a:t>Studies</a:t>
            </a:r>
            <a:r>
              <a:rPr lang="pl-PL" sz="2300" dirty="0">
                <a:solidFill>
                  <a:srgbClr val="00B050"/>
                </a:solidFill>
              </a:rPr>
              <a:t>,</a:t>
            </a:r>
            <a:r>
              <a:rPr lang="pl-PL" sz="2300" dirty="0" smtClean="0">
                <a:solidFill>
                  <a:srgbClr val="00B050"/>
                </a:solidFill>
              </a:rPr>
              <a:t/>
            </a:r>
            <a:br>
              <a:rPr lang="pl-PL" sz="2300" dirty="0" smtClean="0">
                <a:solidFill>
                  <a:srgbClr val="00B050"/>
                </a:solidFill>
              </a:rPr>
            </a:br>
            <a:r>
              <a:rPr lang="pl-PL" sz="2300" dirty="0" err="1" smtClean="0">
                <a:solidFill>
                  <a:srgbClr val="00B050"/>
                </a:solidFill>
              </a:rPr>
              <a:t>Polish</a:t>
            </a:r>
            <a:r>
              <a:rPr lang="pl-PL" sz="2300" dirty="0" smtClean="0">
                <a:solidFill>
                  <a:srgbClr val="00B050"/>
                </a:solidFill>
              </a:rPr>
              <a:t> </a:t>
            </a:r>
            <a:r>
              <a:rPr lang="pl-PL" sz="2300" dirty="0" err="1" smtClean="0">
                <a:solidFill>
                  <a:srgbClr val="00B050"/>
                </a:solidFill>
              </a:rPr>
              <a:t>Academy</a:t>
            </a:r>
            <a:r>
              <a:rPr lang="pl-PL" sz="2300" dirty="0" smtClean="0">
                <a:solidFill>
                  <a:srgbClr val="00B050"/>
                </a:solidFill>
              </a:rPr>
              <a:t> of </a:t>
            </a:r>
            <a:r>
              <a:rPr lang="pl-PL" sz="2300" dirty="0" err="1" smtClean="0">
                <a:solidFill>
                  <a:srgbClr val="00B050"/>
                </a:solidFill>
              </a:rPr>
              <a:t>Sciences</a:t>
            </a:r>
            <a:endParaRPr lang="pl-PL" sz="2300" dirty="0">
              <a:solidFill>
                <a:srgbClr val="00B050"/>
              </a:solidFill>
            </a:endParaRPr>
          </a:p>
          <a:p>
            <a:endParaRPr lang="pl-PL" sz="2400" dirty="0" smtClean="0"/>
          </a:p>
        </p:txBody>
      </p:sp>
    </p:spTree>
    <p:extLst>
      <p:ext uri="{BB962C8B-B14F-4D97-AF65-F5344CB8AC3E}">
        <p14:creationId xmlns:p14="http://schemas.microsoft.com/office/powerpoint/2010/main" xmlns="" val="1246854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sz="2800" dirty="0" smtClean="0"/>
              <a:t>T</a:t>
            </a:r>
            <a:r>
              <a:rPr lang="en-US" sz="2800" dirty="0" smtClean="0"/>
              <a:t>he </a:t>
            </a:r>
            <a:r>
              <a:rPr lang="en-US" sz="2800" dirty="0"/>
              <a:t>PBO status can be granted by a decision of registry court which keeps the National Court Register. </a:t>
            </a:r>
            <a:r>
              <a:rPr lang="pl-PL" sz="2800" dirty="0" smtClean="0"/>
              <a:t/>
            </a:r>
            <a:br>
              <a:rPr lang="pl-PL" sz="2800" dirty="0" smtClean="0"/>
            </a:br>
            <a:r>
              <a:rPr lang="pl-PL" sz="2800" dirty="0"/>
              <a:t/>
            </a:r>
            <a:br>
              <a:rPr lang="pl-PL" sz="2800" dirty="0"/>
            </a:br>
            <a:r>
              <a:rPr lang="en-US" sz="2800" dirty="0" smtClean="0"/>
              <a:t>To </a:t>
            </a:r>
            <a:r>
              <a:rPr lang="en-US" sz="2800" dirty="0"/>
              <a:t>get the status of PBO an organization must:</a:t>
            </a:r>
            <a:endParaRPr lang="en-GB" sz="2800" dirty="0"/>
          </a:p>
        </p:txBody>
      </p:sp>
      <p:sp>
        <p:nvSpPr>
          <p:cNvPr id="3" name="Symbol zastępczy zawartości 2"/>
          <p:cNvSpPr>
            <a:spLocks noGrp="1"/>
          </p:cNvSpPr>
          <p:nvPr>
            <p:ph idx="1"/>
          </p:nvPr>
        </p:nvSpPr>
        <p:spPr>
          <a:xfrm>
            <a:off x="457200" y="1772816"/>
            <a:ext cx="8229600" cy="4525963"/>
          </a:xfrm>
        </p:spPr>
        <p:txBody>
          <a:bodyPr>
            <a:normAutofit fontScale="77500" lnSpcReduction="20000"/>
          </a:bodyPr>
          <a:lstStyle/>
          <a:p>
            <a:r>
              <a:rPr lang="en-US" dirty="0"/>
              <a:t>be acting in the sphere of public benefit as its main activity for at least 2 </a:t>
            </a:r>
            <a:r>
              <a:rPr lang="en-US" dirty="0" smtClean="0"/>
              <a:t>years</a:t>
            </a:r>
            <a:endParaRPr lang="pl-PL" dirty="0" smtClean="0"/>
          </a:p>
          <a:p>
            <a:r>
              <a:rPr lang="en-US" dirty="0" smtClean="0"/>
              <a:t>pursue </a:t>
            </a:r>
            <a:r>
              <a:rPr lang="en-US" dirty="0"/>
              <a:t>business activity only as an activity auxiliary to public benefit work,</a:t>
            </a:r>
            <a:endParaRPr lang="pl-PL" dirty="0"/>
          </a:p>
          <a:p>
            <a:r>
              <a:rPr lang="en-US" dirty="0" smtClean="0"/>
              <a:t>observe </a:t>
            </a:r>
            <a:r>
              <a:rPr lang="en-US" dirty="0"/>
              <a:t>that any income is allocated to cover the costs of the public benefit work,</a:t>
            </a:r>
            <a:endParaRPr lang="pl-PL" dirty="0"/>
          </a:p>
          <a:p>
            <a:r>
              <a:rPr lang="en-US" dirty="0" smtClean="0"/>
              <a:t>keep </a:t>
            </a:r>
            <a:r>
              <a:rPr lang="en-US" dirty="0"/>
              <a:t>separate accounting of on finances of unpaid public benefit activity, separate accounting of on finances of paid public benefit activity (if such activity is performed), and separate accounting of on finances of business activity (if such activity is performed),</a:t>
            </a:r>
            <a:endParaRPr lang="pl-PL" dirty="0"/>
          </a:p>
          <a:p>
            <a:r>
              <a:rPr lang="en-US" dirty="0" smtClean="0"/>
              <a:t>observe </a:t>
            </a:r>
            <a:r>
              <a:rPr lang="en-US" dirty="0"/>
              <a:t>the rule that remuneration for paid public benefit work must not exceed the costs of such activity, </a:t>
            </a:r>
            <a:endParaRPr lang="pl-PL" dirty="0"/>
          </a:p>
          <a:p>
            <a:endParaRPr lang="en-GB" dirty="0"/>
          </a:p>
        </p:txBody>
      </p:sp>
    </p:spTree>
    <p:extLst>
      <p:ext uri="{BB962C8B-B14F-4D97-AF65-F5344CB8AC3E}">
        <p14:creationId xmlns:p14="http://schemas.microsoft.com/office/powerpoint/2010/main" xmlns="" val="1662187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Further</a:t>
            </a:r>
            <a:r>
              <a:rPr lang="pl-PL" dirty="0" smtClean="0"/>
              <a:t> </a:t>
            </a:r>
            <a:r>
              <a:rPr lang="pl-PL" dirty="0" err="1" smtClean="0"/>
              <a:t>requirements</a:t>
            </a:r>
            <a:r>
              <a:rPr lang="pl-PL" dirty="0" smtClean="0"/>
              <a:t> from </a:t>
            </a:r>
            <a:r>
              <a:rPr lang="pl-PL" dirty="0" err="1" smtClean="0"/>
              <a:t>PBOs</a:t>
            </a:r>
            <a:endParaRPr lang="en-GB" dirty="0"/>
          </a:p>
        </p:txBody>
      </p:sp>
      <p:sp>
        <p:nvSpPr>
          <p:cNvPr id="3" name="Symbol zastępczy zawartości 2"/>
          <p:cNvSpPr>
            <a:spLocks noGrp="1"/>
          </p:cNvSpPr>
          <p:nvPr>
            <p:ph idx="1"/>
          </p:nvPr>
        </p:nvSpPr>
        <p:spPr/>
        <p:txBody>
          <a:bodyPr>
            <a:normAutofit fontScale="62500" lnSpcReduction="20000"/>
          </a:bodyPr>
          <a:lstStyle/>
          <a:p>
            <a:r>
              <a:rPr lang="en-US" dirty="0"/>
              <a:t>keep average monthly remuneration paid to private individuals employed in the PBO</a:t>
            </a:r>
            <a:endParaRPr lang="pl-PL" dirty="0"/>
          </a:p>
          <a:p>
            <a:r>
              <a:rPr lang="en-US" dirty="0"/>
              <a:t>to perform statutory paid public benefit work in the limit not exceeding thrice the average monthly remuneration in the corporate sector,</a:t>
            </a:r>
            <a:endParaRPr lang="pl-PL" dirty="0"/>
          </a:p>
          <a:p>
            <a:r>
              <a:rPr lang="en-US" dirty="0"/>
              <a:t>poses a statutory collegial controlling body separate from the management body and not reporting thereto in matters related to internal audit or supervision nor members of the controlling body can be in family, partnership or employment subordinate relations with members of the management body; members of the controlling body can for the performance of duties in such a body, be reimbursed for any reasonably incurred costs, or be remunerated at a rate not exceeding the average monthly remuneration in the corporate sector,</a:t>
            </a:r>
            <a:endParaRPr lang="pl-PL" dirty="0"/>
          </a:p>
          <a:p>
            <a:r>
              <a:rPr lang="en-US" dirty="0"/>
              <a:t>- observe that members of the PBO management body nor controlling body have not been convicted by virtue of a final court judgement for any crime involving intentional fault or for a tax offence,</a:t>
            </a:r>
            <a:endParaRPr lang="pl-PL" dirty="0"/>
          </a:p>
          <a:p>
            <a:endParaRPr lang="en-GB" dirty="0"/>
          </a:p>
        </p:txBody>
      </p:sp>
    </p:spTree>
    <p:extLst>
      <p:ext uri="{BB962C8B-B14F-4D97-AF65-F5344CB8AC3E}">
        <p14:creationId xmlns:p14="http://schemas.microsoft.com/office/powerpoint/2010/main" xmlns="" val="3207612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Further</a:t>
            </a:r>
            <a:r>
              <a:rPr lang="pl-PL" dirty="0"/>
              <a:t> </a:t>
            </a:r>
            <a:r>
              <a:rPr lang="pl-PL" dirty="0" err="1"/>
              <a:t>requirements</a:t>
            </a:r>
            <a:r>
              <a:rPr lang="pl-PL" dirty="0"/>
              <a:t> from </a:t>
            </a:r>
            <a:r>
              <a:rPr lang="pl-PL" dirty="0" err="1"/>
              <a:t>PBOs</a:t>
            </a:r>
            <a:endParaRPr lang="en-GB" dirty="0"/>
          </a:p>
        </p:txBody>
      </p:sp>
      <p:sp>
        <p:nvSpPr>
          <p:cNvPr id="3" name="Symbol zastępczy zawartości 2"/>
          <p:cNvSpPr>
            <a:spLocks noGrp="1"/>
          </p:cNvSpPr>
          <p:nvPr>
            <p:ph idx="1"/>
          </p:nvPr>
        </p:nvSpPr>
        <p:spPr/>
        <p:txBody>
          <a:bodyPr>
            <a:normAutofit fontScale="85000" lnSpcReduction="10000"/>
          </a:bodyPr>
          <a:lstStyle/>
          <a:p>
            <a:r>
              <a:rPr lang="en-US" dirty="0"/>
              <a:t>- secure that the statutes or other internal documents of entity having PBO status prohibits granting loans or pledging the organization’s property to secure any financial liabilities of such organization’s members, members of management bodies, employees, or their spouses, domestic partners or relatives; analogous restrictions refer to the transfers of the organization’s property as well as usage of the organization’s property,</a:t>
            </a:r>
            <a:endParaRPr lang="pl-PL" dirty="0"/>
          </a:p>
          <a:p>
            <a:r>
              <a:rPr lang="en-US" dirty="0"/>
              <a:t>- prepare and make publicly available financial and mission related yearly reports.</a:t>
            </a:r>
            <a:endParaRPr lang="pl-PL" dirty="0"/>
          </a:p>
          <a:p>
            <a:endParaRPr lang="en-GB" dirty="0"/>
          </a:p>
        </p:txBody>
      </p:sp>
    </p:spTree>
    <p:extLst>
      <p:ext uri="{BB962C8B-B14F-4D97-AF65-F5344CB8AC3E}">
        <p14:creationId xmlns:p14="http://schemas.microsoft.com/office/powerpoint/2010/main" xmlns="" val="214994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a:t>PBOs </a:t>
            </a:r>
            <a:r>
              <a:rPr lang="en-US" dirty="0" smtClean="0"/>
              <a:t>privileges</a:t>
            </a:r>
            <a:endParaRPr lang="en-GB" dirty="0"/>
          </a:p>
        </p:txBody>
      </p:sp>
      <p:sp>
        <p:nvSpPr>
          <p:cNvPr id="3" name="Symbol zastępczy zawartości 2"/>
          <p:cNvSpPr>
            <a:spLocks noGrp="1"/>
          </p:cNvSpPr>
          <p:nvPr>
            <p:ph idx="1"/>
          </p:nvPr>
        </p:nvSpPr>
        <p:spPr/>
        <p:txBody>
          <a:bodyPr>
            <a:normAutofit fontScale="77500" lnSpcReduction="20000"/>
          </a:bodyPr>
          <a:lstStyle/>
          <a:p>
            <a:r>
              <a:rPr lang="en-US" dirty="0" smtClean="0"/>
              <a:t>a </a:t>
            </a:r>
            <a:r>
              <a:rPr lang="en-US" dirty="0"/>
              <a:t>person paying personal income tax (PIT) may</a:t>
            </a:r>
            <a:r>
              <a:rPr lang="pl-PL" dirty="0"/>
              <a:t> </a:t>
            </a:r>
            <a:r>
              <a:rPr lang="en-US" dirty="0"/>
              <a:t>order tax office to transfer 1% of the tax to support mission related public benefit activities of chosen organization having PBOs status</a:t>
            </a:r>
            <a:endParaRPr lang="pl-PL" dirty="0"/>
          </a:p>
          <a:p>
            <a:r>
              <a:rPr lang="pl-PL" dirty="0" err="1" smtClean="0"/>
              <a:t>PBOs</a:t>
            </a:r>
            <a:r>
              <a:rPr lang="pl-PL" dirty="0" smtClean="0"/>
              <a:t> </a:t>
            </a:r>
            <a:r>
              <a:rPr lang="pl-PL" dirty="0" err="1" smtClean="0"/>
              <a:t>are</a:t>
            </a:r>
            <a:r>
              <a:rPr lang="pl-PL" dirty="0" smtClean="0"/>
              <a:t> </a:t>
            </a:r>
            <a:r>
              <a:rPr lang="en-US" dirty="0" smtClean="0"/>
              <a:t>eligible </a:t>
            </a:r>
            <a:r>
              <a:rPr lang="en-US" dirty="0"/>
              <a:t>for an exemption from the corporate income tax; the property tax; the tax on civil law transactions; the stamp duty; court fees,</a:t>
            </a:r>
            <a:endParaRPr lang="pl-PL" dirty="0"/>
          </a:p>
          <a:p>
            <a:r>
              <a:rPr lang="pl-PL" dirty="0" smtClean="0"/>
              <a:t>the </a:t>
            </a:r>
            <a:r>
              <a:rPr lang="en-US" dirty="0" smtClean="0"/>
              <a:t>right </a:t>
            </a:r>
            <a:r>
              <a:rPr lang="en-US" dirty="0"/>
              <a:t>to use property owned by the State Treasury or by local </a:t>
            </a:r>
            <a:r>
              <a:rPr lang="en-US" dirty="0" err="1"/>
              <a:t>selfgovernment</a:t>
            </a:r>
            <a:r>
              <a:rPr lang="en-US" dirty="0"/>
              <a:t> units, on preferential terms,</a:t>
            </a:r>
            <a:endParaRPr lang="pl-PL" dirty="0"/>
          </a:p>
          <a:p>
            <a:r>
              <a:rPr lang="pl-PL" dirty="0" err="1" smtClean="0"/>
              <a:t>free</a:t>
            </a:r>
            <a:r>
              <a:rPr lang="pl-PL" dirty="0" smtClean="0"/>
              <a:t> </a:t>
            </a:r>
            <a:r>
              <a:rPr lang="pl-PL" dirty="0" err="1" smtClean="0"/>
              <a:t>access</a:t>
            </a:r>
            <a:r>
              <a:rPr lang="pl-PL" dirty="0" smtClean="0"/>
              <a:t> to </a:t>
            </a:r>
            <a:r>
              <a:rPr lang="en-US" dirty="0" smtClean="0"/>
              <a:t>public </a:t>
            </a:r>
            <a:r>
              <a:rPr lang="en-US" dirty="0"/>
              <a:t>radio and television </a:t>
            </a:r>
            <a:r>
              <a:rPr lang="en-US" dirty="0" smtClean="0"/>
              <a:t>to </a:t>
            </a:r>
            <a:r>
              <a:rPr lang="en-US" dirty="0"/>
              <a:t>inform the general public of their activities,</a:t>
            </a:r>
            <a:endParaRPr lang="pl-PL" dirty="0"/>
          </a:p>
          <a:p>
            <a:r>
              <a:rPr lang="en-US" dirty="0" smtClean="0"/>
              <a:t>conscripts </a:t>
            </a:r>
            <a:r>
              <a:rPr lang="en-US" dirty="0"/>
              <a:t>dispatched for substitute military service shall have the right to work for a public benefit organization,</a:t>
            </a:r>
            <a:endParaRPr lang="pl-PL" dirty="0"/>
          </a:p>
          <a:p>
            <a:endParaRPr lang="pl-PL" dirty="0"/>
          </a:p>
          <a:p>
            <a:endParaRPr lang="en-GB" dirty="0"/>
          </a:p>
        </p:txBody>
      </p:sp>
    </p:spTree>
    <p:extLst>
      <p:ext uri="{BB962C8B-B14F-4D97-AF65-F5344CB8AC3E}">
        <p14:creationId xmlns:p14="http://schemas.microsoft.com/office/powerpoint/2010/main" xmlns="" val="35570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xmlns="" val="4102838025"/>
              </p:ext>
            </p:extLst>
          </p:nvPr>
        </p:nvGraphicFramePr>
        <p:xfrm>
          <a:off x="0" y="188638"/>
          <a:ext cx="9144000" cy="6861878"/>
        </p:xfrm>
        <a:graphic>
          <a:graphicData uri="http://schemas.openxmlformats.org/drawingml/2006/table">
            <a:tbl>
              <a:tblPr firstRow="1" firstCol="1" bandRow="1">
                <a:tableStyleId>{5C22544A-7EE6-4342-B048-85BDC9FD1C3A}</a:tableStyleId>
              </a:tblPr>
              <a:tblGrid>
                <a:gridCol w="7879393"/>
                <a:gridCol w="1264607"/>
              </a:tblGrid>
              <a:tr h="391890">
                <a:tc>
                  <a:txBody>
                    <a:bodyPr/>
                    <a:lstStyle/>
                    <a:p>
                      <a:pPr algn="ctr">
                        <a:lnSpc>
                          <a:spcPct val="115000"/>
                        </a:lnSpc>
                        <a:spcAft>
                          <a:spcPts val="0"/>
                        </a:spcAft>
                      </a:pPr>
                      <a:r>
                        <a:rPr lang="en-US" sz="2000">
                          <a:effectLst/>
                        </a:rPr>
                        <a:t>Forms of cooperation, which took place at least once during last 2 years:</a:t>
                      </a:r>
                      <a:endParaRPr lang="pl-PL" sz="2000">
                        <a:effectLst/>
                        <a:latin typeface="Calibri"/>
                        <a:ea typeface="Calibri"/>
                        <a:cs typeface="Times New Roman"/>
                      </a:endParaRPr>
                    </a:p>
                  </a:txBody>
                  <a:tcPr marL="44450" marR="44450" marT="0" marB="0" anchor="b"/>
                </a:tc>
                <a:tc>
                  <a:txBody>
                    <a:bodyPr/>
                    <a:lstStyle/>
                    <a:p>
                      <a:pPr>
                        <a:lnSpc>
                          <a:spcPct val="115000"/>
                        </a:lnSpc>
                        <a:spcAft>
                          <a:spcPts val="0"/>
                        </a:spcAft>
                      </a:pPr>
                      <a:r>
                        <a:rPr lang="pl-PL" sz="2000">
                          <a:effectLst/>
                        </a:rPr>
                        <a:t>% of orgs.</a:t>
                      </a:r>
                      <a:endParaRPr lang="pl-PL" sz="2000">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effectLst/>
                        </a:rPr>
                        <a:t>participation in official meetings together with representatives of local gov.</a:t>
                      </a:r>
                      <a:endParaRPr lang="pl-PL"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a:effectLst/>
                        </a:rPr>
                        <a:t>60</a:t>
                      </a:r>
                      <a:endParaRPr lang="pl-PL" sz="2000">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effectLst/>
                        </a:rPr>
                        <a:t>reciprocal feedback concerning activities planned</a:t>
                      </a:r>
                      <a:endParaRPr lang="pl-PL"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a:effectLst/>
                        </a:rPr>
                        <a:t>60</a:t>
                      </a:r>
                      <a:endParaRPr lang="pl-PL" sz="2000">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dirty="0">
                          <a:effectLst/>
                        </a:rPr>
                        <a:t>realization of common projects, actions etc.</a:t>
                      </a:r>
                      <a:endParaRPr lang="pl-PL" sz="20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a:effectLst/>
                        </a:rPr>
                        <a:t>53</a:t>
                      </a:r>
                      <a:endParaRPr lang="pl-PL" sz="2000">
                        <a:effectLst/>
                        <a:latin typeface="Calibri"/>
                        <a:ea typeface="Calibri"/>
                        <a:cs typeface="Times New Roman"/>
                      </a:endParaRPr>
                    </a:p>
                  </a:txBody>
                  <a:tcPr marL="44450" marR="44450" marT="0" marB="0" anchor="b"/>
                </a:tc>
              </a:tr>
              <a:tr h="729079">
                <a:tc>
                  <a:txBody>
                    <a:bodyPr/>
                    <a:lstStyle/>
                    <a:p>
                      <a:pPr>
                        <a:lnSpc>
                          <a:spcPct val="115000"/>
                        </a:lnSpc>
                        <a:spcAft>
                          <a:spcPts val="0"/>
                        </a:spcAft>
                      </a:pPr>
                      <a:r>
                        <a:rPr lang="en-US" sz="2000" dirty="0">
                          <a:solidFill>
                            <a:srgbClr val="FF0000"/>
                          </a:solidFill>
                          <a:effectLst/>
                        </a:rPr>
                        <a:t>public benefit tasks commissioned or entrusted to organizations by local governments</a:t>
                      </a:r>
                      <a:endParaRPr lang="pl-PL" sz="2000" dirty="0">
                        <a:solidFill>
                          <a:srgbClr val="FF0000"/>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dirty="0">
                          <a:solidFill>
                            <a:srgbClr val="FF0000"/>
                          </a:solidFill>
                          <a:effectLst/>
                        </a:rPr>
                        <a:t>46</a:t>
                      </a:r>
                      <a:endParaRPr lang="pl-PL" sz="2000" dirty="0">
                        <a:solidFill>
                          <a:srgbClr val="FF0000"/>
                        </a:solidFill>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effectLst/>
                        </a:rPr>
                        <a:t>informal, private contacts (e.g. chatting) with representatives of local gov.</a:t>
                      </a:r>
                      <a:endParaRPr lang="pl-PL"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a:effectLst/>
                        </a:rPr>
                        <a:t>46</a:t>
                      </a:r>
                      <a:endParaRPr lang="pl-PL" sz="2000">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effectLst/>
                        </a:rPr>
                        <a:t>local authorities' patronage for a project, action</a:t>
                      </a:r>
                      <a:endParaRPr lang="pl-PL"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a:effectLst/>
                        </a:rPr>
                        <a:t>39</a:t>
                      </a:r>
                      <a:endParaRPr lang="pl-PL" sz="2000">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effectLst/>
                        </a:rPr>
                        <a:t>our org. applied to local authorities for some resolution or action</a:t>
                      </a:r>
                      <a:endParaRPr lang="pl-PL"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a:effectLst/>
                        </a:rPr>
                        <a:t>36</a:t>
                      </a:r>
                      <a:endParaRPr lang="pl-PL" sz="2000">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solidFill>
                            <a:srgbClr val="FFC000"/>
                          </a:solidFill>
                          <a:effectLst/>
                        </a:rPr>
                        <a:t>local gov. lent us office space or equipment</a:t>
                      </a:r>
                      <a:endParaRPr lang="pl-PL" sz="2000">
                        <a:solidFill>
                          <a:srgbClr val="FFC000"/>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dirty="0">
                          <a:solidFill>
                            <a:srgbClr val="FFC000"/>
                          </a:solidFill>
                          <a:effectLst/>
                        </a:rPr>
                        <a:t>36</a:t>
                      </a:r>
                      <a:endParaRPr lang="pl-PL" sz="2000" dirty="0">
                        <a:solidFill>
                          <a:srgbClr val="FFC000"/>
                        </a:solidFill>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effectLst/>
                        </a:rPr>
                        <a:t>participation in work of advisory body/bodies to local authorities</a:t>
                      </a:r>
                      <a:endParaRPr lang="pl-PL"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a:effectLst/>
                        </a:rPr>
                        <a:t>31</a:t>
                      </a:r>
                      <a:endParaRPr lang="pl-PL" sz="2000">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effectLst/>
                        </a:rPr>
                        <a:t>legal or financial advisory support from local government</a:t>
                      </a:r>
                      <a:endParaRPr lang="pl-PL"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a:effectLst/>
                        </a:rPr>
                        <a:t>17</a:t>
                      </a:r>
                      <a:endParaRPr lang="pl-PL" sz="2000">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effectLst/>
                        </a:rPr>
                        <a:t>local gov. helped in finding other partners or sources of financial support</a:t>
                      </a:r>
                      <a:endParaRPr lang="pl-PL"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a:effectLst/>
                        </a:rPr>
                        <a:t>13</a:t>
                      </a:r>
                      <a:endParaRPr lang="pl-PL" sz="2000">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solidFill>
                            <a:srgbClr val="FFC000"/>
                          </a:solidFill>
                          <a:effectLst/>
                        </a:rPr>
                        <a:t>local gov. bought some of our products or services </a:t>
                      </a:r>
                      <a:endParaRPr lang="pl-PL" sz="2000">
                        <a:solidFill>
                          <a:srgbClr val="FFC000"/>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dirty="0">
                          <a:solidFill>
                            <a:srgbClr val="FFC000"/>
                          </a:solidFill>
                          <a:effectLst/>
                        </a:rPr>
                        <a:t>10</a:t>
                      </a:r>
                      <a:endParaRPr lang="pl-PL" sz="2000" dirty="0">
                        <a:solidFill>
                          <a:srgbClr val="FFC000"/>
                        </a:solidFill>
                        <a:effectLst/>
                        <a:latin typeface="Calibri"/>
                        <a:ea typeface="Calibri"/>
                        <a:cs typeface="Times New Roman"/>
                      </a:endParaRPr>
                    </a:p>
                  </a:txBody>
                  <a:tcPr marL="44450" marR="44450" marT="0" marB="0" anchor="b"/>
                </a:tc>
              </a:tr>
              <a:tr h="391890">
                <a:tc>
                  <a:txBody>
                    <a:bodyPr/>
                    <a:lstStyle/>
                    <a:p>
                      <a:pPr>
                        <a:lnSpc>
                          <a:spcPct val="115000"/>
                        </a:lnSpc>
                        <a:spcAft>
                          <a:spcPts val="0"/>
                        </a:spcAft>
                      </a:pPr>
                      <a:r>
                        <a:rPr lang="en-US" sz="2000">
                          <a:solidFill>
                            <a:srgbClr val="FFC000"/>
                          </a:solidFill>
                          <a:effectLst/>
                        </a:rPr>
                        <a:t>local gov. seconded employees to help in our activities</a:t>
                      </a:r>
                      <a:endParaRPr lang="pl-PL" sz="2000">
                        <a:solidFill>
                          <a:srgbClr val="FFC000"/>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dirty="0">
                          <a:solidFill>
                            <a:srgbClr val="FFC000"/>
                          </a:solidFill>
                          <a:effectLst/>
                        </a:rPr>
                        <a:t>8</a:t>
                      </a:r>
                      <a:endParaRPr lang="pl-PL" sz="2000" dirty="0">
                        <a:solidFill>
                          <a:srgbClr val="FFC000"/>
                        </a:solidFill>
                        <a:effectLst/>
                        <a:latin typeface="Calibri"/>
                        <a:ea typeface="Calibri"/>
                        <a:cs typeface="Times New Roman"/>
                      </a:endParaRPr>
                    </a:p>
                  </a:txBody>
                  <a:tcPr marL="44450" marR="44450" marT="0" marB="0" anchor="b"/>
                </a:tc>
              </a:tr>
              <a:tr h="729079">
                <a:tc>
                  <a:txBody>
                    <a:bodyPr/>
                    <a:lstStyle/>
                    <a:p>
                      <a:pPr>
                        <a:lnSpc>
                          <a:spcPct val="115000"/>
                        </a:lnSpc>
                        <a:spcAft>
                          <a:spcPts val="0"/>
                        </a:spcAft>
                      </a:pPr>
                      <a:r>
                        <a:rPr lang="en-US" sz="2000">
                          <a:solidFill>
                            <a:srgbClr val="FFC000"/>
                          </a:solidFill>
                          <a:effectLst/>
                        </a:rPr>
                        <a:t>local gov. gave loans, guarantees or sureties to secure realization of a NGO activities</a:t>
                      </a:r>
                      <a:endParaRPr lang="pl-PL" sz="2000">
                        <a:solidFill>
                          <a:srgbClr val="FFC000"/>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pl-PL" sz="2000" dirty="0">
                          <a:solidFill>
                            <a:srgbClr val="FFC000"/>
                          </a:solidFill>
                          <a:effectLst/>
                        </a:rPr>
                        <a:t>4</a:t>
                      </a:r>
                      <a:endParaRPr lang="pl-PL" sz="2000" dirty="0">
                        <a:solidFill>
                          <a:srgbClr val="FFC000"/>
                        </a:solidFill>
                        <a:effectLst/>
                        <a:latin typeface="Calibri"/>
                        <a:ea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xmlns="" val="4156973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Other</a:t>
            </a:r>
            <a:r>
              <a:rPr lang="pl-PL" dirty="0" smtClean="0"/>
              <a:t> </a:t>
            </a:r>
            <a:r>
              <a:rPr lang="pl-PL" dirty="0" err="1" smtClean="0"/>
              <a:t>important</a:t>
            </a:r>
            <a:r>
              <a:rPr lang="pl-PL" dirty="0" smtClean="0"/>
              <a:t> </a:t>
            </a:r>
            <a:r>
              <a:rPr lang="pl-PL" dirty="0" err="1" smtClean="0"/>
              <a:t>qualities</a:t>
            </a:r>
            <a:r>
              <a:rPr lang="pl-PL" dirty="0" smtClean="0"/>
              <a:t> of the </a:t>
            </a:r>
            <a:r>
              <a:rPr lang="pl-PL" dirty="0" err="1" smtClean="0"/>
              <a:t>act</a:t>
            </a:r>
            <a:endParaRPr lang="en-GB" dirty="0"/>
          </a:p>
        </p:txBody>
      </p:sp>
      <p:sp>
        <p:nvSpPr>
          <p:cNvPr id="3" name="Symbol zastępczy zawartości 2"/>
          <p:cNvSpPr>
            <a:spLocks noGrp="1"/>
          </p:cNvSpPr>
          <p:nvPr>
            <p:ph idx="1"/>
          </p:nvPr>
        </p:nvSpPr>
        <p:spPr/>
        <p:txBody>
          <a:bodyPr>
            <a:normAutofit fontScale="92500" lnSpcReduction="10000"/>
          </a:bodyPr>
          <a:lstStyle/>
          <a:p>
            <a:r>
              <a:rPr lang="pl-PL" dirty="0" err="1" smtClean="0"/>
              <a:t>Enables</a:t>
            </a:r>
            <a:r>
              <a:rPr lang="pl-PL" dirty="0" smtClean="0"/>
              <a:t> </a:t>
            </a:r>
            <a:r>
              <a:rPr lang="pl-PL" dirty="0" err="1" smtClean="0"/>
              <a:t>local</a:t>
            </a:r>
            <a:r>
              <a:rPr lang="pl-PL" dirty="0" smtClean="0"/>
              <a:t> </a:t>
            </a:r>
            <a:r>
              <a:rPr lang="pl-PL" dirty="0" err="1"/>
              <a:t>decisions</a:t>
            </a:r>
            <a:r>
              <a:rPr lang="pl-PL" dirty="0"/>
              <a:t> </a:t>
            </a:r>
            <a:r>
              <a:rPr lang="pl-PL" dirty="0" err="1"/>
              <a:t>according</a:t>
            </a:r>
            <a:r>
              <a:rPr lang="pl-PL" dirty="0"/>
              <a:t> to </a:t>
            </a:r>
            <a:r>
              <a:rPr lang="pl-PL" dirty="0" err="1"/>
              <a:t>localy</a:t>
            </a:r>
            <a:r>
              <a:rPr lang="pl-PL" dirty="0"/>
              <a:t> </a:t>
            </a:r>
            <a:r>
              <a:rPr lang="pl-PL" dirty="0" err="1"/>
              <a:t>assumed</a:t>
            </a:r>
            <a:r>
              <a:rPr lang="pl-PL" dirty="0"/>
              <a:t> </a:t>
            </a:r>
            <a:r>
              <a:rPr lang="pl-PL" dirty="0" err="1"/>
              <a:t>programs</a:t>
            </a:r>
            <a:r>
              <a:rPr lang="pl-PL" dirty="0"/>
              <a:t> and </a:t>
            </a:r>
            <a:r>
              <a:rPr lang="pl-PL" dirty="0" err="1"/>
              <a:t>procedures</a:t>
            </a:r>
            <a:r>
              <a:rPr lang="pl-PL" dirty="0"/>
              <a:t> </a:t>
            </a:r>
          </a:p>
          <a:p>
            <a:pPr marL="0" indent="0">
              <a:buNone/>
            </a:pPr>
            <a:r>
              <a:rPr lang="pl-PL" dirty="0" err="1" smtClean="0"/>
              <a:t>which</a:t>
            </a:r>
            <a:r>
              <a:rPr lang="pl-PL" dirty="0" smtClean="0"/>
              <a:t> </a:t>
            </a:r>
            <a:r>
              <a:rPr lang="pl-PL" dirty="0" err="1" smtClean="0"/>
              <a:t>are</a:t>
            </a:r>
            <a:r>
              <a:rPr lang="pl-PL" dirty="0" smtClean="0"/>
              <a:t> </a:t>
            </a:r>
            <a:r>
              <a:rPr lang="pl-PL" b="1" dirty="0" err="1" smtClean="0"/>
              <a:t>anchored</a:t>
            </a:r>
            <a:r>
              <a:rPr lang="pl-PL" b="1" dirty="0" smtClean="0"/>
              <a:t> </a:t>
            </a:r>
            <a:r>
              <a:rPr lang="pl-PL" b="1" dirty="0"/>
              <a:t>in the system of </a:t>
            </a:r>
            <a:r>
              <a:rPr lang="pl-PL" b="1" dirty="0" err="1"/>
              <a:t>local</a:t>
            </a:r>
            <a:r>
              <a:rPr lang="pl-PL" b="1" dirty="0"/>
              <a:t> </a:t>
            </a:r>
            <a:r>
              <a:rPr lang="pl-PL" b="1" dirty="0" err="1"/>
              <a:t>democracy</a:t>
            </a:r>
            <a:r>
              <a:rPr lang="pl-PL" dirty="0"/>
              <a:t> and in </a:t>
            </a:r>
            <a:r>
              <a:rPr lang="pl-PL" b="1" dirty="0" err="1"/>
              <a:t>court</a:t>
            </a:r>
            <a:r>
              <a:rPr lang="pl-PL" b="1" dirty="0"/>
              <a:t> </a:t>
            </a:r>
            <a:r>
              <a:rPr lang="pl-PL" b="1" dirty="0" err="1"/>
              <a:t>rulings</a:t>
            </a:r>
            <a:endParaRPr lang="pl-PL" b="1" dirty="0"/>
          </a:p>
          <a:p>
            <a:r>
              <a:rPr lang="pl-PL" dirty="0" err="1"/>
              <a:t>Transperency</a:t>
            </a:r>
            <a:r>
              <a:rPr lang="pl-PL" dirty="0"/>
              <a:t> and </a:t>
            </a:r>
            <a:r>
              <a:rPr lang="pl-PL" dirty="0" err="1"/>
              <a:t>supervising</a:t>
            </a:r>
            <a:r>
              <a:rPr lang="pl-PL" dirty="0"/>
              <a:t> of </a:t>
            </a:r>
            <a:r>
              <a:rPr lang="pl-PL" dirty="0" err="1"/>
              <a:t>PBOs</a:t>
            </a:r>
            <a:r>
              <a:rPr lang="pl-PL" dirty="0"/>
              <a:t> and for </a:t>
            </a:r>
            <a:r>
              <a:rPr lang="pl-PL" dirty="0" err="1"/>
              <a:t>other</a:t>
            </a:r>
            <a:r>
              <a:rPr lang="pl-PL" dirty="0"/>
              <a:t> </a:t>
            </a:r>
            <a:r>
              <a:rPr lang="pl-PL" dirty="0" err="1"/>
              <a:t>NGOs</a:t>
            </a:r>
            <a:r>
              <a:rPr lang="pl-PL" dirty="0"/>
              <a:t> </a:t>
            </a:r>
            <a:r>
              <a:rPr lang="pl-PL" dirty="0" err="1"/>
              <a:t>realising</a:t>
            </a:r>
            <a:r>
              <a:rPr lang="pl-PL" dirty="0"/>
              <a:t> public </a:t>
            </a:r>
            <a:r>
              <a:rPr lang="pl-PL" dirty="0" err="1"/>
              <a:t>tasks</a:t>
            </a:r>
            <a:r>
              <a:rPr lang="pl-PL" dirty="0"/>
              <a:t> with public </a:t>
            </a:r>
            <a:r>
              <a:rPr lang="pl-PL" dirty="0" err="1" smtClean="0"/>
              <a:t>money</a:t>
            </a:r>
            <a:endParaRPr lang="pl-PL" dirty="0"/>
          </a:p>
          <a:p>
            <a:r>
              <a:rPr lang="pl-PL" dirty="0"/>
              <a:t>Monitoring of the </a:t>
            </a:r>
            <a:r>
              <a:rPr lang="pl-PL" dirty="0" err="1"/>
              <a:t>act</a:t>
            </a:r>
            <a:r>
              <a:rPr lang="pl-PL" dirty="0"/>
              <a:t> </a:t>
            </a:r>
            <a:r>
              <a:rPr lang="pl-PL" dirty="0" err="1"/>
              <a:t>realisation</a:t>
            </a:r>
            <a:r>
              <a:rPr lang="pl-PL" dirty="0"/>
              <a:t> (</a:t>
            </a:r>
            <a:r>
              <a:rPr lang="pl-PL" dirty="0" err="1"/>
              <a:t>yearly</a:t>
            </a:r>
            <a:r>
              <a:rPr lang="pl-PL" dirty="0"/>
              <a:t> </a:t>
            </a:r>
            <a:r>
              <a:rPr lang="pl-PL" dirty="0" err="1"/>
              <a:t>questionnairre</a:t>
            </a:r>
            <a:r>
              <a:rPr lang="pl-PL" dirty="0"/>
              <a:t>) and </a:t>
            </a:r>
            <a:r>
              <a:rPr lang="pl-PL" dirty="0" err="1"/>
              <a:t>amanding</a:t>
            </a:r>
            <a:r>
              <a:rPr lang="pl-PL" dirty="0"/>
              <a:t> </a:t>
            </a:r>
            <a:r>
              <a:rPr lang="pl-PL" dirty="0" err="1"/>
              <a:t>mechanisms</a:t>
            </a:r>
            <a:r>
              <a:rPr lang="pl-PL" dirty="0"/>
              <a:t> (</a:t>
            </a:r>
            <a:r>
              <a:rPr lang="pl-PL" dirty="0" err="1"/>
              <a:t>Council</a:t>
            </a:r>
            <a:r>
              <a:rPr lang="pl-PL" dirty="0"/>
              <a:t>)</a:t>
            </a:r>
            <a:endParaRPr lang="en-GB" dirty="0"/>
          </a:p>
        </p:txBody>
      </p:sp>
    </p:spTree>
    <p:extLst>
      <p:ext uri="{BB962C8B-B14F-4D97-AF65-F5344CB8AC3E}">
        <p14:creationId xmlns:p14="http://schemas.microsoft.com/office/powerpoint/2010/main" xmlns="" val="17066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4800" dirty="0"/>
              <a:t>THANK YOU </a:t>
            </a:r>
            <a:endParaRPr lang="pl-PL" sz="4800" dirty="0" smtClean="0"/>
          </a:p>
          <a:p>
            <a:pPr marL="0" indent="0" algn="ctr">
              <a:buNone/>
            </a:pPr>
            <a:r>
              <a:rPr lang="pl-PL" sz="4800" dirty="0" smtClean="0"/>
              <a:t>FOR </a:t>
            </a:r>
            <a:r>
              <a:rPr lang="pl-PL" sz="4800" dirty="0"/>
              <a:t>YOUR ATTENTION </a:t>
            </a:r>
            <a:r>
              <a:rPr lang="pl-PL" sz="4800" dirty="0" smtClean="0"/>
              <a:t>!</a:t>
            </a:r>
          </a:p>
          <a:p>
            <a:pPr marL="0" indent="0" algn="ctr">
              <a:buNone/>
            </a:pPr>
            <a:endParaRPr lang="pl-PL" sz="2400" dirty="0" smtClean="0"/>
          </a:p>
          <a:p>
            <a:pPr marL="0" indent="0" algn="ctr">
              <a:buNone/>
            </a:pPr>
            <a:r>
              <a:rPr lang="pl-PL" dirty="0" smtClean="0"/>
              <a:t>In </a:t>
            </a:r>
            <a:r>
              <a:rPr lang="pl-PL" dirty="0" err="1" smtClean="0"/>
              <a:t>case</a:t>
            </a:r>
            <a:r>
              <a:rPr lang="pl-PL" dirty="0" smtClean="0"/>
              <a:t> of </a:t>
            </a:r>
            <a:r>
              <a:rPr lang="pl-PL" dirty="0" err="1" smtClean="0"/>
              <a:t>questions</a:t>
            </a:r>
            <a:r>
              <a:rPr lang="pl-PL" dirty="0" smtClean="0"/>
              <a:t> …</a:t>
            </a:r>
          </a:p>
          <a:p>
            <a:pPr marL="0" indent="0" algn="ctr">
              <a:buNone/>
            </a:pPr>
            <a:r>
              <a:rPr lang="pl-PL" dirty="0" err="1" smtClean="0"/>
              <a:t>you</a:t>
            </a:r>
            <a:r>
              <a:rPr lang="pl-PL" dirty="0" smtClean="0"/>
              <a:t> </a:t>
            </a:r>
            <a:r>
              <a:rPr lang="pl-PL" dirty="0" err="1" smtClean="0"/>
              <a:t>can</a:t>
            </a:r>
            <a:r>
              <a:rPr lang="pl-PL" dirty="0" smtClean="0"/>
              <a:t> </a:t>
            </a:r>
            <a:r>
              <a:rPr lang="pl-PL" dirty="0" err="1" smtClean="0"/>
              <a:t>send</a:t>
            </a:r>
            <a:r>
              <a:rPr lang="pl-PL" dirty="0" smtClean="0"/>
              <a:t> me </a:t>
            </a:r>
            <a:r>
              <a:rPr lang="pl-PL" dirty="0" err="1" smtClean="0"/>
              <a:t>an</a:t>
            </a:r>
            <a:r>
              <a:rPr lang="pl-PL" dirty="0" smtClean="0"/>
              <a:t> e-mail</a:t>
            </a:r>
            <a:r>
              <a:rPr lang="pl-PL" dirty="0"/>
              <a:t> </a:t>
            </a:r>
            <a:r>
              <a:rPr lang="pl-PL" dirty="0" smtClean="0"/>
              <a:t>to …</a:t>
            </a:r>
          </a:p>
          <a:p>
            <a:pPr marL="0" indent="0" algn="ctr">
              <a:buNone/>
            </a:pPr>
            <a:r>
              <a:rPr lang="pl-PL" sz="4800" dirty="0" smtClean="0"/>
              <a:t>snalecz@gmail.com</a:t>
            </a:r>
            <a:endParaRPr lang="pl-PL" sz="4800" dirty="0"/>
          </a:p>
        </p:txBody>
      </p:sp>
    </p:spTree>
    <p:extLst>
      <p:ext uri="{BB962C8B-B14F-4D97-AF65-F5344CB8AC3E}">
        <p14:creationId xmlns:p14="http://schemas.microsoft.com/office/powerpoint/2010/main" xmlns="" val="1451418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742951"/>
            <a:ext cx="7772400" cy="1470025"/>
          </a:xfrm>
        </p:spPr>
        <p:txBody>
          <a:bodyPr>
            <a:normAutofit fontScale="90000"/>
          </a:bodyPr>
          <a:lstStyle/>
          <a:p>
            <a:r>
              <a:rPr lang="pl-PL" b="1" dirty="0" smtClean="0"/>
              <a:t>THE LAW ON PUBLIC BENEFIT </a:t>
            </a:r>
            <a:br>
              <a:rPr lang="pl-PL" b="1" dirty="0" smtClean="0"/>
            </a:br>
            <a:r>
              <a:rPr lang="pl-PL" b="1" dirty="0" smtClean="0"/>
              <a:t>AND VOLUNTEERING</a:t>
            </a:r>
            <a:br>
              <a:rPr lang="pl-PL" b="1" dirty="0" smtClean="0"/>
            </a:br>
            <a:r>
              <a:rPr lang="pl-PL" b="1" dirty="0" smtClean="0"/>
              <a:t>- A CONSTITUTION OF </a:t>
            </a:r>
            <a:br>
              <a:rPr lang="pl-PL" b="1" dirty="0" smtClean="0"/>
            </a:br>
            <a:r>
              <a:rPr lang="pl-PL" b="1" dirty="0" smtClean="0"/>
              <a:t>POLISH NON-PROFIT SECTOR</a:t>
            </a:r>
            <a:r>
              <a:rPr lang="pl-PL" dirty="0"/>
              <a:t/>
            </a:r>
            <a:br>
              <a:rPr lang="pl-PL" dirty="0"/>
            </a:br>
            <a:endParaRPr lang="pl-PL" dirty="0"/>
          </a:p>
        </p:txBody>
      </p:sp>
      <p:sp>
        <p:nvSpPr>
          <p:cNvPr id="3" name="Podtytuł 2"/>
          <p:cNvSpPr>
            <a:spLocks noGrp="1"/>
          </p:cNvSpPr>
          <p:nvPr>
            <p:ph type="subTitle" idx="1"/>
          </p:nvPr>
        </p:nvSpPr>
        <p:spPr>
          <a:xfrm>
            <a:off x="1371600" y="3886200"/>
            <a:ext cx="6400800" cy="2279104"/>
          </a:xfrm>
        </p:spPr>
        <p:txBody>
          <a:bodyPr>
            <a:normAutofit/>
          </a:bodyPr>
          <a:lstStyle/>
          <a:p>
            <a:r>
              <a:rPr lang="pl-PL" sz="3600" dirty="0" smtClean="0">
                <a:solidFill>
                  <a:srgbClr val="00B050"/>
                </a:solidFill>
              </a:rPr>
              <a:t>Sławomir Nałęcz, </a:t>
            </a:r>
            <a:r>
              <a:rPr lang="pl-PL" sz="3600" dirty="0" err="1" smtClean="0">
                <a:solidFill>
                  <a:srgbClr val="00B050"/>
                </a:solidFill>
              </a:rPr>
              <a:t>Ph.D</a:t>
            </a:r>
            <a:r>
              <a:rPr lang="pl-PL" sz="3600" dirty="0" smtClean="0">
                <a:solidFill>
                  <a:srgbClr val="00B050"/>
                </a:solidFill>
              </a:rPr>
              <a:t>.</a:t>
            </a:r>
          </a:p>
          <a:p>
            <a:r>
              <a:rPr lang="pl-PL" sz="2300" dirty="0" err="1" smtClean="0">
                <a:solidFill>
                  <a:srgbClr val="00B050"/>
                </a:solidFill>
              </a:rPr>
              <a:t>Institute</a:t>
            </a:r>
            <a:r>
              <a:rPr lang="pl-PL" sz="2300" dirty="0" smtClean="0">
                <a:solidFill>
                  <a:srgbClr val="00B050"/>
                </a:solidFill>
              </a:rPr>
              <a:t> of </a:t>
            </a:r>
            <a:r>
              <a:rPr lang="pl-PL" sz="2300" dirty="0" err="1" smtClean="0">
                <a:solidFill>
                  <a:srgbClr val="00B050"/>
                </a:solidFill>
              </a:rPr>
              <a:t>Political</a:t>
            </a:r>
            <a:r>
              <a:rPr lang="pl-PL" sz="2300" dirty="0" smtClean="0">
                <a:solidFill>
                  <a:srgbClr val="00B050"/>
                </a:solidFill>
              </a:rPr>
              <a:t> </a:t>
            </a:r>
            <a:r>
              <a:rPr lang="pl-PL" sz="2300" dirty="0" err="1" smtClean="0">
                <a:solidFill>
                  <a:srgbClr val="00B050"/>
                </a:solidFill>
              </a:rPr>
              <a:t>Studies</a:t>
            </a:r>
            <a:r>
              <a:rPr lang="pl-PL" sz="2300" dirty="0">
                <a:solidFill>
                  <a:srgbClr val="00B050"/>
                </a:solidFill>
              </a:rPr>
              <a:t>,</a:t>
            </a:r>
            <a:r>
              <a:rPr lang="pl-PL" sz="2300" dirty="0" smtClean="0">
                <a:solidFill>
                  <a:srgbClr val="00B050"/>
                </a:solidFill>
              </a:rPr>
              <a:t/>
            </a:r>
            <a:br>
              <a:rPr lang="pl-PL" sz="2300" dirty="0" smtClean="0">
                <a:solidFill>
                  <a:srgbClr val="00B050"/>
                </a:solidFill>
              </a:rPr>
            </a:br>
            <a:r>
              <a:rPr lang="pl-PL" sz="2300" dirty="0" err="1" smtClean="0">
                <a:solidFill>
                  <a:srgbClr val="00B050"/>
                </a:solidFill>
              </a:rPr>
              <a:t>Polish</a:t>
            </a:r>
            <a:r>
              <a:rPr lang="pl-PL" sz="2300" dirty="0" smtClean="0">
                <a:solidFill>
                  <a:srgbClr val="00B050"/>
                </a:solidFill>
              </a:rPr>
              <a:t> </a:t>
            </a:r>
            <a:r>
              <a:rPr lang="pl-PL" sz="2300" dirty="0" err="1" smtClean="0">
                <a:solidFill>
                  <a:srgbClr val="00B050"/>
                </a:solidFill>
              </a:rPr>
              <a:t>Academy</a:t>
            </a:r>
            <a:r>
              <a:rPr lang="pl-PL" sz="2300" dirty="0" smtClean="0">
                <a:solidFill>
                  <a:srgbClr val="00B050"/>
                </a:solidFill>
              </a:rPr>
              <a:t> of </a:t>
            </a:r>
            <a:r>
              <a:rPr lang="pl-PL" sz="2300" dirty="0" err="1" smtClean="0">
                <a:solidFill>
                  <a:srgbClr val="00B050"/>
                </a:solidFill>
              </a:rPr>
              <a:t>Sciences</a:t>
            </a:r>
            <a:endParaRPr lang="pl-PL" sz="2300" dirty="0">
              <a:solidFill>
                <a:srgbClr val="00B050"/>
              </a:solidFill>
            </a:endParaRPr>
          </a:p>
          <a:p>
            <a:endParaRPr lang="pl-PL" sz="2400" dirty="0" smtClean="0"/>
          </a:p>
        </p:txBody>
      </p:sp>
    </p:spTree>
    <p:extLst>
      <p:ext uri="{BB962C8B-B14F-4D97-AF65-F5344CB8AC3E}">
        <p14:creationId xmlns:p14="http://schemas.microsoft.com/office/powerpoint/2010/main" xmlns="" val="895186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Long</a:t>
            </a:r>
            <a:r>
              <a:rPr lang="pl-PL" dirty="0" smtClean="0"/>
              <a:t> </a:t>
            </a:r>
            <a:r>
              <a:rPr lang="pl-PL" dirty="0" err="1" smtClean="0"/>
              <a:t>way</a:t>
            </a:r>
            <a:r>
              <a:rPr lang="pl-PL" dirty="0" smtClean="0"/>
              <a:t> to </a:t>
            </a:r>
            <a:r>
              <a:rPr lang="pl-PL" dirty="0" err="1" smtClean="0"/>
              <a:t>widely</a:t>
            </a:r>
            <a:r>
              <a:rPr lang="pl-PL" dirty="0" smtClean="0"/>
              <a:t> </a:t>
            </a:r>
            <a:r>
              <a:rPr lang="pl-PL" dirty="0" err="1" smtClean="0"/>
              <a:t>accepted</a:t>
            </a:r>
            <a:r>
              <a:rPr lang="pl-PL" dirty="0" smtClean="0"/>
              <a:t> law</a:t>
            </a:r>
            <a:endParaRPr lang="en-GB" dirty="0"/>
          </a:p>
        </p:txBody>
      </p:sp>
      <p:sp>
        <p:nvSpPr>
          <p:cNvPr id="3" name="Symbol zastępczy zawartości 2"/>
          <p:cNvSpPr>
            <a:spLocks noGrp="1"/>
          </p:cNvSpPr>
          <p:nvPr>
            <p:ph idx="1"/>
          </p:nvPr>
        </p:nvSpPr>
        <p:spPr/>
        <p:txBody>
          <a:bodyPr/>
          <a:lstStyle/>
          <a:p>
            <a:r>
              <a:rPr lang="pl-PL" dirty="0" smtClean="0"/>
              <a:t>1995-1997 – </a:t>
            </a:r>
            <a:r>
              <a:rPr lang="pl-PL" dirty="0" err="1" smtClean="0"/>
              <a:t>first</a:t>
            </a:r>
            <a:r>
              <a:rPr lang="pl-PL" dirty="0" smtClean="0"/>
              <a:t> </a:t>
            </a:r>
            <a:r>
              <a:rPr lang="pl-PL" dirty="0" err="1" smtClean="0"/>
              <a:t>discussions</a:t>
            </a:r>
            <a:r>
              <a:rPr lang="pl-PL" dirty="0" smtClean="0"/>
              <a:t> </a:t>
            </a:r>
            <a:r>
              <a:rPr lang="pl-PL" dirty="0" err="1" smtClean="0"/>
              <a:t>among</a:t>
            </a:r>
            <a:r>
              <a:rPr lang="pl-PL" dirty="0" smtClean="0"/>
              <a:t> </a:t>
            </a:r>
            <a:r>
              <a:rPr lang="pl-PL" dirty="0" err="1" smtClean="0"/>
              <a:t>NGOs</a:t>
            </a:r>
            <a:r>
              <a:rPr lang="pl-PL" dirty="0" smtClean="0"/>
              <a:t>, </a:t>
            </a:r>
            <a:r>
              <a:rPr lang="pl-PL" dirty="0" err="1" smtClean="0"/>
              <a:t>scholars</a:t>
            </a:r>
            <a:r>
              <a:rPr lang="pl-PL" dirty="0" smtClean="0"/>
              <a:t> and </a:t>
            </a:r>
            <a:r>
              <a:rPr lang="pl-PL" dirty="0" err="1" smtClean="0"/>
              <a:t>goverment</a:t>
            </a:r>
            <a:r>
              <a:rPr lang="pl-PL" dirty="0" smtClean="0"/>
              <a:t> </a:t>
            </a:r>
            <a:r>
              <a:rPr lang="pl-PL" dirty="0" err="1" smtClean="0"/>
              <a:t>experts</a:t>
            </a:r>
            <a:r>
              <a:rPr lang="pl-PL" dirty="0" smtClean="0"/>
              <a:t> on </a:t>
            </a:r>
            <a:r>
              <a:rPr lang="pl-PL" dirty="0" err="1" smtClean="0"/>
              <a:t>assumptions</a:t>
            </a:r>
            <a:r>
              <a:rPr lang="pl-PL" dirty="0" smtClean="0"/>
              <a:t> of </a:t>
            </a:r>
            <a:r>
              <a:rPr lang="pl-PL" dirty="0" err="1" smtClean="0"/>
              <a:t>general</a:t>
            </a:r>
            <a:r>
              <a:rPr lang="pl-PL" dirty="0" smtClean="0"/>
              <a:t> law </a:t>
            </a:r>
            <a:r>
              <a:rPr lang="pl-PL" dirty="0" err="1" smtClean="0"/>
              <a:t>concerning</a:t>
            </a:r>
            <a:r>
              <a:rPr lang="pl-PL" dirty="0" smtClean="0"/>
              <a:t> </a:t>
            </a:r>
            <a:r>
              <a:rPr lang="pl-PL" dirty="0" err="1" smtClean="0"/>
              <a:t>NGOs</a:t>
            </a:r>
            <a:endParaRPr lang="pl-PL" dirty="0" smtClean="0"/>
          </a:p>
          <a:p>
            <a:r>
              <a:rPr lang="pl-PL" dirty="0" smtClean="0"/>
              <a:t>1998-2003 – </a:t>
            </a:r>
            <a:r>
              <a:rPr lang="pl-PL" dirty="0" err="1" smtClean="0"/>
              <a:t>different</a:t>
            </a:r>
            <a:r>
              <a:rPr lang="pl-PL" dirty="0" smtClean="0"/>
              <a:t> </a:t>
            </a:r>
            <a:r>
              <a:rPr lang="pl-PL" dirty="0" err="1" smtClean="0"/>
              <a:t>goverments</a:t>
            </a:r>
            <a:r>
              <a:rPr lang="pl-PL" dirty="0" smtClean="0"/>
              <a:t> </a:t>
            </a:r>
            <a:r>
              <a:rPr lang="pl-PL" dirty="0" err="1" smtClean="0"/>
              <a:t>working</a:t>
            </a:r>
            <a:r>
              <a:rPr lang="pl-PL" dirty="0" smtClean="0"/>
              <a:t> on </a:t>
            </a:r>
            <a:r>
              <a:rPr lang="pl-PL" dirty="0" err="1" smtClean="0"/>
              <a:t>similar</a:t>
            </a:r>
            <a:r>
              <a:rPr lang="pl-PL" dirty="0" smtClean="0"/>
              <a:t> </a:t>
            </a:r>
            <a:r>
              <a:rPr lang="pl-PL" dirty="0" err="1" smtClean="0"/>
              <a:t>drafts</a:t>
            </a:r>
            <a:endParaRPr lang="pl-PL" dirty="0" smtClean="0"/>
          </a:p>
          <a:p>
            <a:r>
              <a:rPr lang="pl-PL" dirty="0" err="1" smtClean="0"/>
              <a:t>April</a:t>
            </a:r>
            <a:r>
              <a:rPr lang="pl-PL" dirty="0" smtClean="0"/>
              <a:t> 24, 2003 – the draft </a:t>
            </a:r>
            <a:r>
              <a:rPr lang="pl-PL" dirty="0" err="1" smtClean="0"/>
              <a:t>enacted</a:t>
            </a:r>
            <a:endParaRPr lang="pl-PL" dirty="0" smtClean="0"/>
          </a:p>
          <a:p>
            <a:endParaRPr lang="en-GB" dirty="0"/>
          </a:p>
        </p:txBody>
      </p:sp>
    </p:spTree>
    <p:extLst>
      <p:ext uri="{BB962C8B-B14F-4D97-AF65-F5344CB8AC3E}">
        <p14:creationId xmlns:p14="http://schemas.microsoft.com/office/powerpoint/2010/main" xmlns="" val="126480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Constitution</a:t>
            </a:r>
            <a:r>
              <a:rPr lang="pl-PL" dirty="0" smtClean="0"/>
              <a:t> of the </a:t>
            </a:r>
            <a:r>
              <a:rPr lang="pl-PL" dirty="0" err="1" smtClean="0"/>
              <a:t>sector</a:t>
            </a:r>
            <a:endParaRPr lang="en-GB"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a:t>General </a:t>
            </a:r>
            <a:r>
              <a:rPr lang="pl-PL" dirty="0" err="1"/>
              <a:t>definitions</a:t>
            </a:r>
            <a:r>
              <a:rPr lang="pl-PL" dirty="0"/>
              <a:t> of </a:t>
            </a:r>
            <a:endParaRPr lang="pl-PL" dirty="0" smtClean="0"/>
          </a:p>
          <a:p>
            <a:r>
              <a:rPr lang="pl-PL" dirty="0" err="1" smtClean="0"/>
              <a:t>NGOs</a:t>
            </a:r>
            <a:r>
              <a:rPr lang="pl-PL" dirty="0" smtClean="0"/>
              <a:t> (</a:t>
            </a:r>
            <a:r>
              <a:rPr lang="pl-PL" dirty="0" err="1" smtClean="0"/>
              <a:t>autonomus</a:t>
            </a:r>
            <a:r>
              <a:rPr lang="pl-PL" dirty="0" smtClean="0"/>
              <a:t> not-for-profit </a:t>
            </a:r>
            <a:r>
              <a:rPr lang="pl-PL" dirty="0" err="1" smtClean="0"/>
              <a:t>entities</a:t>
            </a:r>
            <a:r>
              <a:rPr lang="pl-PL" dirty="0" smtClean="0"/>
              <a:t> </a:t>
            </a:r>
            <a:r>
              <a:rPr lang="pl-PL" dirty="0" err="1" smtClean="0"/>
              <a:t>beeing</a:t>
            </a:r>
            <a:r>
              <a:rPr lang="pl-PL" dirty="0" smtClean="0"/>
              <a:t> no part of public </a:t>
            </a:r>
            <a:r>
              <a:rPr lang="pl-PL" dirty="0" err="1" smtClean="0"/>
              <a:t>sector</a:t>
            </a:r>
            <a:r>
              <a:rPr lang="pl-PL" dirty="0" smtClean="0"/>
              <a:t>) </a:t>
            </a:r>
          </a:p>
          <a:p>
            <a:r>
              <a:rPr lang="pl-PL" dirty="0" smtClean="0"/>
              <a:t>public </a:t>
            </a:r>
            <a:r>
              <a:rPr lang="pl-PL" dirty="0"/>
              <a:t>benefit </a:t>
            </a:r>
            <a:r>
              <a:rPr lang="pl-PL" dirty="0" err="1" smtClean="0"/>
              <a:t>sphere</a:t>
            </a:r>
            <a:r>
              <a:rPr lang="pl-PL" dirty="0" smtClean="0"/>
              <a:t> (33 </a:t>
            </a:r>
            <a:r>
              <a:rPr lang="pl-PL" dirty="0" err="1" smtClean="0"/>
              <a:t>fields</a:t>
            </a:r>
            <a:r>
              <a:rPr lang="pl-PL" dirty="0" smtClean="0"/>
              <a:t> </a:t>
            </a:r>
            <a:r>
              <a:rPr lang="pl-PL" dirty="0" err="1" smtClean="0"/>
              <a:t>covering</a:t>
            </a:r>
            <a:r>
              <a:rPr lang="pl-PL" dirty="0" smtClean="0"/>
              <a:t> </a:t>
            </a:r>
            <a:r>
              <a:rPr lang="en-US" dirty="0"/>
              <a:t>nearly all fields of the nonprofit </a:t>
            </a:r>
            <a:r>
              <a:rPr lang="pl-PL" dirty="0" err="1" smtClean="0"/>
              <a:t>sector</a:t>
            </a:r>
            <a:r>
              <a:rPr lang="en-US" dirty="0" smtClean="0"/>
              <a:t>’</a:t>
            </a:r>
            <a:r>
              <a:rPr lang="pl-PL" dirty="0" smtClean="0"/>
              <a:t>s</a:t>
            </a:r>
            <a:r>
              <a:rPr lang="en-US" dirty="0" smtClean="0"/>
              <a:t> </a:t>
            </a:r>
            <a:r>
              <a:rPr lang="en-US" dirty="0"/>
              <a:t>activity </a:t>
            </a:r>
            <a:r>
              <a:rPr lang="pl-PL" dirty="0" smtClean="0"/>
              <a:t>but</a:t>
            </a:r>
            <a:r>
              <a:rPr lang="en-US" dirty="0" smtClean="0"/>
              <a:t> </a:t>
            </a:r>
            <a:r>
              <a:rPr lang="en-US" dirty="0"/>
              <a:t>religion, solely political, </a:t>
            </a:r>
            <a:r>
              <a:rPr lang="pl-PL" dirty="0" err="1" smtClean="0"/>
              <a:t>labor</a:t>
            </a:r>
            <a:r>
              <a:rPr lang="pl-PL" dirty="0" smtClean="0"/>
              <a:t>, </a:t>
            </a:r>
            <a:r>
              <a:rPr lang="en-US" dirty="0" smtClean="0"/>
              <a:t>business </a:t>
            </a:r>
            <a:r>
              <a:rPr lang="en-US" dirty="0"/>
              <a:t>and professional </a:t>
            </a:r>
            <a:r>
              <a:rPr lang="en-US" dirty="0" smtClean="0"/>
              <a:t>fields</a:t>
            </a:r>
            <a:r>
              <a:rPr lang="pl-PL" dirty="0" smtClean="0"/>
              <a:t>),</a:t>
            </a:r>
          </a:p>
          <a:p>
            <a:r>
              <a:rPr lang="pl-PL" dirty="0" err="1" smtClean="0"/>
              <a:t>PBOs</a:t>
            </a:r>
            <a:r>
              <a:rPr lang="pl-PL" dirty="0" smtClean="0"/>
              <a:t> (</a:t>
            </a:r>
            <a:r>
              <a:rPr lang="pl-PL" dirty="0" err="1" smtClean="0"/>
              <a:t>NGOs</a:t>
            </a:r>
            <a:r>
              <a:rPr lang="pl-PL" dirty="0" smtClean="0"/>
              <a:t> and </a:t>
            </a:r>
            <a:r>
              <a:rPr lang="pl-PL" dirty="0" err="1" smtClean="0"/>
              <a:t>similar</a:t>
            </a:r>
            <a:r>
              <a:rPr lang="pl-PL" dirty="0" smtClean="0"/>
              <a:t> </a:t>
            </a:r>
            <a:r>
              <a:rPr lang="pl-PL" dirty="0" err="1" smtClean="0"/>
              <a:t>entities</a:t>
            </a:r>
            <a:r>
              <a:rPr lang="pl-PL" dirty="0" smtClean="0"/>
              <a:t> </a:t>
            </a:r>
            <a:r>
              <a:rPr lang="pl-PL" dirty="0" err="1" smtClean="0"/>
              <a:t>privildged</a:t>
            </a:r>
            <a:r>
              <a:rPr lang="pl-PL" dirty="0" smtClean="0"/>
              <a:t> with </a:t>
            </a:r>
            <a:r>
              <a:rPr lang="pl-PL" dirty="0" err="1" smtClean="0"/>
              <a:t>tax</a:t>
            </a:r>
            <a:r>
              <a:rPr lang="pl-PL" dirty="0" smtClean="0"/>
              <a:t> </a:t>
            </a:r>
            <a:r>
              <a:rPr lang="pl-PL" dirty="0" err="1" smtClean="0"/>
              <a:t>excepmtions</a:t>
            </a:r>
            <a:r>
              <a:rPr lang="pl-PL" dirty="0" smtClean="0"/>
              <a:t> and </a:t>
            </a:r>
            <a:r>
              <a:rPr lang="pl-PL" dirty="0" err="1" smtClean="0"/>
              <a:t>entitled</a:t>
            </a:r>
            <a:r>
              <a:rPr lang="pl-PL" dirty="0" smtClean="0"/>
              <a:t> to </a:t>
            </a:r>
            <a:r>
              <a:rPr lang="pl-PL" dirty="0" err="1" smtClean="0"/>
              <a:t>special</a:t>
            </a:r>
            <a:r>
              <a:rPr lang="pl-PL" dirty="0" smtClean="0"/>
              <a:t> </a:t>
            </a:r>
            <a:r>
              <a:rPr lang="pl-PL" dirty="0" err="1" smtClean="0"/>
              <a:t>forms</a:t>
            </a:r>
            <a:r>
              <a:rPr lang="pl-PL" dirty="0" smtClean="0"/>
              <a:t> of public </a:t>
            </a:r>
            <a:r>
              <a:rPr lang="pl-PL" dirty="0" err="1" smtClean="0"/>
              <a:t>support</a:t>
            </a:r>
            <a:r>
              <a:rPr lang="pl-PL" dirty="0" smtClean="0"/>
              <a:t> for </a:t>
            </a:r>
            <a:r>
              <a:rPr lang="pl-PL" dirty="0" err="1" smtClean="0"/>
              <a:t>working</a:t>
            </a:r>
            <a:r>
              <a:rPr lang="pl-PL" dirty="0" smtClean="0"/>
              <a:t> in public benefit </a:t>
            </a:r>
            <a:r>
              <a:rPr lang="pl-PL" dirty="0" err="1" smtClean="0"/>
              <a:t>sphere</a:t>
            </a:r>
            <a:r>
              <a:rPr lang="pl-PL" dirty="0" smtClean="0"/>
              <a:t> and </a:t>
            </a:r>
            <a:r>
              <a:rPr lang="pl-PL" dirty="0" err="1" smtClean="0"/>
              <a:t>fullfiling</a:t>
            </a:r>
            <a:r>
              <a:rPr lang="pl-PL" dirty="0" smtClean="0"/>
              <a:t> </a:t>
            </a:r>
            <a:r>
              <a:rPr lang="pl-PL" dirty="0" err="1" smtClean="0"/>
              <a:t>certain</a:t>
            </a:r>
            <a:r>
              <a:rPr lang="pl-PL" dirty="0" smtClean="0"/>
              <a:t> </a:t>
            </a:r>
            <a:r>
              <a:rPr lang="pl-PL" dirty="0" err="1" smtClean="0"/>
              <a:t>conditions</a:t>
            </a:r>
            <a:r>
              <a:rPr lang="pl-PL" dirty="0" smtClean="0"/>
              <a:t> of </a:t>
            </a:r>
            <a:r>
              <a:rPr lang="pl-PL" dirty="0" err="1" smtClean="0"/>
              <a:t>accountability</a:t>
            </a:r>
            <a:r>
              <a:rPr lang="pl-PL" dirty="0" smtClean="0"/>
              <a:t>, </a:t>
            </a:r>
            <a:r>
              <a:rPr lang="pl-PL" dirty="0" err="1" smtClean="0"/>
              <a:t>transparency</a:t>
            </a:r>
            <a:r>
              <a:rPr lang="pl-PL" dirty="0" smtClean="0"/>
              <a:t>, </a:t>
            </a:r>
            <a:r>
              <a:rPr lang="pl-PL" dirty="0" err="1" smtClean="0"/>
              <a:t>internal</a:t>
            </a:r>
            <a:r>
              <a:rPr lang="pl-PL" dirty="0" smtClean="0"/>
              <a:t> </a:t>
            </a:r>
            <a:r>
              <a:rPr lang="pl-PL" dirty="0" err="1" smtClean="0"/>
              <a:t>control</a:t>
            </a:r>
            <a:r>
              <a:rPr lang="pl-PL" dirty="0" smtClean="0"/>
              <a:t> and </a:t>
            </a:r>
            <a:r>
              <a:rPr lang="pl-PL" dirty="0" err="1" smtClean="0"/>
              <a:t>external</a:t>
            </a:r>
            <a:r>
              <a:rPr lang="pl-PL" dirty="0" smtClean="0"/>
              <a:t> </a:t>
            </a:r>
            <a:r>
              <a:rPr lang="pl-PL" dirty="0" err="1" smtClean="0"/>
              <a:t>supervision</a:t>
            </a:r>
            <a:r>
              <a:rPr lang="pl-PL" dirty="0" smtClean="0"/>
              <a:t>, </a:t>
            </a:r>
            <a:r>
              <a:rPr lang="pl-PL" dirty="0" err="1" smtClean="0"/>
              <a:t>limited</a:t>
            </a:r>
            <a:r>
              <a:rPr lang="pl-PL" dirty="0" smtClean="0"/>
              <a:t> </a:t>
            </a:r>
            <a:r>
              <a:rPr lang="pl-PL" dirty="0" err="1" smtClean="0"/>
              <a:t>pay</a:t>
            </a:r>
            <a:r>
              <a:rPr lang="pl-PL" dirty="0" smtClean="0"/>
              <a:t> for </a:t>
            </a:r>
            <a:r>
              <a:rPr lang="pl-PL" dirty="0" err="1" smtClean="0"/>
              <a:t>workers</a:t>
            </a:r>
            <a:r>
              <a:rPr lang="pl-PL" dirty="0" smtClean="0"/>
              <a:t> etc.)</a:t>
            </a:r>
          </a:p>
        </p:txBody>
      </p:sp>
    </p:spTree>
    <p:extLst>
      <p:ext uri="{BB962C8B-B14F-4D97-AF65-F5344CB8AC3E}">
        <p14:creationId xmlns:p14="http://schemas.microsoft.com/office/powerpoint/2010/main" xmlns="" val="3248645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Constitution</a:t>
            </a:r>
            <a:r>
              <a:rPr lang="pl-PL" dirty="0" smtClean="0"/>
              <a:t> of the </a:t>
            </a:r>
            <a:r>
              <a:rPr lang="pl-PL" dirty="0" err="1" smtClean="0"/>
              <a:t>sector</a:t>
            </a:r>
            <a:endParaRPr lang="en-GB"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General </a:t>
            </a:r>
            <a:r>
              <a:rPr lang="pl-PL" dirty="0" err="1"/>
              <a:t>principles</a:t>
            </a:r>
            <a:r>
              <a:rPr lang="pl-PL" dirty="0"/>
              <a:t> of </a:t>
            </a:r>
            <a:r>
              <a:rPr lang="pl-PL" dirty="0" err="1"/>
              <a:t>cooperation</a:t>
            </a:r>
            <a:r>
              <a:rPr lang="pl-PL" dirty="0"/>
              <a:t> in public benefit </a:t>
            </a:r>
            <a:r>
              <a:rPr lang="pl-PL" dirty="0" err="1" smtClean="0"/>
              <a:t>sphere</a:t>
            </a:r>
            <a:r>
              <a:rPr lang="pl-PL" dirty="0" smtClean="0"/>
              <a:t>: </a:t>
            </a:r>
          </a:p>
          <a:p>
            <a:r>
              <a:rPr lang="en-US" dirty="0" smtClean="0"/>
              <a:t>subsidiarity</a:t>
            </a:r>
            <a:r>
              <a:rPr lang="en-US" dirty="0"/>
              <a:t>, </a:t>
            </a:r>
            <a:endParaRPr lang="pl-PL" dirty="0" smtClean="0"/>
          </a:p>
          <a:p>
            <a:r>
              <a:rPr lang="en-US" dirty="0" smtClean="0"/>
              <a:t>sovereignty </a:t>
            </a:r>
            <a:r>
              <a:rPr lang="en-US" dirty="0"/>
              <a:t>of parties, </a:t>
            </a:r>
            <a:endParaRPr lang="pl-PL" dirty="0" smtClean="0"/>
          </a:p>
          <a:p>
            <a:r>
              <a:rPr lang="en-US" dirty="0" smtClean="0"/>
              <a:t>partnership</a:t>
            </a:r>
            <a:r>
              <a:rPr lang="en-US" dirty="0"/>
              <a:t>, </a:t>
            </a:r>
            <a:endParaRPr lang="pl-PL" dirty="0" smtClean="0"/>
          </a:p>
          <a:p>
            <a:r>
              <a:rPr lang="en-US" dirty="0" smtClean="0"/>
              <a:t>efficiency</a:t>
            </a:r>
            <a:r>
              <a:rPr lang="en-US" dirty="0"/>
              <a:t>, </a:t>
            </a:r>
            <a:endParaRPr lang="pl-PL" dirty="0" smtClean="0"/>
          </a:p>
          <a:p>
            <a:r>
              <a:rPr lang="en-US" dirty="0" smtClean="0"/>
              <a:t>fair </a:t>
            </a:r>
            <a:r>
              <a:rPr lang="en-US" dirty="0"/>
              <a:t>competition, </a:t>
            </a:r>
            <a:endParaRPr lang="pl-PL" dirty="0" smtClean="0"/>
          </a:p>
          <a:p>
            <a:r>
              <a:rPr lang="en-US" dirty="0" smtClean="0"/>
              <a:t>transparency</a:t>
            </a:r>
            <a:r>
              <a:rPr lang="pl-PL" dirty="0" smtClean="0"/>
              <a:t>.</a:t>
            </a:r>
            <a:endParaRPr lang="pl-PL" dirty="0"/>
          </a:p>
          <a:p>
            <a:endParaRPr lang="pl-PL" dirty="0"/>
          </a:p>
        </p:txBody>
      </p:sp>
    </p:spTree>
    <p:extLst>
      <p:ext uri="{BB962C8B-B14F-4D97-AF65-F5344CB8AC3E}">
        <p14:creationId xmlns:p14="http://schemas.microsoft.com/office/powerpoint/2010/main" xmlns="" val="531164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b="1" dirty="0" smtClean="0"/>
              <a:t>P</a:t>
            </a:r>
            <a:r>
              <a:rPr lang="en-US" sz="3200" b="1" dirty="0" err="1" smtClean="0"/>
              <a:t>rogramme</a:t>
            </a:r>
            <a:r>
              <a:rPr lang="en-US" sz="3200" b="1" dirty="0" smtClean="0"/>
              <a:t> </a:t>
            </a:r>
            <a:r>
              <a:rPr lang="en-US" sz="3200" b="1" dirty="0"/>
              <a:t>of cooperation</a:t>
            </a:r>
            <a:r>
              <a:rPr lang="en-US" sz="3200" dirty="0"/>
              <a:t> with NGOs and other entities acting in the sphere of public benefit</a:t>
            </a:r>
            <a:endParaRPr lang="en-GB" sz="3200" dirty="0"/>
          </a:p>
        </p:txBody>
      </p:sp>
      <p:sp>
        <p:nvSpPr>
          <p:cNvPr id="3" name="Symbol zastępczy zawartości 2"/>
          <p:cNvSpPr>
            <a:spLocks noGrp="1"/>
          </p:cNvSpPr>
          <p:nvPr>
            <p:ph idx="1"/>
          </p:nvPr>
        </p:nvSpPr>
        <p:spPr>
          <a:xfrm>
            <a:off x="457200" y="1600200"/>
            <a:ext cx="8229600" cy="5141168"/>
          </a:xfrm>
        </p:spPr>
        <p:txBody>
          <a:bodyPr>
            <a:normAutofit/>
          </a:bodyPr>
          <a:lstStyle/>
          <a:p>
            <a:r>
              <a:rPr lang="pl-PL" sz="2800" dirty="0" smtClean="0"/>
              <a:t>a </a:t>
            </a:r>
            <a:r>
              <a:rPr lang="en-US" sz="2800" dirty="0" smtClean="0"/>
              <a:t>mechanism </a:t>
            </a:r>
            <a:r>
              <a:rPr lang="en-US" sz="2800" dirty="0"/>
              <a:t>ensuring realization of </a:t>
            </a:r>
            <a:r>
              <a:rPr lang="en-US" sz="2800" dirty="0" smtClean="0"/>
              <a:t>the principles</a:t>
            </a:r>
            <a:endParaRPr lang="pl-PL" sz="2800" dirty="0" smtClean="0"/>
          </a:p>
          <a:p>
            <a:r>
              <a:rPr lang="pl-PL" sz="2800" dirty="0" err="1" smtClean="0"/>
              <a:t>yearly</a:t>
            </a:r>
            <a:r>
              <a:rPr lang="pl-PL" sz="2800" dirty="0" smtClean="0"/>
              <a:t> </a:t>
            </a:r>
            <a:r>
              <a:rPr lang="pl-PL" sz="2800" dirty="0" err="1" smtClean="0"/>
              <a:t>or</a:t>
            </a:r>
            <a:r>
              <a:rPr lang="pl-PL" sz="2800" dirty="0" smtClean="0"/>
              <a:t> </a:t>
            </a:r>
            <a:r>
              <a:rPr lang="pl-PL" sz="2800" dirty="0" err="1" smtClean="0"/>
              <a:t>multiannual</a:t>
            </a:r>
            <a:endParaRPr lang="pl-PL" sz="2800" dirty="0" smtClean="0"/>
          </a:p>
          <a:p>
            <a:r>
              <a:rPr lang="pl-PL" sz="2800" dirty="0" err="1" smtClean="0"/>
              <a:t>must</a:t>
            </a:r>
            <a:r>
              <a:rPr lang="pl-PL" sz="2800" dirty="0" smtClean="0"/>
              <a:t> be </a:t>
            </a:r>
            <a:r>
              <a:rPr lang="pl-PL" sz="2800" dirty="0" err="1" smtClean="0"/>
              <a:t>consulted</a:t>
            </a:r>
            <a:r>
              <a:rPr lang="pl-PL" sz="2800" dirty="0" smtClean="0"/>
              <a:t> with </a:t>
            </a:r>
            <a:r>
              <a:rPr lang="pl-PL" sz="2800" dirty="0" err="1" smtClean="0"/>
              <a:t>NGOs</a:t>
            </a:r>
            <a:r>
              <a:rPr lang="pl-PL" sz="2800" dirty="0" smtClean="0"/>
              <a:t> and </a:t>
            </a:r>
            <a:r>
              <a:rPr lang="pl-PL" sz="2800" dirty="0" err="1" smtClean="0"/>
              <a:t>enacted</a:t>
            </a:r>
            <a:r>
              <a:rPr lang="pl-PL" sz="2800" dirty="0" smtClean="0"/>
              <a:t> by the </a:t>
            </a:r>
            <a:r>
              <a:rPr lang="pl-PL" sz="2800" dirty="0" err="1" smtClean="0"/>
              <a:t>Local</a:t>
            </a:r>
            <a:r>
              <a:rPr lang="pl-PL" sz="2800" dirty="0" smtClean="0"/>
              <a:t> </a:t>
            </a:r>
            <a:r>
              <a:rPr lang="pl-PL" sz="2800" dirty="0" err="1" smtClean="0"/>
              <a:t>Council</a:t>
            </a:r>
            <a:endParaRPr lang="pl-PL" sz="2800" dirty="0" smtClean="0"/>
          </a:p>
          <a:p>
            <a:r>
              <a:rPr lang="en-US" sz="2800" dirty="0" smtClean="0"/>
              <a:t>announces </a:t>
            </a:r>
            <a:r>
              <a:rPr lang="en-US" sz="2800" dirty="0"/>
              <a:t>conditions of the </a:t>
            </a:r>
            <a:r>
              <a:rPr lang="en-US" sz="2800" dirty="0" smtClean="0"/>
              <a:t>cooperation</a:t>
            </a:r>
            <a:r>
              <a:rPr lang="pl-PL" sz="2800" dirty="0" smtClean="0"/>
              <a:t>:</a:t>
            </a:r>
            <a:r>
              <a:rPr lang="en-US" sz="2800" dirty="0" smtClean="0"/>
              <a:t> </a:t>
            </a:r>
            <a:r>
              <a:rPr lang="pl-PL" sz="2800" dirty="0" smtClean="0"/>
              <a:t/>
            </a:r>
            <a:br>
              <a:rPr lang="pl-PL" sz="2800" dirty="0" smtClean="0"/>
            </a:br>
            <a:r>
              <a:rPr lang="en-US" sz="2800" dirty="0" smtClean="0"/>
              <a:t>objectives</a:t>
            </a:r>
            <a:r>
              <a:rPr lang="en-US" sz="2800" dirty="0"/>
              <a:t>, rules, scope, forms, priorities, methods and timing of implementation </a:t>
            </a:r>
            <a:r>
              <a:rPr lang="en-US" sz="2800" dirty="0" smtClean="0"/>
              <a:t>financial </a:t>
            </a:r>
            <a:r>
              <a:rPr lang="en-US" sz="2800" dirty="0"/>
              <a:t>resources, </a:t>
            </a:r>
            <a:r>
              <a:rPr lang="en-US" sz="2800" dirty="0" smtClean="0"/>
              <a:t>description </a:t>
            </a:r>
            <a:r>
              <a:rPr lang="en-US" sz="2800" dirty="0"/>
              <a:t>of method of appointing and operation of tender </a:t>
            </a:r>
            <a:r>
              <a:rPr lang="en-US" sz="2800" dirty="0" smtClean="0"/>
              <a:t>boards</a:t>
            </a:r>
            <a:r>
              <a:rPr lang="pl-PL" sz="2800" dirty="0" smtClean="0"/>
              <a:t>, </a:t>
            </a:r>
            <a:r>
              <a:rPr lang="pl-PL" sz="2800" dirty="0" err="1" smtClean="0"/>
              <a:t>procedyres</a:t>
            </a:r>
            <a:r>
              <a:rPr lang="pl-PL" sz="2800" dirty="0" smtClean="0"/>
              <a:t> of </a:t>
            </a:r>
            <a:r>
              <a:rPr lang="en-US" sz="2800" dirty="0" err="1" smtClean="0"/>
              <a:t>evaluat</a:t>
            </a:r>
            <a:r>
              <a:rPr lang="pl-PL" sz="2800" dirty="0" err="1" smtClean="0"/>
              <a:t>ion</a:t>
            </a:r>
            <a:r>
              <a:rPr lang="pl-PL" sz="2800" dirty="0" smtClean="0"/>
              <a:t> of the </a:t>
            </a:r>
            <a:r>
              <a:rPr lang="pl-PL" sz="2800" dirty="0" err="1" smtClean="0"/>
              <a:t>programme</a:t>
            </a:r>
            <a:r>
              <a:rPr lang="pl-PL" sz="2800" dirty="0" smtClean="0"/>
              <a:t> </a:t>
            </a:r>
            <a:r>
              <a:rPr lang="pl-PL" sz="2800" dirty="0" err="1" smtClean="0"/>
              <a:t>realization</a:t>
            </a:r>
            <a:endParaRPr lang="pl-PL" sz="2800" dirty="0"/>
          </a:p>
          <a:p>
            <a:r>
              <a:rPr lang="pl-PL" sz="2800" dirty="0" err="1" smtClean="0"/>
              <a:t>Its</a:t>
            </a:r>
            <a:r>
              <a:rPr lang="pl-PL" sz="2800" dirty="0" smtClean="0"/>
              <a:t> </a:t>
            </a:r>
            <a:r>
              <a:rPr lang="pl-PL" sz="2800" dirty="0" err="1" smtClean="0"/>
              <a:t>reallization</a:t>
            </a:r>
            <a:r>
              <a:rPr lang="pl-PL" sz="2800" dirty="0" smtClean="0"/>
              <a:t> </a:t>
            </a:r>
            <a:r>
              <a:rPr lang="pl-PL" sz="2800" dirty="0" err="1" smtClean="0"/>
              <a:t>is</a:t>
            </a:r>
            <a:r>
              <a:rPr lang="pl-PL" sz="2800" dirty="0" smtClean="0"/>
              <a:t> </a:t>
            </a:r>
            <a:r>
              <a:rPr lang="pl-PL" sz="2800" dirty="0" err="1" smtClean="0"/>
              <a:t>reported</a:t>
            </a:r>
            <a:r>
              <a:rPr lang="pl-PL" sz="2800" dirty="0" smtClean="0"/>
              <a:t> to the </a:t>
            </a:r>
            <a:r>
              <a:rPr lang="pl-PL" sz="2800" dirty="0" err="1" smtClean="0"/>
              <a:t>Council</a:t>
            </a:r>
            <a:endParaRPr lang="en-GB" sz="2800" dirty="0"/>
          </a:p>
        </p:txBody>
      </p:sp>
    </p:spTree>
    <p:extLst>
      <p:ext uri="{BB962C8B-B14F-4D97-AF65-F5344CB8AC3E}">
        <p14:creationId xmlns:p14="http://schemas.microsoft.com/office/powerpoint/2010/main" xmlns="" val="221208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Programme</a:t>
            </a:r>
            <a:r>
              <a:rPr lang="pl-PL" dirty="0" smtClean="0"/>
              <a:t> of </a:t>
            </a:r>
            <a:r>
              <a:rPr lang="pl-PL" dirty="0" err="1" smtClean="0"/>
              <a:t>cooperation</a:t>
            </a:r>
            <a:r>
              <a:rPr lang="pl-PL" dirty="0" smtClean="0"/>
              <a:t> in 2010</a:t>
            </a:r>
            <a:endParaRPr lang="en-GB" dirty="0"/>
          </a:p>
        </p:txBody>
      </p:sp>
      <p:graphicFrame>
        <p:nvGraphicFramePr>
          <p:cNvPr id="4" name="Tabela 3"/>
          <p:cNvGraphicFramePr>
            <a:graphicFrameLocks noGrp="1"/>
          </p:cNvGraphicFramePr>
          <p:nvPr>
            <p:extLst>
              <p:ext uri="{D42A27DB-BD31-4B8C-83A1-F6EECF244321}">
                <p14:modId xmlns:p14="http://schemas.microsoft.com/office/powerpoint/2010/main" xmlns="" val="409233274"/>
              </p:ext>
            </p:extLst>
          </p:nvPr>
        </p:nvGraphicFramePr>
        <p:xfrm>
          <a:off x="755576" y="1844824"/>
          <a:ext cx="7437164" cy="4824534"/>
        </p:xfrm>
        <a:graphic>
          <a:graphicData uri="http://schemas.openxmlformats.org/drawingml/2006/table">
            <a:tbl>
              <a:tblPr>
                <a:tableStyleId>{5C22544A-7EE6-4342-B048-85BDC9FD1C3A}</a:tableStyleId>
              </a:tblPr>
              <a:tblGrid>
                <a:gridCol w="5885060"/>
                <a:gridCol w="1552104"/>
              </a:tblGrid>
              <a:tr h="804089">
                <a:tc>
                  <a:txBody>
                    <a:bodyPr/>
                    <a:lstStyle/>
                    <a:p>
                      <a:pPr algn="l" rtl="0" fontAlgn="ctr"/>
                      <a:r>
                        <a:rPr lang="pl-PL" sz="2800" u="none" strike="noStrike" dirty="0" err="1">
                          <a:effectLst/>
                        </a:rPr>
                        <a:t>ministries</a:t>
                      </a:r>
                      <a:endParaRPr lang="pl-PL" sz="2800" b="0" i="0" u="none" strike="noStrike" dirty="0">
                        <a:solidFill>
                          <a:srgbClr val="000000"/>
                        </a:solidFill>
                        <a:effectLst/>
                        <a:latin typeface="Calibri"/>
                      </a:endParaRPr>
                    </a:p>
                  </a:txBody>
                  <a:tcPr marL="7620" marR="7620" marT="7620" marB="0" anchor="ctr"/>
                </a:tc>
                <a:tc>
                  <a:txBody>
                    <a:bodyPr/>
                    <a:lstStyle/>
                    <a:p>
                      <a:pPr algn="ctr" rtl="0" fontAlgn="ctr"/>
                      <a:r>
                        <a:rPr lang="pl-PL" sz="2800" u="none" strike="noStrike">
                          <a:effectLst/>
                        </a:rPr>
                        <a:t>6%</a:t>
                      </a:r>
                      <a:endParaRPr lang="pl-PL" sz="2800" b="0" i="0" u="none" strike="noStrike">
                        <a:solidFill>
                          <a:srgbClr val="000000"/>
                        </a:solidFill>
                        <a:effectLst/>
                        <a:latin typeface="Calibri"/>
                      </a:endParaRPr>
                    </a:p>
                  </a:txBody>
                  <a:tcPr marL="7620" marR="7620" marT="7620" marB="0" anchor="ctr"/>
                </a:tc>
              </a:tr>
              <a:tr h="804089">
                <a:tc>
                  <a:txBody>
                    <a:bodyPr/>
                    <a:lstStyle/>
                    <a:p>
                      <a:pPr algn="l" rtl="0" fontAlgn="ctr"/>
                      <a:r>
                        <a:rPr lang="pl-PL" sz="2800" u="none" strike="noStrike">
                          <a:effectLst/>
                        </a:rPr>
                        <a:t>urzędy wojewódzkie</a:t>
                      </a:r>
                      <a:endParaRPr lang="pl-PL" sz="2800" b="0" i="0" u="none" strike="noStrike">
                        <a:solidFill>
                          <a:srgbClr val="000000"/>
                        </a:solidFill>
                        <a:effectLst/>
                        <a:latin typeface="Calibri"/>
                      </a:endParaRPr>
                    </a:p>
                  </a:txBody>
                  <a:tcPr marL="7620" marR="7620" marT="7620" marB="0" anchor="ctr"/>
                </a:tc>
                <a:tc>
                  <a:txBody>
                    <a:bodyPr/>
                    <a:lstStyle/>
                    <a:p>
                      <a:pPr algn="ctr" rtl="0" fontAlgn="ctr"/>
                      <a:r>
                        <a:rPr lang="pl-PL" sz="2800" u="none" strike="noStrike">
                          <a:effectLst/>
                        </a:rPr>
                        <a:t>21%</a:t>
                      </a:r>
                      <a:endParaRPr lang="pl-PL" sz="2800" b="0" i="0" u="none" strike="noStrike">
                        <a:solidFill>
                          <a:srgbClr val="000000"/>
                        </a:solidFill>
                        <a:effectLst/>
                        <a:latin typeface="Calibri"/>
                      </a:endParaRPr>
                    </a:p>
                  </a:txBody>
                  <a:tcPr marL="7620" marR="7620" marT="7620" marB="0" anchor="ctr"/>
                </a:tc>
              </a:tr>
              <a:tr h="804089">
                <a:tc>
                  <a:txBody>
                    <a:bodyPr/>
                    <a:lstStyle/>
                    <a:p>
                      <a:pPr algn="l" rtl="0" fontAlgn="ctr"/>
                      <a:r>
                        <a:rPr lang="en-US" sz="2800" u="none" strike="noStrike" dirty="0">
                          <a:effectLst/>
                        </a:rPr>
                        <a:t>local authorities - level of regions</a:t>
                      </a:r>
                      <a:endParaRPr lang="en-US" sz="2800" b="0" i="0" u="none" strike="noStrike" dirty="0">
                        <a:solidFill>
                          <a:srgbClr val="000000"/>
                        </a:solidFill>
                        <a:effectLst/>
                        <a:latin typeface="Calibri"/>
                      </a:endParaRPr>
                    </a:p>
                  </a:txBody>
                  <a:tcPr marL="7620" marR="7620" marT="7620" marB="0" anchor="ctr"/>
                </a:tc>
                <a:tc>
                  <a:txBody>
                    <a:bodyPr/>
                    <a:lstStyle/>
                    <a:p>
                      <a:pPr algn="ctr" rtl="0" fontAlgn="ctr"/>
                      <a:r>
                        <a:rPr lang="pl-PL" sz="2800" u="none" strike="noStrike">
                          <a:effectLst/>
                        </a:rPr>
                        <a:t>100%</a:t>
                      </a:r>
                      <a:endParaRPr lang="pl-PL" sz="2800" b="0" i="0" u="none" strike="noStrike">
                        <a:solidFill>
                          <a:srgbClr val="000000"/>
                        </a:solidFill>
                        <a:effectLst/>
                        <a:latin typeface="Calibri"/>
                      </a:endParaRPr>
                    </a:p>
                  </a:txBody>
                  <a:tcPr marL="7620" marR="7620" marT="7620" marB="0" anchor="ctr"/>
                </a:tc>
              </a:tr>
              <a:tr h="804089">
                <a:tc>
                  <a:txBody>
                    <a:bodyPr/>
                    <a:lstStyle/>
                    <a:p>
                      <a:pPr algn="l" rtl="0" fontAlgn="ctr"/>
                      <a:r>
                        <a:rPr lang="pl-PL" sz="2800" u="none" strike="noStrike" dirty="0" err="1">
                          <a:effectLst/>
                        </a:rPr>
                        <a:t>local</a:t>
                      </a:r>
                      <a:r>
                        <a:rPr lang="pl-PL" sz="2800" u="none" strike="noStrike" dirty="0">
                          <a:effectLst/>
                        </a:rPr>
                        <a:t> </a:t>
                      </a:r>
                      <a:r>
                        <a:rPr lang="pl-PL" sz="2800" u="none" strike="noStrike" dirty="0" err="1">
                          <a:effectLst/>
                        </a:rPr>
                        <a:t>authorities</a:t>
                      </a:r>
                      <a:r>
                        <a:rPr lang="pl-PL" sz="2800" u="none" strike="noStrike" dirty="0">
                          <a:effectLst/>
                        </a:rPr>
                        <a:t> - big </a:t>
                      </a:r>
                      <a:r>
                        <a:rPr lang="pl-PL" sz="2800" u="none" strike="noStrike" dirty="0" err="1" smtClean="0">
                          <a:effectLst/>
                        </a:rPr>
                        <a:t>citiesa</a:t>
                      </a:r>
                      <a:endParaRPr lang="pl-PL" sz="2800" b="0" i="0" u="none" strike="noStrike" dirty="0">
                        <a:solidFill>
                          <a:srgbClr val="000000"/>
                        </a:solidFill>
                        <a:effectLst/>
                        <a:latin typeface="Calibri"/>
                      </a:endParaRPr>
                    </a:p>
                  </a:txBody>
                  <a:tcPr marL="7620" marR="7620" marT="7620" marB="0" anchor="ctr"/>
                </a:tc>
                <a:tc>
                  <a:txBody>
                    <a:bodyPr/>
                    <a:lstStyle/>
                    <a:p>
                      <a:pPr algn="ctr" rtl="0" fontAlgn="ctr"/>
                      <a:r>
                        <a:rPr lang="pl-PL" sz="2800" u="none" strike="noStrike">
                          <a:effectLst/>
                        </a:rPr>
                        <a:t>97%</a:t>
                      </a:r>
                      <a:endParaRPr lang="pl-PL" sz="2800" b="0" i="0" u="none" strike="noStrike">
                        <a:solidFill>
                          <a:srgbClr val="000000"/>
                        </a:solidFill>
                        <a:effectLst/>
                        <a:latin typeface="Calibri"/>
                      </a:endParaRPr>
                    </a:p>
                  </a:txBody>
                  <a:tcPr marL="7620" marR="7620" marT="7620" marB="0" anchor="ctr"/>
                </a:tc>
              </a:tr>
              <a:tr h="804089">
                <a:tc>
                  <a:txBody>
                    <a:bodyPr/>
                    <a:lstStyle/>
                    <a:p>
                      <a:pPr algn="l" rtl="0" fontAlgn="ctr"/>
                      <a:r>
                        <a:rPr lang="pl-PL" sz="2800" u="none" strike="noStrike" dirty="0" err="1">
                          <a:effectLst/>
                        </a:rPr>
                        <a:t>local</a:t>
                      </a:r>
                      <a:r>
                        <a:rPr lang="pl-PL" sz="2800" u="none" strike="noStrike" dirty="0">
                          <a:effectLst/>
                        </a:rPr>
                        <a:t> </a:t>
                      </a:r>
                      <a:r>
                        <a:rPr lang="pl-PL" sz="2800" u="none" strike="noStrike" dirty="0" err="1">
                          <a:effectLst/>
                        </a:rPr>
                        <a:t>authorities</a:t>
                      </a:r>
                      <a:r>
                        <a:rPr lang="pl-PL" sz="2800" u="none" strike="noStrike" dirty="0">
                          <a:effectLst/>
                        </a:rPr>
                        <a:t> - </a:t>
                      </a:r>
                      <a:r>
                        <a:rPr lang="pl-PL" sz="2800" u="none" strike="noStrike" dirty="0" err="1">
                          <a:effectLst/>
                        </a:rPr>
                        <a:t>county</a:t>
                      </a:r>
                      <a:r>
                        <a:rPr lang="pl-PL" sz="2800" u="none" strike="noStrike" dirty="0">
                          <a:effectLst/>
                        </a:rPr>
                        <a:t> </a:t>
                      </a:r>
                      <a:r>
                        <a:rPr lang="pl-PL" sz="2800" u="none" strike="noStrike" dirty="0" err="1">
                          <a:effectLst/>
                        </a:rPr>
                        <a:t>level</a:t>
                      </a:r>
                      <a:endParaRPr lang="pl-PL" sz="2800" b="0" i="0" u="none" strike="noStrike" dirty="0">
                        <a:solidFill>
                          <a:srgbClr val="000000"/>
                        </a:solidFill>
                        <a:effectLst/>
                        <a:latin typeface="Calibri"/>
                      </a:endParaRPr>
                    </a:p>
                  </a:txBody>
                  <a:tcPr marL="7620" marR="7620" marT="7620" marB="0" anchor="ctr"/>
                </a:tc>
                <a:tc>
                  <a:txBody>
                    <a:bodyPr/>
                    <a:lstStyle/>
                    <a:p>
                      <a:pPr algn="ctr" rtl="0" fontAlgn="ctr"/>
                      <a:r>
                        <a:rPr lang="pl-PL" sz="2800" u="none" strike="noStrike">
                          <a:effectLst/>
                        </a:rPr>
                        <a:t>90%</a:t>
                      </a:r>
                      <a:endParaRPr lang="pl-PL" sz="2800" b="0" i="0" u="none" strike="noStrike">
                        <a:solidFill>
                          <a:srgbClr val="000000"/>
                        </a:solidFill>
                        <a:effectLst/>
                        <a:latin typeface="Calibri"/>
                      </a:endParaRPr>
                    </a:p>
                  </a:txBody>
                  <a:tcPr marL="7620" marR="7620" marT="7620" marB="0" anchor="ctr"/>
                </a:tc>
              </a:tr>
              <a:tr h="804089">
                <a:tc>
                  <a:txBody>
                    <a:bodyPr/>
                    <a:lstStyle/>
                    <a:p>
                      <a:pPr algn="l" rtl="0" fontAlgn="ctr"/>
                      <a:r>
                        <a:rPr lang="en-US" sz="2800" u="none" strike="noStrike">
                          <a:effectLst/>
                        </a:rPr>
                        <a:t>local authorities - level of commune</a:t>
                      </a:r>
                      <a:endParaRPr lang="en-US" sz="2800" b="0" i="0" u="none" strike="noStrike">
                        <a:solidFill>
                          <a:srgbClr val="000000"/>
                        </a:solidFill>
                        <a:effectLst/>
                        <a:latin typeface="Calibri"/>
                      </a:endParaRPr>
                    </a:p>
                  </a:txBody>
                  <a:tcPr marL="7620" marR="7620" marT="7620" marB="0" anchor="ctr"/>
                </a:tc>
                <a:tc>
                  <a:txBody>
                    <a:bodyPr/>
                    <a:lstStyle/>
                    <a:p>
                      <a:pPr algn="ctr" rtl="0" fontAlgn="ctr"/>
                      <a:r>
                        <a:rPr lang="pl-PL" sz="2800" u="none" strike="noStrike" dirty="0">
                          <a:effectLst/>
                        </a:rPr>
                        <a:t>91%</a:t>
                      </a:r>
                      <a:endParaRPr lang="pl-PL" sz="2800" b="0" i="0" u="none" strike="noStrike" dirty="0">
                        <a:solidFill>
                          <a:srgbClr val="000000"/>
                        </a:solidFill>
                        <a:effectLst/>
                        <a:latin typeface="Calibri"/>
                      </a:endParaRPr>
                    </a:p>
                  </a:txBody>
                  <a:tcPr marL="7620" marR="7620" marT="7620" marB="0" anchor="ctr"/>
                </a:tc>
              </a:tr>
            </a:tbl>
          </a:graphicData>
        </a:graphic>
      </p:graphicFrame>
    </p:spTree>
    <p:extLst>
      <p:ext uri="{BB962C8B-B14F-4D97-AF65-F5344CB8AC3E}">
        <p14:creationId xmlns:p14="http://schemas.microsoft.com/office/powerpoint/2010/main" xmlns="" val="224356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a:t>
            </a:r>
            <a:r>
              <a:rPr lang="en-US" dirty="0" err="1" smtClean="0"/>
              <a:t>ajor</a:t>
            </a:r>
            <a:r>
              <a:rPr lang="en-US" dirty="0" smtClean="0"/>
              <a:t> </a:t>
            </a:r>
            <a:r>
              <a:rPr lang="en-US" dirty="0"/>
              <a:t>forms of </a:t>
            </a:r>
            <a:r>
              <a:rPr lang="en-US" dirty="0" smtClean="0"/>
              <a:t>cooperation</a:t>
            </a:r>
            <a:r>
              <a:rPr lang="pl-PL" dirty="0" smtClean="0"/>
              <a:t> </a:t>
            </a:r>
            <a:br>
              <a:rPr lang="pl-PL" dirty="0" smtClean="0"/>
            </a:br>
            <a:r>
              <a:rPr lang="pl-PL" dirty="0" smtClean="0"/>
              <a:t>in public benefit </a:t>
            </a:r>
            <a:r>
              <a:rPr lang="pl-PL" dirty="0" err="1" smtClean="0"/>
              <a:t>sphere</a:t>
            </a:r>
            <a:endParaRPr lang="en-GB" dirty="0"/>
          </a:p>
        </p:txBody>
      </p:sp>
      <p:sp>
        <p:nvSpPr>
          <p:cNvPr id="3" name="Symbol zastępczy zawartości 2"/>
          <p:cNvSpPr>
            <a:spLocks noGrp="1"/>
          </p:cNvSpPr>
          <p:nvPr>
            <p:ph idx="1"/>
          </p:nvPr>
        </p:nvSpPr>
        <p:spPr/>
        <p:txBody>
          <a:bodyPr/>
          <a:lstStyle/>
          <a:p>
            <a:pPr marL="0" indent="0">
              <a:buNone/>
            </a:pPr>
            <a:r>
              <a:rPr lang="pl-PL" b="1" dirty="0" smtClean="0"/>
              <a:t>G</a:t>
            </a:r>
            <a:r>
              <a:rPr lang="en-US" b="1" dirty="0" smtClean="0"/>
              <a:t>ranting</a:t>
            </a:r>
            <a:r>
              <a:rPr lang="en-US" dirty="0" smtClean="0"/>
              <a:t>, i.e. </a:t>
            </a:r>
            <a:r>
              <a:rPr lang="pl-PL" dirty="0" smtClean="0"/>
              <a:t>:</a:t>
            </a:r>
            <a:br>
              <a:rPr lang="pl-PL" dirty="0" smtClean="0"/>
            </a:br>
            <a:r>
              <a:rPr lang="pl-PL" dirty="0" smtClean="0"/>
              <a:t>- </a:t>
            </a:r>
            <a:r>
              <a:rPr lang="en-US" b="1" dirty="0" smtClean="0"/>
              <a:t>entrusting</a:t>
            </a:r>
            <a:r>
              <a:rPr lang="en-US" dirty="0" smtClean="0"/>
              <a:t> </a:t>
            </a:r>
            <a:r>
              <a:rPr lang="en-US" b="1" dirty="0"/>
              <a:t>public tasks </a:t>
            </a:r>
            <a:r>
              <a:rPr lang="pl-PL" dirty="0" smtClean="0"/>
              <a:t>(</a:t>
            </a:r>
            <a:r>
              <a:rPr lang="en-US" dirty="0"/>
              <a:t>full </a:t>
            </a:r>
            <a:r>
              <a:rPr lang="en-US" dirty="0" smtClean="0"/>
              <a:t>cost coverage</a:t>
            </a:r>
            <a:r>
              <a:rPr lang="pl-PL" dirty="0" smtClean="0"/>
              <a:t>)</a:t>
            </a:r>
            <a:r>
              <a:rPr lang="en-US" dirty="0" smtClean="0"/>
              <a:t> or </a:t>
            </a:r>
            <a:endParaRPr lang="pl-PL" dirty="0" smtClean="0"/>
          </a:p>
          <a:p>
            <a:pPr>
              <a:buFontTx/>
              <a:buChar char="-"/>
            </a:pPr>
            <a:r>
              <a:rPr lang="en-US" b="1" dirty="0" smtClean="0"/>
              <a:t>commissioning</a:t>
            </a:r>
            <a:r>
              <a:rPr lang="en-US" dirty="0" smtClean="0"/>
              <a:t> </a:t>
            </a:r>
            <a:r>
              <a:rPr lang="en-US" b="1" dirty="0" smtClean="0"/>
              <a:t>public tasks </a:t>
            </a:r>
            <a:r>
              <a:rPr lang="pl-PL" b="1" dirty="0" smtClean="0"/>
              <a:t>(</a:t>
            </a:r>
            <a:r>
              <a:rPr lang="en-US" dirty="0"/>
              <a:t>partial cost </a:t>
            </a:r>
            <a:r>
              <a:rPr lang="en-US" dirty="0" smtClean="0"/>
              <a:t>coverage</a:t>
            </a:r>
            <a:r>
              <a:rPr lang="pl-PL" dirty="0" smtClean="0"/>
              <a:t>).</a:t>
            </a:r>
          </a:p>
          <a:p>
            <a:pPr marL="0" indent="0">
              <a:buNone/>
            </a:pPr>
            <a:r>
              <a:rPr lang="pl-PL" b="1" dirty="0" smtClean="0"/>
              <a:t>The </a:t>
            </a:r>
            <a:r>
              <a:rPr lang="en-US" b="1" dirty="0"/>
              <a:t>entrusting</a:t>
            </a:r>
            <a:r>
              <a:rPr lang="pl-PL" b="1" dirty="0" smtClean="0"/>
              <a:t> </a:t>
            </a:r>
            <a:r>
              <a:rPr lang="pl-PL" b="1" dirty="0" err="1" smtClean="0"/>
              <a:t>is</a:t>
            </a:r>
            <a:r>
              <a:rPr lang="pl-PL" b="1" dirty="0" smtClean="0"/>
              <a:t> </a:t>
            </a:r>
            <a:r>
              <a:rPr lang="pl-PL" b="1" dirty="0" err="1" smtClean="0"/>
              <a:t>about</a:t>
            </a:r>
            <a:r>
              <a:rPr lang="pl-PL" b="1" dirty="0" smtClean="0"/>
              <a:t> 11-fold </a:t>
            </a:r>
            <a:r>
              <a:rPr lang="pl-PL" b="1" dirty="0" err="1" smtClean="0"/>
              <a:t>more</a:t>
            </a:r>
            <a:r>
              <a:rPr lang="pl-PL" b="1" dirty="0" smtClean="0"/>
              <a:t> popular </a:t>
            </a:r>
            <a:r>
              <a:rPr lang="pl-PL" b="1" dirty="0" err="1" smtClean="0"/>
              <a:t>than</a:t>
            </a:r>
            <a:r>
              <a:rPr lang="pl-PL" b="1" dirty="0" smtClean="0"/>
              <a:t> the </a:t>
            </a:r>
            <a:r>
              <a:rPr lang="pl-PL" b="1" dirty="0" err="1" smtClean="0"/>
              <a:t>former</a:t>
            </a:r>
            <a:r>
              <a:rPr lang="pl-PL" b="1" dirty="0" smtClean="0"/>
              <a:t>, but in </a:t>
            </a:r>
            <a:r>
              <a:rPr lang="pl-PL" b="1" dirty="0" err="1" smtClean="0"/>
              <a:t>terms</a:t>
            </a:r>
            <a:r>
              <a:rPr lang="pl-PL" b="1" dirty="0" smtClean="0"/>
              <a:t> of </a:t>
            </a:r>
            <a:r>
              <a:rPr lang="pl-PL" b="1" dirty="0" err="1" smtClean="0"/>
              <a:t>financial</a:t>
            </a:r>
            <a:r>
              <a:rPr lang="pl-PL" b="1" dirty="0" smtClean="0"/>
              <a:t> </a:t>
            </a:r>
            <a:r>
              <a:rPr lang="pl-PL" b="1" dirty="0" err="1" smtClean="0"/>
              <a:t>volume</a:t>
            </a:r>
            <a:r>
              <a:rPr lang="pl-PL" b="1" dirty="0" smtClean="0"/>
              <a:t> the </a:t>
            </a:r>
            <a:r>
              <a:rPr lang="pl-PL" b="1" dirty="0" err="1" smtClean="0"/>
              <a:t>difference</a:t>
            </a:r>
            <a:r>
              <a:rPr lang="pl-PL" b="1" dirty="0" smtClean="0"/>
              <a:t> </a:t>
            </a:r>
            <a:r>
              <a:rPr lang="pl-PL" b="1" dirty="0" err="1" smtClean="0"/>
              <a:t>is</a:t>
            </a:r>
            <a:r>
              <a:rPr lang="pl-PL" b="1" dirty="0" smtClean="0"/>
              <a:t> „</a:t>
            </a:r>
            <a:r>
              <a:rPr lang="pl-PL" b="1" dirty="0" err="1" smtClean="0"/>
              <a:t>only</a:t>
            </a:r>
            <a:r>
              <a:rPr lang="pl-PL" b="1" dirty="0" smtClean="0"/>
              <a:t>” 3-times …</a:t>
            </a:r>
          </a:p>
        </p:txBody>
      </p:sp>
    </p:spTree>
    <p:extLst>
      <p:ext uri="{BB962C8B-B14F-4D97-AF65-F5344CB8AC3E}">
        <p14:creationId xmlns:p14="http://schemas.microsoft.com/office/powerpoint/2010/main" xmlns="" val="817418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Forms</a:t>
            </a:r>
            <a:r>
              <a:rPr lang="pl-PL" dirty="0" smtClean="0"/>
              <a:t> </a:t>
            </a:r>
            <a:r>
              <a:rPr lang="pl-PL" dirty="0"/>
              <a:t>of </a:t>
            </a:r>
            <a:r>
              <a:rPr lang="pl-PL" dirty="0" err="1"/>
              <a:t>nonfinancial</a:t>
            </a:r>
            <a:r>
              <a:rPr lang="pl-PL" dirty="0"/>
              <a:t> </a:t>
            </a:r>
            <a:r>
              <a:rPr lang="pl-PL" dirty="0" err="1" smtClean="0"/>
              <a:t>cooperation</a:t>
            </a:r>
            <a:endParaRPr lang="en-GB" dirty="0"/>
          </a:p>
        </p:txBody>
      </p:sp>
      <p:sp>
        <p:nvSpPr>
          <p:cNvPr id="3" name="Symbol zastępczy zawartości 2"/>
          <p:cNvSpPr>
            <a:spLocks noGrp="1"/>
          </p:cNvSpPr>
          <p:nvPr>
            <p:ph idx="1"/>
          </p:nvPr>
        </p:nvSpPr>
        <p:spPr/>
        <p:txBody>
          <a:bodyPr>
            <a:normAutofit fontScale="92500" lnSpcReduction="10000"/>
          </a:bodyPr>
          <a:lstStyle/>
          <a:p>
            <a:r>
              <a:rPr lang="en-US" dirty="0"/>
              <a:t>reciprocal feedback concerning activities planned, </a:t>
            </a:r>
            <a:endParaRPr lang="pl-PL" dirty="0" smtClean="0"/>
          </a:p>
          <a:p>
            <a:r>
              <a:rPr lang="en-US" dirty="0" smtClean="0"/>
              <a:t>consulting </a:t>
            </a:r>
            <a:r>
              <a:rPr lang="en-US" dirty="0"/>
              <a:t>NGOs and the other entities on draft normative acts in areas related to their statutory activity, </a:t>
            </a:r>
            <a:endParaRPr lang="pl-PL" dirty="0" smtClean="0"/>
          </a:p>
          <a:p>
            <a:r>
              <a:rPr lang="en-US" dirty="0" smtClean="0"/>
              <a:t>setting </a:t>
            </a:r>
            <a:r>
              <a:rPr lang="en-US" dirty="0"/>
              <a:t>up joint advisory and initiative teams with participation of representatives of local government and the organizations, </a:t>
            </a:r>
            <a:endParaRPr lang="pl-PL" dirty="0" smtClean="0"/>
          </a:p>
          <a:p>
            <a:r>
              <a:rPr lang="en-US" dirty="0" smtClean="0"/>
              <a:t>partnership </a:t>
            </a:r>
            <a:r>
              <a:rPr lang="en-US" dirty="0"/>
              <a:t>agreements, </a:t>
            </a:r>
            <a:endParaRPr lang="pl-PL" dirty="0" smtClean="0"/>
          </a:p>
          <a:p>
            <a:r>
              <a:rPr lang="en-US" dirty="0" smtClean="0"/>
              <a:t>local </a:t>
            </a:r>
            <a:r>
              <a:rPr lang="en-US" dirty="0"/>
              <a:t>initiative </a:t>
            </a:r>
            <a:r>
              <a:rPr lang="en-US" dirty="0" smtClean="0"/>
              <a:t>projects</a:t>
            </a:r>
            <a:r>
              <a:rPr lang="pl-PL" dirty="0" smtClean="0"/>
              <a:t>.</a:t>
            </a:r>
            <a:endParaRPr lang="en-GB" dirty="0"/>
          </a:p>
        </p:txBody>
      </p:sp>
    </p:spTree>
    <p:extLst>
      <p:ext uri="{BB962C8B-B14F-4D97-AF65-F5344CB8AC3E}">
        <p14:creationId xmlns:p14="http://schemas.microsoft.com/office/powerpoint/2010/main" xmlns="" val="22413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PBOs</a:t>
            </a:r>
            <a:endParaRPr lang="en-GB" dirty="0"/>
          </a:p>
        </p:txBody>
      </p:sp>
      <p:sp>
        <p:nvSpPr>
          <p:cNvPr id="3" name="Symbol zastępczy zawartości 2"/>
          <p:cNvSpPr>
            <a:spLocks noGrp="1"/>
          </p:cNvSpPr>
          <p:nvPr>
            <p:ph idx="1"/>
          </p:nvPr>
        </p:nvSpPr>
        <p:spPr/>
        <p:txBody>
          <a:bodyPr>
            <a:normAutofit/>
          </a:bodyPr>
          <a:lstStyle/>
          <a:p>
            <a:r>
              <a:rPr lang="en-US" dirty="0"/>
              <a:t>Besides the </a:t>
            </a:r>
            <a:r>
              <a:rPr lang="en-US" dirty="0" smtClean="0"/>
              <a:t>mentioned </a:t>
            </a:r>
            <a:r>
              <a:rPr lang="en-US" dirty="0"/>
              <a:t>forms of cooperation </a:t>
            </a:r>
            <a:r>
              <a:rPr lang="pl-PL" dirty="0" err="1" smtClean="0"/>
              <a:t>there</a:t>
            </a:r>
            <a:r>
              <a:rPr lang="pl-PL" dirty="0" smtClean="0"/>
              <a:t> </a:t>
            </a:r>
            <a:r>
              <a:rPr lang="pl-PL" dirty="0" err="1" smtClean="0"/>
              <a:t>is</a:t>
            </a:r>
            <a:r>
              <a:rPr lang="pl-PL" dirty="0" smtClean="0"/>
              <a:t> extra</a:t>
            </a:r>
            <a:r>
              <a:rPr lang="en-US" dirty="0" smtClean="0"/>
              <a:t> </a:t>
            </a:r>
            <a:r>
              <a:rPr lang="en-US" dirty="0"/>
              <a:t>mechanism giving </a:t>
            </a:r>
            <a:r>
              <a:rPr lang="en-US" dirty="0" smtClean="0"/>
              <a:t>exemptions </a:t>
            </a:r>
            <a:r>
              <a:rPr lang="en-US" dirty="0"/>
              <a:t>from taxes and public fees as well as getting eligibility for additional in kind and financial support from public sources to NGOs </a:t>
            </a:r>
            <a:r>
              <a:rPr lang="en-US" dirty="0" smtClean="0"/>
              <a:t>possessing </a:t>
            </a:r>
            <a:r>
              <a:rPr lang="en-US" dirty="0"/>
              <a:t>a status of </a:t>
            </a:r>
            <a:r>
              <a:rPr lang="en-US" b="1" dirty="0"/>
              <a:t>public benefit organization</a:t>
            </a:r>
            <a:r>
              <a:rPr lang="en-US" dirty="0"/>
              <a:t> (PBO</a:t>
            </a:r>
            <a:r>
              <a:rPr lang="en-US" dirty="0" smtClean="0"/>
              <a:t>)</a:t>
            </a:r>
            <a:r>
              <a:rPr lang="pl-PL" dirty="0" smtClean="0"/>
              <a:t>.</a:t>
            </a:r>
            <a:endParaRPr lang="en-GB" dirty="0"/>
          </a:p>
        </p:txBody>
      </p:sp>
    </p:spTree>
    <p:extLst>
      <p:ext uri="{BB962C8B-B14F-4D97-AF65-F5344CB8AC3E}">
        <p14:creationId xmlns:p14="http://schemas.microsoft.com/office/powerpoint/2010/main" xmlns="" val="279491709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8424</TotalTime>
  <Words>1138</Words>
  <Application>Microsoft Office PowerPoint</Application>
  <PresentationFormat>Экран (4:3)</PresentationFormat>
  <Paragraphs>115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Motyw pakietu Office</vt:lpstr>
      <vt:lpstr>THE LAW ON PUBLIC BENEFIT  AND VOLUNTEERING - A CONSTITUTION OF  POLISH NON-PROFIT SECTOR </vt:lpstr>
      <vt:lpstr>Long way to widely accepted law</vt:lpstr>
      <vt:lpstr>Constitution of the sector</vt:lpstr>
      <vt:lpstr>Constitution of the sector</vt:lpstr>
      <vt:lpstr>Programme of cooperation with NGOs and other entities acting in the sphere of public benefit</vt:lpstr>
      <vt:lpstr>Programme of cooperation in 2010</vt:lpstr>
      <vt:lpstr>Major forms of cooperation  in public benefit sphere</vt:lpstr>
      <vt:lpstr>Forms of nonfinancial cooperation</vt:lpstr>
      <vt:lpstr>PBOs</vt:lpstr>
      <vt:lpstr>The PBO status can be granted by a decision of registry court which keeps the National Court Register.   To get the status of PBO an organization must:</vt:lpstr>
      <vt:lpstr>Further requirements from PBOs</vt:lpstr>
      <vt:lpstr>Further requirements from PBOs</vt:lpstr>
      <vt:lpstr>PBOs privileges</vt:lpstr>
      <vt:lpstr>Слайд 14</vt:lpstr>
      <vt:lpstr>Other important qualities of the act</vt:lpstr>
      <vt:lpstr>Слайд 16</vt:lpstr>
      <vt:lpstr>THE LAW ON PUBLIC BENEFIT  AND VOLUNTEERING - A CONSTITUTION OF  POLISH NON-PROFIT SECTOR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Government-nonprofit relations  in the delivery of human services  in Poland</dc:title>
  <dc:creator>user</dc:creator>
  <cp:lastModifiedBy>OMO</cp:lastModifiedBy>
  <cp:revision>249</cp:revision>
  <cp:lastPrinted>2014-12-22T09:10:29Z</cp:lastPrinted>
  <dcterms:created xsi:type="dcterms:W3CDTF">2014-12-03T06:54:36Z</dcterms:created>
  <dcterms:modified xsi:type="dcterms:W3CDTF">2016-02-11T08:03:27Z</dcterms:modified>
</cp:coreProperties>
</file>