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58" r:id="rId7"/>
    <p:sldId id="259" r:id="rId8"/>
    <p:sldId id="267" r:id="rId9"/>
    <p:sldId id="268" r:id="rId10"/>
    <p:sldId id="269" r:id="rId11"/>
    <p:sldId id="260" r:id="rId12"/>
    <p:sldId id="271" r:id="rId13"/>
    <p:sldId id="270" r:id="rId14"/>
    <p:sldId id="261" r:id="rId15"/>
    <p:sldId id="272" r:id="rId16"/>
    <p:sldId id="263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D9C37-95B2-4D51-A10B-E83802EEF11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FF63A87-24AD-458A-AF88-D4486B9257A3}">
      <dgm:prSet phldrT="[Text]" custT="1"/>
      <dgm:spPr/>
      <dgm:t>
        <a:bodyPr/>
        <a:lstStyle/>
        <a:p>
          <a:endParaRPr lang="en-US" sz="2400" dirty="0" smtClean="0"/>
        </a:p>
        <a:p>
          <a:endParaRPr lang="en-CA" sz="2400" dirty="0"/>
        </a:p>
      </dgm:t>
    </dgm:pt>
    <dgm:pt modelId="{C82B2038-A973-43EC-8BF9-469F77F056D4}" type="parTrans" cxnId="{73F94741-8710-4AB6-9E5F-F7B9AFD89196}">
      <dgm:prSet/>
      <dgm:spPr/>
      <dgm:t>
        <a:bodyPr/>
        <a:lstStyle/>
        <a:p>
          <a:endParaRPr lang="en-CA"/>
        </a:p>
      </dgm:t>
    </dgm:pt>
    <dgm:pt modelId="{25DF4E39-B76D-43DB-AC89-EFEF959349D1}" type="sibTrans" cxnId="{73F94741-8710-4AB6-9E5F-F7B9AFD89196}">
      <dgm:prSet/>
      <dgm:spPr/>
      <dgm:t>
        <a:bodyPr/>
        <a:lstStyle/>
        <a:p>
          <a:endParaRPr lang="en-CA"/>
        </a:p>
      </dgm:t>
    </dgm:pt>
    <dgm:pt modelId="{41EF0CB4-20D7-4204-A8BE-3B75C9B1B365}">
      <dgm:prSet phldrT="[Text]"/>
      <dgm:spPr/>
      <dgm:t>
        <a:bodyPr/>
        <a:lstStyle/>
        <a:p>
          <a:r>
            <a:rPr lang="en-US" dirty="0" smtClean="0"/>
            <a:t>Civil Society</a:t>
          </a:r>
          <a:endParaRPr lang="en-CA" dirty="0"/>
        </a:p>
      </dgm:t>
    </dgm:pt>
    <dgm:pt modelId="{518A3DA0-C08C-4575-83B1-0AE8424FD87D}" type="parTrans" cxnId="{7B7BAE12-4AD8-46C3-AF57-6C35F4CD42F7}">
      <dgm:prSet/>
      <dgm:spPr/>
      <dgm:t>
        <a:bodyPr/>
        <a:lstStyle/>
        <a:p>
          <a:endParaRPr lang="en-CA"/>
        </a:p>
      </dgm:t>
    </dgm:pt>
    <dgm:pt modelId="{B9783FF4-12BE-430F-8331-EE47EF211931}" type="sibTrans" cxnId="{7B7BAE12-4AD8-46C3-AF57-6C35F4CD42F7}">
      <dgm:prSet/>
      <dgm:spPr/>
      <dgm:t>
        <a:bodyPr/>
        <a:lstStyle/>
        <a:p>
          <a:endParaRPr lang="en-CA"/>
        </a:p>
      </dgm:t>
    </dgm:pt>
    <dgm:pt modelId="{9771CB40-0EC2-4234-8DF9-972C003A1FF1}">
      <dgm:prSet phldrT="[Text]"/>
      <dgm:spPr/>
      <dgm:t>
        <a:bodyPr/>
        <a:lstStyle/>
        <a:p>
          <a:r>
            <a:rPr lang="en-US" dirty="0" smtClean="0"/>
            <a:t>Business</a:t>
          </a:r>
          <a:endParaRPr lang="en-CA" dirty="0"/>
        </a:p>
      </dgm:t>
    </dgm:pt>
    <dgm:pt modelId="{C3B74875-17D0-4F95-9941-4D0E6D981878}" type="parTrans" cxnId="{370F5567-2BDE-4F61-B935-4484D88BCA38}">
      <dgm:prSet/>
      <dgm:spPr/>
      <dgm:t>
        <a:bodyPr/>
        <a:lstStyle/>
        <a:p>
          <a:endParaRPr lang="en-CA"/>
        </a:p>
      </dgm:t>
    </dgm:pt>
    <dgm:pt modelId="{793D9519-86A7-499E-AE7F-CAD8DB235920}" type="sibTrans" cxnId="{370F5567-2BDE-4F61-B935-4484D88BCA38}">
      <dgm:prSet/>
      <dgm:spPr/>
      <dgm:t>
        <a:bodyPr/>
        <a:lstStyle/>
        <a:p>
          <a:endParaRPr lang="en-CA"/>
        </a:p>
      </dgm:t>
    </dgm:pt>
    <dgm:pt modelId="{26E7027F-3540-45BF-B669-36DF2F9ED291}" type="pres">
      <dgm:prSet presAssocID="{D98D9C37-95B2-4D51-A10B-E83802EEF11A}" presName="compositeShape" presStyleCnt="0">
        <dgm:presLayoutVars>
          <dgm:chMax val="7"/>
          <dgm:dir/>
          <dgm:resizeHandles val="exact"/>
        </dgm:presLayoutVars>
      </dgm:prSet>
      <dgm:spPr/>
    </dgm:pt>
    <dgm:pt modelId="{D93470DF-0CCF-4DA7-90B9-AF84E3A59E1E}" type="pres">
      <dgm:prSet presAssocID="{AFF63A87-24AD-458A-AF88-D4486B9257A3}" presName="circ1" presStyleLbl="vennNode1" presStyleIdx="0" presStyleCnt="3" custLinFactNeighborX="0" custLinFactNeighborY="-6250"/>
      <dgm:spPr/>
      <dgm:t>
        <a:bodyPr/>
        <a:lstStyle/>
        <a:p>
          <a:endParaRPr lang="en-CA"/>
        </a:p>
      </dgm:t>
    </dgm:pt>
    <dgm:pt modelId="{A9B551E1-5484-4CAD-BDE0-AB2FFC1AFCBB}" type="pres">
      <dgm:prSet presAssocID="{AFF63A87-24AD-458A-AF88-D4486B9257A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FA4D2C2-4C96-4B0A-82DD-38BFF99F6336}" type="pres">
      <dgm:prSet presAssocID="{41EF0CB4-20D7-4204-A8BE-3B75C9B1B365}" presName="circ2" presStyleLbl="vennNode1" presStyleIdx="1" presStyleCnt="3" custLinFactNeighborX="54542" custLinFactNeighborY="3125"/>
      <dgm:spPr/>
    </dgm:pt>
    <dgm:pt modelId="{8B67ACA2-B288-4A68-A258-355CDF3DBAAA}" type="pres">
      <dgm:prSet presAssocID="{41EF0CB4-20D7-4204-A8BE-3B75C9B1B36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3A4AF5-44DB-41CF-A747-96DD29BCF065}" type="pres">
      <dgm:prSet presAssocID="{9771CB40-0EC2-4234-8DF9-972C003A1FF1}" presName="circ3" presStyleLbl="vennNode1" presStyleIdx="2" presStyleCnt="3" custLinFactNeighborX="-63917" custLinFactNeighborY="21875"/>
      <dgm:spPr/>
    </dgm:pt>
    <dgm:pt modelId="{F631FEE9-88D6-4E4B-8406-1E11C61E35C6}" type="pres">
      <dgm:prSet presAssocID="{9771CB40-0EC2-4234-8DF9-972C003A1FF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70F5567-2BDE-4F61-B935-4484D88BCA38}" srcId="{D98D9C37-95B2-4D51-A10B-E83802EEF11A}" destId="{9771CB40-0EC2-4234-8DF9-972C003A1FF1}" srcOrd="2" destOrd="0" parTransId="{C3B74875-17D0-4F95-9941-4D0E6D981878}" sibTransId="{793D9519-86A7-499E-AE7F-CAD8DB235920}"/>
    <dgm:cxn modelId="{7B7BAE12-4AD8-46C3-AF57-6C35F4CD42F7}" srcId="{D98D9C37-95B2-4D51-A10B-E83802EEF11A}" destId="{41EF0CB4-20D7-4204-A8BE-3B75C9B1B365}" srcOrd="1" destOrd="0" parTransId="{518A3DA0-C08C-4575-83B1-0AE8424FD87D}" sibTransId="{B9783FF4-12BE-430F-8331-EE47EF211931}"/>
    <dgm:cxn modelId="{7ED85FAB-CC8A-42A8-8866-98B307FDB894}" type="presOf" srcId="{41EF0CB4-20D7-4204-A8BE-3B75C9B1B365}" destId="{8B67ACA2-B288-4A68-A258-355CDF3DBAAA}" srcOrd="1" destOrd="0" presId="urn:microsoft.com/office/officeart/2005/8/layout/venn1"/>
    <dgm:cxn modelId="{6C5DDB3B-E5C2-4CFB-904B-EB4FD8FC8A3B}" type="presOf" srcId="{D98D9C37-95B2-4D51-A10B-E83802EEF11A}" destId="{26E7027F-3540-45BF-B669-36DF2F9ED291}" srcOrd="0" destOrd="0" presId="urn:microsoft.com/office/officeart/2005/8/layout/venn1"/>
    <dgm:cxn modelId="{73F94741-8710-4AB6-9E5F-F7B9AFD89196}" srcId="{D98D9C37-95B2-4D51-A10B-E83802EEF11A}" destId="{AFF63A87-24AD-458A-AF88-D4486B9257A3}" srcOrd="0" destOrd="0" parTransId="{C82B2038-A973-43EC-8BF9-469F77F056D4}" sibTransId="{25DF4E39-B76D-43DB-AC89-EFEF959349D1}"/>
    <dgm:cxn modelId="{F4DEF43A-AA3D-4780-95A3-3220E55DF619}" type="presOf" srcId="{9771CB40-0EC2-4234-8DF9-972C003A1FF1}" destId="{F631FEE9-88D6-4E4B-8406-1E11C61E35C6}" srcOrd="1" destOrd="0" presId="urn:microsoft.com/office/officeart/2005/8/layout/venn1"/>
    <dgm:cxn modelId="{15E8E943-DCFB-4FFD-B096-502F6C48AA1D}" type="presOf" srcId="{AFF63A87-24AD-458A-AF88-D4486B9257A3}" destId="{D93470DF-0CCF-4DA7-90B9-AF84E3A59E1E}" srcOrd="0" destOrd="0" presId="urn:microsoft.com/office/officeart/2005/8/layout/venn1"/>
    <dgm:cxn modelId="{2127D295-BFB1-4462-BC3D-6A8FA8EA3EAE}" type="presOf" srcId="{41EF0CB4-20D7-4204-A8BE-3B75C9B1B365}" destId="{6FA4D2C2-4C96-4B0A-82DD-38BFF99F6336}" srcOrd="0" destOrd="0" presId="urn:microsoft.com/office/officeart/2005/8/layout/venn1"/>
    <dgm:cxn modelId="{4501E43F-AE40-4178-8893-2E52756104E5}" type="presOf" srcId="{9771CB40-0EC2-4234-8DF9-972C003A1FF1}" destId="{3D3A4AF5-44DB-41CF-A747-96DD29BCF065}" srcOrd="0" destOrd="0" presId="urn:microsoft.com/office/officeart/2005/8/layout/venn1"/>
    <dgm:cxn modelId="{3DC35C00-FE90-4433-91B3-498CFF9C3990}" type="presOf" srcId="{AFF63A87-24AD-458A-AF88-D4486B9257A3}" destId="{A9B551E1-5484-4CAD-BDE0-AB2FFC1AFCBB}" srcOrd="1" destOrd="0" presId="urn:microsoft.com/office/officeart/2005/8/layout/venn1"/>
    <dgm:cxn modelId="{B562AF6B-F74E-49B1-8C49-42C5E4A859AA}" type="presParOf" srcId="{26E7027F-3540-45BF-B669-36DF2F9ED291}" destId="{D93470DF-0CCF-4DA7-90B9-AF84E3A59E1E}" srcOrd="0" destOrd="0" presId="urn:microsoft.com/office/officeart/2005/8/layout/venn1"/>
    <dgm:cxn modelId="{EB6019B3-B1A7-4271-A93B-FEA73403C08A}" type="presParOf" srcId="{26E7027F-3540-45BF-B669-36DF2F9ED291}" destId="{A9B551E1-5484-4CAD-BDE0-AB2FFC1AFCBB}" srcOrd="1" destOrd="0" presId="urn:microsoft.com/office/officeart/2005/8/layout/venn1"/>
    <dgm:cxn modelId="{60B0C0F1-2E1F-4D41-97C6-FB72C49D0703}" type="presParOf" srcId="{26E7027F-3540-45BF-B669-36DF2F9ED291}" destId="{6FA4D2C2-4C96-4B0A-82DD-38BFF99F6336}" srcOrd="2" destOrd="0" presId="urn:microsoft.com/office/officeart/2005/8/layout/venn1"/>
    <dgm:cxn modelId="{3278C1AC-D6A2-48F9-8B3A-211F3011C877}" type="presParOf" srcId="{26E7027F-3540-45BF-B669-36DF2F9ED291}" destId="{8B67ACA2-B288-4A68-A258-355CDF3DBAAA}" srcOrd="3" destOrd="0" presId="urn:microsoft.com/office/officeart/2005/8/layout/venn1"/>
    <dgm:cxn modelId="{42234BD3-8903-4D07-A08D-8E025C27E420}" type="presParOf" srcId="{26E7027F-3540-45BF-B669-36DF2F9ED291}" destId="{3D3A4AF5-44DB-41CF-A747-96DD29BCF065}" srcOrd="4" destOrd="0" presId="urn:microsoft.com/office/officeart/2005/8/layout/venn1"/>
    <dgm:cxn modelId="{0481E173-3F16-4699-8CF4-D82BD463F34F}" type="presParOf" srcId="{26E7027F-3540-45BF-B669-36DF2F9ED291}" destId="{F631FEE9-88D6-4E4B-8406-1E11C61E35C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7E0C6D-921A-4A7D-9F6E-6224B05B6BA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A2AA78F-3117-415C-8789-EFC00E65B695}">
      <dgm:prSet phldrT="[Text]"/>
      <dgm:spPr/>
      <dgm:t>
        <a:bodyPr/>
        <a:lstStyle/>
        <a:p>
          <a:r>
            <a:rPr lang="en-US" dirty="0" smtClean="0"/>
            <a:t>State</a:t>
          </a:r>
          <a:endParaRPr lang="en-CA" dirty="0"/>
        </a:p>
      </dgm:t>
    </dgm:pt>
    <dgm:pt modelId="{4DEAE8C4-40EB-41A0-9CB5-B33CAF2462B0}" type="parTrans" cxnId="{6ECA9EC5-445F-4814-84B1-EA796767D9D7}">
      <dgm:prSet/>
      <dgm:spPr/>
      <dgm:t>
        <a:bodyPr/>
        <a:lstStyle/>
        <a:p>
          <a:endParaRPr lang="en-CA"/>
        </a:p>
      </dgm:t>
    </dgm:pt>
    <dgm:pt modelId="{12F13A6B-4508-4B1F-907A-D8B6EC6D7E85}" type="sibTrans" cxnId="{6ECA9EC5-445F-4814-84B1-EA796767D9D7}">
      <dgm:prSet/>
      <dgm:spPr/>
      <dgm:t>
        <a:bodyPr/>
        <a:lstStyle/>
        <a:p>
          <a:endParaRPr lang="en-CA"/>
        </a:p>
      </dgm:t>
    </dgm:pt>
    <dgm:pt modelId="{2857FE42-BB86-48A5-9E3C-DB0741FFB0D8}">
      <dgm:prSet phldrT="[Text]"/>
      <dgm:spPr/>
      <dgm:t>
        <a:bodyPr/>
        <a:lstStyle/>
        <a:p>
          <a:r>
            <a:rPr lang="en-US" dirty="0" smtClean="0"/>
            <a:t>Civil </a:t>
          </a:r>
        </a:p>
        <a:p>
          <a:r>
            <a:rPr lang="en-US" dirty="0" smtClean="0"/>
            <a:t>Society</a:t>
          </a:r>
          <a:endParaRPr lang="en-CA" dirty="0"/>
        </a:p>
      </dgm:t>
    </dgm:pt>
    <dgm:pt modelId="{B5782C1C-3650-49BC-A8F9-25A1EE14B856}" type="parTrans" cxnId="{FCA55185-5EDD-4B8E-A91C-6D3E5819348E}">
      <dgm:prSet/>
      <dgm:spPr/>
      <dgm:t>
        <a:bodyPr/>
        <a:lstStyle/>
        <a:p>
          <a:endParaRPr lang="en-CA"/>
        </a:p>
      </dgm:t>
    </dgm:pt>
    <dgm:pt modelId="{B8D0D70F-D5A1-41CF-901A-18A7B31E0D10}" type="sibTrans" cxnId="{FCA55185-5EDD-4B8E-A91C-6D3E5819348E}">
      <dgm:prSet/>
      <dgm:spPr/>
      <dgm:t>
        <a:bodyPr/>
        <a:lstStyle/>
        <a:p>
          <a:endParaRPr lang="en-CA"/>
        </a:p>
      </dgm:t>
    </dgm:pt>
    <dgm:pt modelId="{88AF3365-B582-4383-9524-CB678DE7D91E}">
      <dgm:prSet phldrT="[Text]"/>
      <dgm:spPr/>
      <dgm:t>
        <a:bodyPr/>
        <a:lstStyle/>
        <a:p>
          <a:r>
            <a:rPr lang="en-US" dirty="0" smtClean="0"/>
            <a:t>Business</a:t>
          </a:r>
          <a:endParaRPr lang="en-CA" dirty="0"/>
        </a:p>
      </dgm:t>
    </dgm:pt>
    <dgm:pt modelId="{2DE66EBB-59AA-4AC5-BACB-5E65B2C976B1}" type="parTrans" cxnId="{94E0FBDC-E7FC-4F94-9AFE-7E7AD4BE347A}">
      <dgm:prSet/>
      <dgm:spPr/>
      <dgm:t>
        <a:bodyPr/>
        <a:lstStyle/>
        <a:p>
          <a:endParaRPr lang="en-CA"/>
        </a:p>
      </dgm:t>
    </dgm:pt>
    <dgm:pt modelId="{E6A5AF1B-A099-4C28-8EB1-5E226C87E8CF}" type="sibTrans" cxnId="{94E0FBDC-E7FC-4F94-9AFE-7E7AD4BE347A}">
      <dgm:prSet/>
      <dgm:spPr/>
      <dgm:t>
        <a:bodyPr/>
        <a:lstStyle/>
        <a:p>
          <a:endParaRPr lang="en-CA"/>
        </a:p>
      </dgm:t>
    </dgm:pt>
    <dgm:pt modelId="{B5D57161-C297-47FA-BC7C-FD79FBFC6FB4}" type="pres">
      <dgm:prSet presAssocID="{F27E0C6D-921A-4A7D-9F6E-6224B05B6BAF}" presName="compositeShape" presStyleCnt="0">
        <dgm:presLayoutVars>
          <dgm:chMax val="7"/>
          <dgm:dir/>
          <dgm:resizeHandles val="exact"/>
        </dgm:presLayoutVars>
      </dgm:prSet>
      <dgm:spPr/>
    </dgm:pt>
    <dgm:pt modelId="{C8D249E8-C54C-4123-8B85-5825A21C27DE}" type="pres">
      <dgm:prSet presAssocID="{AA2AA78F-3117-415C-8789-EFC00E65B695}" presName="circ1" presStyleLbl="vennNode1" presStyleIdx="0" presStyleCnt="3" custLinFactNeighborX="-20151" custLinFactNeighborY="6335"/>
      <dgm:spPr/>
    </dgm:pt>
    <dgm:pt modelId="{E09123FD-9645-4C9E-929D-E6D1569BD761}" type="pres">
      <dgm:prSet presAssocID="{AA2AA78F-3117-415C-8789-EFC00E65B69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AB1DF88-B4E5-4E67-9E8E-1152B6BD2535}" type="pres">
      <dgm:prSet presAssocID="{2857FE42-BB86-48A5-9E3C-DB0741FFB0D8}" presName="circ2" presStyleLbl="vennNode1" presStyleIdx="1" presStyleCnt="3" custLinFactNeighborX="44783" custLinFactNeighborY="-8463"/>
      <dgm:spPr/>
    </dgm:pt>
    <dgm:pt modelId="{94BCA6E7-2570-47A4-B413-DD55AD5DFCD0}" type="pres">
      <dgm:prSet presAssocID="{2857FE42-BB86-48A5-9E3C-DB0741FFB0D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0A8768D-081D-462C-A526-11F3C189FD05}" type="pres">
      <dgm:prSet presAssocID="{88AF3365-B582-4383-9524-CB678DE7D91E}" presName="circ3" presStyleLbl="vennNode1" presStyleIdx="2" presStyleCnt="3" custLinFactNeighborX="-26158" custLinFactNeighborY="-14075"/>
      <dgm:spPr/>
    </dgm:pt>
    <dgm:pt modelId="{0E114177-2246-43E2-AF1D-6C0AD509F0E3}" type="pres">
      <dgm:prSet presAssocID="{88AF3365-B582-4383-9524-CB678DE7D91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713A92A-23F9-4885-A27C-E8CC6E3AB99D}" type="presOf" srcId="{88AF3365-B582-4383-9524-CB678DE7D91E}" destId="{40A8768D-081D-462C-A526-11F3C189FD05}" srcOrd="0" destOrd="0" presId="urn:microsoft.com/office/officeart/2005/8/layout/venn1"/>
    <dgm:cxn modelId="{39291973-DEB7-4918-B3AE-2100F822352B}" type="presOf" srcId="{2857FE42-BB86-48A5-9E3C-DB0741FFB0D8}" destId="{94BCA6E7-2570-47A4-B413-DD55AD5DFCD0}" srcOrd="1" destOrd="0" presId="urn:microsoft.com/office/officeart/2005/8/layout/venn1"/>
    <dgm:cxn modelId="{5B5E80A0-E992-4EAB-B1A0-6F96601EDF10}" type="presOf" srcId="{AA2AA78F-3117-415C-8789-EFC00E65B695}" destId="{E09123FD-9645-4C9E-929D-E6D1569BD761}" srcOrd="1" destOrd="0" presId="urn:microsoft.com/office/officeart/2005/8/layout/venn1"/>
    <dgm:cxn modelId="{6ECA9EC5-445F-4814-84B1-EA796767D9D7}" srcId="{F27E0C6D-921A-4A7D-9F6E-6224B05B6BAF}" destId="{AA2AA78F-3117-415C-8789-EFC00E65B695}" srcOrd="0" destOrd="0" parTransId="{4DEAE8C4-40EB-41A0-9CB5-B33CAF2462B0}" sibTransId="{12F13A6B-4508-4B1F-907A-D8B6EC6D7E85}"/>
    <dgm:cxn modelId="{A410840A-C58E-4F0B-9378-F0A7754E4A8F}" type="presOf" srcId="{F27E0C6D-921A-4A7D-9F6E-6224B05B6BAF}" destId="{B5D57161-C297-47FA-BC7C-FD79FBFC6FB4}" srcOrd="0" destOrd="0" presId="urn:microsoft.com/office/officeart/2005/8/layout/venn1"/>
    <dgm:cxn modelId="{C8E33629-150A-4496-9ED9-845329C9526E}" type="presOf" srcId="{88AF3365-B582-4383-9524-CB678DE7D91E}" destId="{0E114177-2246-43E2-AF1D-6C0AD509F0E3}" srcOrd="1" destOrd="0" presId="urn:microsoft.com/office/officeart/2005/8/layout/venn1"/>
    <dgm:cxn modelId="{6EF710B3-F9FB-4C02-A0FB-E38AB5C4F00E}" type="presOf" srcId="{2857FE42-BB86-48A5-9E3C-DB0741FFB0D8}" destId="{7AB1DF88-B4E5-4E67-9E8E-1152B6BD2535}" srcOrd="0" destOrd="0" presId="urn:microsoft.com/office/officeart/2005/8/layout/venn1"/>
    <dgm:cxn modelId="{94E0FBDC-E7FC-4F94-9AFE-7E7AD4BE347A}" srcId="{F27E0C6D-921A-4A7D-9F6E-6224B05B6BAF}" destId="{88AF3365-B582-4383-9524-CB678DE7D91E}" srcOrd="2" destOrd="0" parTransId="{2DE66EBB-59AA-4AC5-BACB-5E65B2C976B1}" sibTransId="{E6A5AF1B-A099-4C28-8EB1-5E226C87E8CF}"/>
    <dgm:cxn modelId="{FCA55185-5EDD-4B8E-A91C-6D3E5819348E}" srcId="{F27E0C6D-921A-4A7D-9F6E-6224B05B6BAF}" destId="{2857FE42-BB86-48A5-9E3C-DB0741FFB0D8}" srcOrd="1" destOrd="0" parTransId="{B5782C1C-3650-49BC-A8F9-25A1EE14B856}" sibTransId="{B8D0D70F-D5A1-41CF-901A-18A7B31E0D10}"/>
    <dgm:cxn modelId="{F9EC085D-ADD8-4E52-BD04-8CCE8A18CD93}" type="presOf" srcId="{AA2AA78F-3117-415C-8789-EFC00E65B695}" destId="{C8D249E8-C54C-4123-8B85-5825A21C27DE}" srcOrd="0" destOrd="0" presId="urn:microsoft.com/office/officeart/2005/8/layout/venn1"/>
    <dgm:cxn modelId="{98E9CA6B-86B5-4F89-A019-1E2266262DAC}" type="presParOf" srcId="{B5D57161-C297-47FA-BC7C-FD79FBFC6FB4}" destId="{C8D249E8-C54C-4123-8B85-5825A21C27DE}" srcOrd="0" destOrd="0" presId="urn:microsoft.com/office/officeart/2005/8/layout/venn1"/>
    <dgm:cxn modelId="{899564EE-3D29-4105-A5D0-1324D9A06002}" type="presParOf" srcId="{B5D57161-C297-47FA-BC7C-FD79FBFC6FB4}" destId="{E09123FD-9645-4C9E-929D-E6D1569BD761}" srcOrd="1" destOrd="0" presId="urn:microsoft.com/office/officeart/2005/8/layout/venn1"/>
    <dgm:cxn modelId="{26517B36-55EA-48EA-A255-43CB04E93B5A}" type="presParOf" srcId="{B5D57161-C297-47FA-BC7C-FD79FBFC6FB4}" destId="{7AB1DF88-B4E5-4E67-9E8E-1152B6BD2535}" srcOrd="2" destOrd="0" presId="urn:microsoft.com/office/officeart/2005/8/layout/venn1"/>
    <dgm:cxn modelId="{E4AA97B9-9852-443B-923B-333146E0B383}" type="presParOf" srcId="{B5D57161-C297-47FA-BC7C-FD79FBFC6FB4}" destId="{94BCA6E7-2570-47A4-B413-DD55AD5DFCD0}" srcOrd="3" destOrd="0" presId="urn:microsoft.com/office/officeart/2005/8/layout/venn1"/>
    <dgm:cxn modelId="{7B69F0D4-BF57-4A27-9DCC-6606EA3E6E59}" type="presParOf" srcId="{B5D57161-C297-47FA-BC7C-FD79FBFC6FB4}" destId="{40A8768D-081D-462C-A526-11F3C189FD05}" srcOrd="4" destOrd="0" presId="urn:microsoft.com/office/officeart/2005/8/layout/venn1"/>
    <dgm:cxn modelId="{D256C1E8-3581-4004-8D32-A078804203C9}" type="presParOf" srcId="{B5D57161-C297-47FA-BC7C-FD79FBFC6FB4}" destId="{0E114177-2246-43E2-AF1D-6C0AD509F0E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7E0C6D-921A-4A7D-9F6E-6224B05B6BA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A2AA78F-3117-415C-8789-EFC00E65B695}">
      <dgm:prSet phldrT="[Text]"/>
      <dgm:spPr/>
      <dgm:t>
        <a:bodyPr/>
        <a:lstStyle/>
        <a:p>
          <a:r>
            <a:rPr lang="en-US" dirty="0" smtClean="0"/>
            <a:t>State</a:t>
          </a:r>
          <a:endParaRPr lang="en-CA" dirty="0"/>
        </a:p>
      </dgm:t>
    </dgm:pt>
    <dgm:pt modelId="{4DEAE8C4-40EB-41A0-9CB5-B33CAF2462B0}" type="parTrans" cxnId="{6ECA9EC5-445F-4814-84B1-EA796767D9D7}">
      <dgm:prSet/>
      <dgm:spPr/>
      <dgm:t>
        <a:bodyPr/>
        <a:lstStyle/>
        <a:p>
          <a:endParaRPr lang="en-CA"/>
        </a:p>
      </dgm:t>
    </dgm:pt>
    <dgm:pt modelId="{12F13A6B-4508-4B1F-907A-D8B6EC6D7E85}" type="sibTrans" cxnId="{6ECA9EC5-445F-4814-84B1-EA796767D9D7}">
      <dgm:prSet/>
      <dgm:spPr/>
      <dgm:t>
        <a:bodyPr/>
        <a:lstStyle/>
        <a:p>
          <a:endParaRPr lang="en-CA"/>
        </a:p>
      </dgm:t>
    </dgm:pt>
    <dgm:pt modelId="{2857FE42-BB86-48A5-9E3C-DB0741FFB0D8}">
      <dgm:prSet phldrT="[Text]"/>
      <dgm:spPr/>
      <dgm:t>
        <a:bodyPr/>
        <a:lstStyle/>
        <a:p>
          <a:r>
            <a:rPr lang="en-US" dirty="0" smtClean="0"/>
            <a:t>Civil </a:t>
          </a:r>
        </a:p>
        <a:p>
          <a:r>
            <a:rPr lang="en-US" dirty="0" smtClean="0"/>
            <a:t>Society</a:t>
          </a:r>
          <a:endParaRPr lang="en-CA" dirty="0"/>
        </a:p>
      </dgm:t>
    </dgm:pt>
    <dgm:pt modelId="{B5782C1C-3650-49BC-A8F9-25A1EE14B856}" type="parTrans" cxnId="{FCA55185-5EDD-4B8E-A91C-6D3E5819348E}">
      <dgm:prSet/>
      <dgm:spPr/>
      <dgm:t>
        <a:bodyPr/>
        <a:lstStyle/>
        <a:p>
          <a:endParaRPr lang="en-CA"/>
        </a:p>
      </dgm:t>
    </dgm:pt>
    <dgm:pt modelId="{B8D0D70F-D5A1-41CF-901A-18A7B31E0D10}" type="sibTrans" cxnId="{FCA55185-5EDD-4B8E-A91C-6D3E5819348E}">
      <dgm:prSet/>
      <dgm:spPr/>
      <dgm:t>
        <a:bodyPr/>
        <a:lstStyle/>
        <a:p>
          <a:endParaRPr lang="en-CA"/>
        </a:p>
      </dgm:t>
    </dgm:pt>
    <dgm:pt modelId="{88AF3365-B582-4383-9524-CB678DE7D91E}">
      <dgm:prSet phldrT="[Text]"/>
      <dgm:spPr/>
      <dgm:t>
        <a:bodyPr/>
        <a:lstStyle/>
        <a:p>
          <a:r>
            <a:rPr lang="en-US" dirty="0" smtClean="0"/>
            <a:t>Business</a:t>
          </a:r>
          <a:endParaRPr lang="en-CA" dirty="0"/>
        </a:p>
      </dgm:t>
    </dgm:pt>
    <dgm:pt modelId="{2DE66EBB-59AA-4AC5-BACB-5E65B2C976B1}" type="parTrans" cxnId="{94E0FBDC-E7FC-4F94-9AFE-7E7AD4BE347A}">
      <dgm:prSet/>
      <dgm:spPr/>
      <dgm:t>
        <a:bodyPr/>
        <a:lstStyle/>
        <a:p>
          <a:endParaRPr lang="en-CA"/>
        </a:p>
      </dgm:t>
    </dgm:pt>
    <dgm:pt modelId="{E6A5AF1B-A099-4C28-8EB1-5E226C87E8CF}" type="sibTrans" cxnId="{94E0FBDC-E7FC-4F94-9AFE-7E7AD4BE347A}">
      <dgm:prSet/>
      <dgm:spPr/>
      <dgm:t>
        <a:bodyPr/>
        <a:lstStyle/>
        <a:p>
          <a:endParaRPr lang="en-CA"/>
        </a:p>
      </dgm:t>
    </dgm:pt>
    <dgm:pt modelId="{B5D57161-C297-47FA-BC7C-FD79FBFC6FB4}" type="pres">
      <dgm:prSet presAssocID="{F27E0C6D-921A-4A7D-9F6E-6224B05B6BAF}" presName="compositeShape" presStyleCnt="0">
        <dgm:presLayoutVars>
          <dgm:chMax val="7"/>
          <dgm:dir/>
          <dgm:resizeHandles val="exact"/>
        </dgm:presLayoutVars>
      </dgm:prSet>
      <dgm:spPr/>
    </dgm:pt>
    <dgm:pt modelId="{C8D249E8-C54C-4123-8B85-5825A21C27DE}" type="pres">
      <dgm:prSet presAssocID="{AA2AA78F-3117-415C-8789-EFC00E65B695}" presName="circ1" presStyleLbl="vennNode1" presStyleIdx="0" presStyleCnt="3"/>
      <dgm:spPr/>
    </dgm:pt>
    <dgm:pt modelId="{E09123FD-9645-4C9E-929D-E6D1569BD761}" type="pres">
      <dgm:prSet presAssocID="{AA2AA78F-3117-415C-8789-EFC00E65B69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AB1DF88-B4E5-4E67-9E8E-1152B6BD2535}" type="pres">
      <dgm:prSet presAssocID="{2857FE42-BB86-48A5-9E3C-DB0741FFB0D8}" presName="circ2" presStyleLbl="vennNode1" presStyleIdx="1" presStyleCnt="3" custLinFactNeighborX="-113" custLinFactNeighborY="-14075"/>
      <dgm:spPr/>
    </dgm:pt>
    <dgm:pt modelId="{94BCA6E7-2570-47A4-B413-DD55AD5DFCD0}" type="pres">
      <dgm:prSet presAssocID="{2857FE42-BB86-48A5-9E3C-DB0741FFB0D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0A8768D-081D-462C-A526-11F3C189FD05}" type="pres">
      <dgm:prSet presAssocID="{88AF3365-B582-4383-9524-CB678DE7D91E}" presName="circ3" presStyleLbl="vennNode1" presStyleIdx="2" presStyleCnt="3" custLinFactNeighborX="1902" custLinFactNeighborY="-11269"/>
      <dgm:spPr/>
    </dgm:pt>
    <dgm:pt modelId="{0E114177-2246-43E2-AF1D-6C0AD509F0E3}" type="pres">
      <dgm:prSet presAssocID="{88AF3365-B582-4383-9524-CB678DE7D91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3886E20-9378-4E93-B72C-C9E40078EADB}" type="presOf" srcId="{88AF3365-B582-4383-9524-CB678DE7D91E}" destId="{0E114177-2246-43E2-AF1D-6C0AD509F0E3}" srcOrd="1" destOrd="0" presId="urn:microsoft.com/office/officeart/2005/8/layout/venn1"/>
    <dgm:cxn modelId="{257910C2-70A3-49FC-9CB4-28EF1FBA670C}" type="presOf" srcId="{2857FE42-BB86-48A5-9E3C-DB0741FFB0D8}" destId="{94BCA6E7-2570-47A4-B413-DD55AD5DFCD0}" srcOrd="1" destOrd="0" presId="urn:microsoft.com/office/officeart/2005/8/layout/venn1"/>
    <dgm:cxn modelId="{6ECA9EC5-445F-4814-84B1-EA796767D9D7}" srcId="{F27E0C6D-921A-4A7D-9F6E-6224B05B6BAF}" destId="{AA2AA78F-3117-415C-8789-EFC00E65B695}" srcOrd="0" destOrd="0" parTransId="{4DEAE8C4-40EB-41A0-9CB5-B33CAF2462B0}" sibTransId="{12F13A6B-4508-4B1F-907A-D8B6EC6D7E85}"/>
    <dgm:cxn modelId="{CA727943-C374-4408-AADE-B726C8BB7EBF}" type="presOf" srcId="{88AF3365-B582-4383-9524-CB678DE7D91E}" destId="{40A8768D-081D-462C-A526-11F3C189FD05}" srcOrd="0" destOrd="0" presId="urn:microsoft.com/office/officeart/2005/8/layout/venn1"/>
    <dgm:cxn modelId="{BF5B3BCD-40B6-4FB2-B596-3C87D8253978}" type="presOf" srcId="{F27E0C6D-921A-4A7D-9F6E-6224B05B6BAF}" destId="{B5D57161-C297-47FA-BC7C-FD79FBFC6FB4}" srcOrd="0" destOrd="0" presId="urn:microsoft.com/office/officeart/2005/8/layout/venn1"/>
    <dgm:cxn modelId="{AE33A585-A7F2-4AE6-B5AB-08F5921B8788}" type="presOf" srcId="{AA2AA78F-3117-415C-8789-EFC00E65B695}" destId="{E09123FD-9645-4C9E-929D-E6D1569BD761}" srcOrd="1" destOrd="0" presId="urn:microsoft.com/office/officeart/2005/8/layout/venn1"/>
    <dgm:cxn modelId="{99179596-F367-41F0-901F-13EB07C237C3}" type="presOf" srcId="{AA2AA78F-3117-415C-8789-EFC00E65B695}" destId="{C8D249E8-C54C-4123-8B85-5825A21C27DE}" srcOrd="0" destOrd="0" presId="urn:microsoft.com/office/officeart/2005/8/layout/venn1"/>
    <dgm:cxn modelId="{94E0FBDC-E7FC-4F94-9AFE-7E7AD4BE347A}" srcId="{F27E0C6D-921A-4A7D-9F6E-6224B05B6BAF}" destId="{88AF3365-B582-4383-9524-CB678DE7D91E}" srcOrd="2" destOrd="0" parTransId="{2DE66EBB-59AA-4AC5-BACB-5E65B2C976B1}" sibTransId="{E6A5AF1B-A099-4C28-8EB1-5E226C87E8CF}"/>
    <dgm:cxn modelId="{FCA55185-5EDD-4B8E-A91C-6D3E5819348E}" srcId="{F27E0C6D-921A-4A7D-9F6E-6224B05B6BAF}" destId="{2857FE42-BB86-48A5-9E3C-DB0741FFB0D8}" srcOrd="1" destOrd="0" parTransId="{B5782C1C-3650-49BC-A8F9-25A1EE14B856}" sibTransId="{B8D0D70F-D5A1-41CF-901A-18A7B31E0D10}"/>
    <dgm:cxn modelId="{FD6D323D-E17B-4342-A7FA-58DBDD8A0568}" type="presOf" srcId="{2857FE42-BB86-48A5-9E3C-DB0741FFB0D8}" destId="{7AB1DF88-B4E5-4E67-9E8E-1152B6BD2535}" srcOrd="0" destOrd="0" presId="urn:microsoft.com/office/officeart/2005/8/layout/venn1"/>
    <dgm:cxn modelId="{C5CEC830-2E9B-42BA-A0CC-A5309CB2E5E4}" type="presParOf" srcId="{B5D57161-C297-47FA-BC7C-FD79FBFC6FB4}" destId="{C8D249E8-C54C-4123-8B85-5825A21C27DE}" srcOrd="0" destOrd="0" presId="urn:microsoft.com/office/officeart/2005/8/layout/venn1"/>
    <dgm:cxn modelId="{1C7E5B6F-244D-45B9-82C4-71E3276513DD}" type="presParOf" srcId="{B5D57161-C297-47FA-BC7C-FD79FBFC6FB4}" destId="{E09123FD-9645-4C9E-929D-E6D1569BD761}" srcOrd="1" destOrd="0" presId="urn:microsoft.com/office/officeart/2005/8/layout/venn1"/>
    <dgm:cxn modelId="{B5054D33-EBDA-4B7B-B305-369945448157}" type="presParOf" srcId="{B5D57161-C297-47FA-BC7C-FD79FBFC6FB4}" destId="{7AB1DF88-B4E5-4E67-9E8E-1152B6BD2535}" srcOrd="2" destOrd="0" presId="urn:microsoft.com/office/officeart/2005/8/layout/venn1"/>
    <dgm:cxn modelId="{6B9A9C75-C3F5-40FB-BEFC-9562351E84A2}" type="presParOf" srcId="{B5D57161-C297-47FA-BC7C-FD79FBFC6FB4}" destId="{94BCA6E7-2570-47A4-B413-DD55AD5DFCD0}" srcOrd="3" destOrd="0" presId="urn:microsoft.com/office/officeart/2005/8/layout/venn1"/>
    <dgm:cxn modelId="{53F69C56-0525-47E7-BCBF-0362656D9A03}" type="presParOf" srcId="{B5D57161-C297-47FA-BC7C-FD79FBFC6FB4}" destId="{40A8768D-081D-462C-A526-11F3C189FD05}" srcOrd="4" destOrd="0" presId="urn:microsoft.com/office/officeart/2005/8/layout/venn1"/>
    <dgm:cxn modelId="{D28D1543-9F24-498D-9220-CAAE50F0F678}" type="presParOf" srcId="{B5D57161-C297-47FA-BC7C-FD79FBFC6FB4}" destId="{0E114177-2246-43E2-AF1D-6C0AD509F0E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3470DF-0CCF-4DA7-90B9-AF84E3A59E1E}">
      <dsp:nvSpPr>
        <dsp:cNvPr id="0" name=""/>
        <dsp:cNvSpPr/>
      </dsp:nvSpPr>
      <dsp:spPr>
        <a:xfrm>
          <a:off x="1828799" y="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400" kern="1200" dirty="0"/>
        </a:p>
      </dsp:txBody>
      <dsp:txXfrm>
        <a:off x="2153920" y="426720"/>
        <a:ext cx="1788160" cy="1097280"/>
      </dsp:txXfrm>
    </dsp:sp>
    <dsp:sp modelId="{6FA4D2C2-4C96-4B0A-82DD-38BFF99F6336}">
      <dsp:nvSpPr>
        <dsp:cNvPr id="0" name=""/>
        <dsp:cNvSpPr/>
      </dsp:nvSpPr>
      <dsp:spPr>
        <a:xfrm>
          <a:off x="3657600" y="16255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Civil Society</a:t>
          </a:r>
          <a:endParaRPr lang="en-CA" sz="3200" kern="1200" dirty="0"/>
        </a:p>
      </dsp:txBody>
      <dsp:txXfrm>
        <a:off x="4403344" y="2255519"/>
        <a:ext cx="1463040" cy="1341120"/>
      </dsp:txXfrm>
    </dsp:sp>
    <dsp:sp modelId="{3D3A4AF5-44DB-41CF-A747-96DD29BCF065}">
      <dsp:nvSpPr>
        <dsp:cNvPr id="0" name=""/>
        <dsp:cNvSpPr/>
      </dsp:nvSpPr>
      <dsp:spPr>
        <a:xfrm>
          <a:off x="0" y="16255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Business</a:t>
          </a:r>
          <a:endParaRPr lang="en-CA" sz="3200" kern="1200" dirty="0"/>
        </a:p>
      </dsp:txBody>
      <dsp:txXfrm>
        <a:off x="229616" y="2255519"/>
        <a:ext cx="1463040" cy="1341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D249E8-C54C-4123-8B85-5825A21C27DE}">
      <dsp:nvSpPr>
        <dsp:cNvPr id="0" name=""/>
        <dsp:cNvSpPr/>
      </dsp:nvSpPr>
      <dsp:spPr>
        <a:xfrm>
          <a:off x="2209795" y="228606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State</a:t>
          </a:r>
          <a:endParaRPr lang="en-CA" sz="3600" kern="1200" dirty="0"/>
        </a:p>
      </dsp:txBody>
      <dsp:txXfrm>
        <a:off x="2571872" y="703832"/>
        <a:ext cx="1991423" cy="1222010"/>
      </dsp:txXfrm>
    </dsp:sp>
    <dsp:sp modelId="{7AB1DF88-B4E5-4E67-9E8E-1152B6BD2535}">
      <dsp:nvSpPr>
        <dsp:cNvPr id="0" name=""/>
        <dsp:cNvSpPr/>
      </dsp:nvSpPr>
      <dsp:spPr>
        <a:xfrm>
          <a:off x="4952999" y="1523991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Civil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Society</a:t>
          </a:r>
          <a:endParaRPr lang="en-CA" sz="3600" kern="1200" dirty="0"/>
        </a:p>
      </dsp:txBody>
      <dsp:txXfrm>
        <a:off x="5783513" y="2225515"/>
        <a:ext cx="1629346" cy="1493567"/>
      </dsp:txXfrm>
    </dsp:sp>
    <dsp:sp modelId="{40A8768D-081D-462C-A526-11F3C189FD05}">
      <dsp:nvSpPr>
        <dsp:cNvPr id="0" name=""/>
        <dsp:cNvSpPr/>
      </dsp:nvSpPr>
      <dsp:spPr>
        <a:xfrm>
          <a:off x="1066799" y="1371593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Business</a:t>
          </a:r>
          <a:endParaRPr lang="en-CA" sz="3600" kern="1200" dirty="0"/>
        </a:p>
      </dsp:txBody>
      <dsp:txXfrm>
        <a:off x="1322516" y="2073117"/>
        <a:ext cx="1629346" cy="14935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D249E8-C54C-4123-8B85-5825A21C27DE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State</a:t>
          </a:r>
          <a:endParaRPr lang="en-CA" sz="3600" kern="1200" dirty="0"/>
        </a:p>
      </dsp:txBody>
      <dsp:txXfrm>
        <a:off x="3119088" y="531800"/>
        <a:ext cx="1991423" cy="1222010"/>
      </dsp:txXfrm>
    </dsp:sp>
    <dsp:sp modelId="{7AB1DF88-B4E5-4E67-9E8E-1152B6BD2535}">
      <dsp:nvSpPr>
        <dsp:cNvPr id="0" name=""/>
        <dsp:cNvSpPr/>
      </dsp:nvSpPr>
      <dsp:spPr>
        <a:xfrm>
          <a:off x="3733813" y="1371593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Civil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Society</a:t>
          </a:r>
          <a:endParaRPr lang="en-CA" sz="3600" kern="1200" dirty="0"/>
        </a:p>
      </dsp:txBody>
      <dsp:txXfrm>
        <a:off x="4564327" y="2073117"/>
        <a:ext cx="1629346" cy="1493567"/>
      </dsp:txXfrm>
    </dsp:sp>
    <dsp:sp modelId="{40A8768D-081D-462C-A526-11F3C189FD05}">
      <dsp:nvSpPr>
        <dsp:cNvPr id="0" name=""/>
        <dsp:cNvSpPr/>
      </dsp:nvSpPr>
      <dsp:spPr>
        <a:xfrm>
          <a:off x="1828790" y="1447792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Business</a:t>
          </a:r>
          <a:endParaRPr lang="en-CA" sz="3600" kern="1200" dirty="0"/>
        </a:p>
      </dsp:txBody>
      <dsp:txXfrm>
        <a:off x="2084507" y="2149316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7904-4462-4759-8C8D-3D0F317CA48B}" type="datetimeFigureOut">
              <a:rPr lang="en-CA" smtClean="0"/>
              <a:pPr/>
              <a:t>11/05/2011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BB41-DD1C-441E-914B-33DCFD3F5CC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Social Responsibility:</a:t>
            </a:r>
            <a:br>
              <a:rPr lang="en-US" dirty="0" smtClean="0"/>
            </a:br>
            <a:r>
              <a:rPr lang="en-US" dirty="0" smtClean="0"/>
              <a:t>A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Brenda Gainer</a:t>
            </a:r>
          </a:p>
          <a:p>
            <a:r>
              <a:rPr lang="en-US" dirty="0" err="1" smtClean="0"/>
              <a:t>Schulich</a:t>
            </a:r>
            <a:r>
              <a:rPr lang="en-US" dirty="0" smtClean="0"/>
              <a:t> School of Business</a:t>
            </a:r>
          </a:p>
          <a:p>
            <a:r>
              <a:rPr lang="en-US" dirty="0" smtClean="0"/>
              <a:t>York University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“Blurring the Boundaries”</a:t>
            </a:r>
            <a:endParaRPr lang="en-CA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2286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State</a:t>
            </a:r>
            <a:endParaRPr lang="en-CA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5257800" y="3048000"/>
            <a:ext cx="7620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 and the State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 and the State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CSR depends on differences in government regimes with respect to social entitlements, regulation, etc</a:t>
            </a:r>
          </a:p>
          <a:p>
            <a:r>
              <a:rPr lang="en-US" dirty="0" smtClean="0"/>
              <a:t>Traditional relationship was encouragement of corporate philanthropy as an economic </a:t>
            </a:r>
            <a:r>
              <a:rPr lang="en-US" u="sng" dirty="0" smtClean="0"/>
              <a:t>substitute</a:t>
            </a:r>
            <a:r>
              <a:rPr lang="en-US" dirty="0" smtClean="0"/>
              <a:t> for shrinking government funds</a:t>
            </a:r>
          </a:p>
          <a:p>
            <a:r>
              <a:rPr lang="en-US" dirty="0" smtClean="0"/>
              <a:t>Current relationship is </a:t>
            </a:r>
            <a:r>
              <a:rPr lang="en-US" u="sng" dirty="0" smtClean="0"/>
              <a:t>complementary</a:t>
            </a:r>
            <a:r>
              <a:rPr lang="en-US" dirty="0" smtClean="0"/>
              <a:t> in terms of policy initiatives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CSR, the State and Civil Society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between the </a:t>
            </a:r>
            <a:br>
              <a:rPr lang="en-US" dirty="0" smtClean="0"/>
            </a:br>
            <a:r>
              <a:rPr lang="en-US" dirty="0" smtClean="0"/>
              <a:t>Corporate and Third Sectors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imperative: altruistic relationship</a:t>
            </a:r>
          </a:p>
          <a:p>
            <a:r>
              <a:rPr lang="en-US" dirty="0" smtClean="0"/>
              <a:t>The business case: buyer-seller relationships</a:t>
            </a:r>
          </a:p>
          <a:p>
            <a:r>
              <a:rPr lang="en-US" dirty="0" smtClean="0"/>
              <a:t>The efficiency of business management: partnership and joint ventures</a:t>
            </a:r>
          </a:p>
          <a:p>
            <a:r>
              <a:rPr lang="en-US" dirty="0" smtClean="0"/>
              <a:t>Preference for market mechanisms:</a:t>
            </a:r>
            <a:r>
              <a:rPr lang="en-CA" dirty="0" smtClean="0"/>
              <a:t> social enterprise and impact investing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the Corporate-Third Sector 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Altruism persists</a:t>
            </a:r>
          </a:p>
          <a:p>
            <a:r>
              <a:rPr lang="en-US" dirty="0" smtClean="0"/>
              <a:t>Trust has eroded</a:t>
            </a:r>
          </a:p>
          <a:p>
            <a:r>
              <a:rPr lang="en-US" dirty="0" smtClean="0"/>
              <a:t>The values of business management and the market are being applied to social value creation</a:t>
            </a:r>
          </a:p>
          <a:p>
            <a:r>
              <a:rPr lang="en-US" dirty="0" smtClean="0"/>
              <a:t>Unclear what the long-term effect will be on the values and scope of civil society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</a:t>
            </a:r>
            <a:r>
              <a:rPr lang="en-US" dirty="0" smtClean="0"/>
              <a:t>and </a:t>
            </a:r>
            <a:r>
              <a:rPr lang="en-US" dirty="0" smtClean="0"/>
              <a:t>Challenges in Contemporary CSR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sales and market share through cause related marketing</a:t>
            </a:r>
          </a:p>
          <a:p>
            <a:r>
              <a:rPr lang="en-US" dirty="0" smtClean="0"/>
              <a:t>Brand building through sponsorships</a:t>
            </a:r>
          </a:p>
          <a:p>
            <a:r>
              <a:rPr lang="en-US" dirty="0" smtClean="0"/>
              <a:t>Improved corporate image through philanthropy</a:t>
            </a:r>
          </a:p>
          <a:p>
            <a:r>
              <a:rPr lang="en-US" dirty="0" smtClean="0"/>
              <a:t>Employee engagement through internal volunteering and giving programs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Challenge for the Future: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WHO BENEFITS?</a:t>
            </a:r>
            <a:endParaRPr lang="en-CA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200400"/>
            <a:ext cx="10517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And how do we ensure benefits</a:t>
            </a:r>
          </a:p>
          <a:p>
            <a:r>
              <a:rPr lang="en-US" sz="4400" dirty="0" smtClean="0"/>
              <a:t> </a:t>
            </a:r>
            <a:r>
              <a:rPr lang="en-US" sz="4400" smtClean="0"/>
              <a:t>for all?</a:t>
            </a:r>
            <a:endParaRPr lang="en-CA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CSR</a:t>
            </a:r>
          </a:p>
          <a:p>
            <a:r>
              <a:rPr lang="en-US" dirty="0" smtClean="0"/>
              <a:t>The Scope of CSR</a:t>
            </a:r>
          </a:p>
          <a:p>
            <a:r>
              <a:rPr lang="en-US" dirty="0" smtClean="0"/>
              <a:t>Perspectives and Theories</a:t>
            </a:r>
          </a:p>
          <a:p>
            <a:r>
              <a:rPr lang="en-US" dirty="0" smtClean="0"/>
              <a:t>CSR and the State</a:t>
            </a:r>
          </a:p>
          <a:p>
            <a:r>
              <a:rPr lang="en-US" dirty="0" smtClean="0"/>
              <a:t>CSR and the Nonprofit Sector (Civil Society)</a:t>
            </a:r>
          </a:p>
          <a:p>
            <a:r>
              <a:rPr lang="en-US" dirty="0" smtClean="0"/>
              <a:t>Current </a:t>
            </a:r>
            <a:r>
              <a:rPr lang="en-US" dirty="0" smtClean="0"/>
              <a:t>Opportunities and Challenges</a:t>
            </a: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CSR:  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elements are:</a:t>
            </a:r>
          </a:p>
          <a:p>
            <a:pPr lvl="1"/>
            <a:r>
              <a:rPr lang="en-US" dirty="0" smtClean="0"/>
              <a:t>A commitment to specific actions</a:t>
            </a:r>
          </a:p>
          <a:p>
            <a:pPr lvl="1"/>
            <a:r>
              <a:rPr lang="en-US" dirty="0" smtClean="0"/>
              <a:t>Discretionary action that goes beyond the requirements of law or corporate governance</a:t>
            </a:r>
          </a:p>
          <a:p>
            <a:pPr lvl="1"/>
            <a:r>
              <a:rPr lang="en-US" dirty="0" smtClean="0"/>
              <a:t>Goal directed </a:t>
            </a:r>
            <a:r>
              <a:rPr lang="en-US" dirty="0" err="1" smtClean="0"/>
              <a:t>behaviour</a:t>
            </a:r>
            <a:r>
              <a:rPr lang="en-US" dirty="0" smtClean="0"/>
              <a:t> that results in social and/or community benefit</a:t>
            </a:r>
          </a:p>
          <a:p>
            <a:pPr lvl="1"/>
            <a:r>
              <a:rPr lang="en-US" dirty="0" smtClean="0"/>
              <a:t>The value created goes beyond the economic interests of the firm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definitions and critiques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dirty="0" smtClean="0"/>
              <a:t>firm’s consideration of, and response to, issues beyond the narrow economic, technical and legal requirements of the firm to accomplish social benefits along with the traditional economic gains which the firm </a:t>
            </a:r>
            <a:r>
              <a:rPr lang="en-US" dirty="0" smtClean="0"/>
              <a:t>seeks”</a:t>
            </a:r>
          </a:p>
          <a:p>
            <a:pPr lvl="1"/>
            <a:r>
              <a:rPr lang="en-US" sz="1600" dirty="0" smtClean="0"/>
              <a:t>(David, 1973, Journal of the Academy of Management)</a:t>
            </a:r>
            <a:endParaRPr lang="en-CA" sz="1600" dirty="0" smtClean="0"/>
          </a:p>
          <a:p>
            <a:r>
              <a:rPr lang="en-US" sz="2800" dirty="0" smtClean="0"/>
              <a:t>Milton Friedman argued that CSR is actually a “theft” of shareholder-owned resources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CSR is  “…a behavior that is alleged by a stakeholder to be expected by society or morally required and is therefore justifiably demanded of a business.”  </a:t>
            </a:r>
            <a:endParaRPr lang="en-US" dirty="0" smtClean="0"/>
          </a:p>
          <a:p>
            <a:pPr lvl="1"/>
            <a:r>
              <a:rPr lang="en-US" sz="1400" dirty="0" smtClean="0"/>
              <a:t>(</a:t>
            </a:r>
            <a:r>
              <a:rPr lang="en-US" sz="1400" dirty="0" err="1" smtClean="0"/>
              <a:t>Whetten</a:t>
            </a:r>
            <a:r>
              <a:rPr lang="en-US" sz="1400" dirty="0" smtClean="0"/>
              <a:t> et al, 2002).</a:t>
            </a:r>
            <a:endParaRPr lang="en-CA" sz="1400" dirty="0" smtClean="0"/>
          </a:p>
          <a:p>
            <a:r>
              <a:rPr lang="en-US" dirty="0" smtClean="0"/>
              <a:t>“A concept whereby companies integrate social and environmental concerns in their business operations and in their interactions with their stakeholders on a voluntary basis</a:t>
            </a:r>
            <a:r>
              <a:rPr lang="en-US" dirty="0" smtClean="0"/>
              <a:t>.”</a:t>
            </a:r>
          </a:p>
          <a:p>
            <a:pPr lvl="1"/>
            <a:r>
              <a:rPr lang="en-US" sz="1400" dirty="0" smtClean="0"/>
              <a:t>(European </a:t>
            </a:r>
            <a:r>
              <a:rPr lang="en-US" sz="1400" dirty="0" err="1" smtClean="0"/>
              <a:t>Commisision</a:t>
            </a:r>
            <a:r>
              <a:rPr lang="en-US" sz="1400" dirty="0" smtClean="0"/>
              <a:t>, 2005</a:t>
            </a:r>
            <a:endParaRPr lang="en-CA" sz="14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 of CSR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/>
              <a:t>Examples:</a:t>
            </a:r>
          </a:p>
          <a:p>
            <a:pPr lvl="0"/>
            <a:r>
              <a:rPr lang="en-US" dirty="0" smtClean="0"/>
              <a:t>-</a:t>
            </a:r>
            <a:r>
              <a:rPr lang="en-US" dirty="0" smtClean="0"/>
              <a:t>support of charitable and educational organizations</a:t>
            </a:r>
            <a:endParaRPr lang="en-CA" dirty="0" smtClean="0"/>
          </a:p>
          <a:p>
            <a:pPr lvl="0"/>
            <a:r>
              <a:rPr lang="en-US" dirty="0" smtClean="0"/>
              <a:t>-</a:t>
            </a:r>
            <a:r>
              <a:rPr lang="en-US" dirty="0" smtClean="0"/>
              <a:t>transparency in reporting</a:t>
            </a:r>
            <a:endParaRPr lang="en-CA" dirty="0" smtClean="0"/>
          </a:p>
          <a:p>
            <a:pPr lvl="0"/>
            <a:r>
              <a:rPr lang="en-US" dirty="0" smtClean="0"/>
              <a:t>-policy based initiatives</a:t>
            </a:r>
            <a:endParaRPr lang="en-CA" dirty="0" smtClean="0"/>
          </a:p>
          <a:p>
            <a:pPr lvl="0"/>
            <a:r>
              <a:rPr lang="en-US" dirty="0" smtClean="0"/>
              <a:t>hiring </a:t>
            </a:r>
            <a:r>
              <a:rPr lang="en-US" dirty="0" smtClean="0"/>
              <a:t>and training of hard-core </a:t>
            </a:r>
            <a:r>
              <a:rPr lang="en-US" dirty="0" smtClean="0"/>
              <a:t>unemployed</a:t>
            </a:r>
            <a:r>
              <a:rPr lang="en-US" dirty="0" smtClean="0"/>
              <a:t>-support of charitable and educational organizations</a:t>
            </a:r>
            <a:endParaRPr lang="en-CA" dirty="0" smtClean="0"/>
          </a:p>
          <a:p>
            <a:pPr lvl="0"/>
            <a:r>
              <a:rPr lang="en-US" dirty="0" smtClean="0"/>
              <a:t>-hiring and training of hard-core unemployed</a:t>
            </a:r>
            <a:endParaRPr lang="en-CA" dirty="0" smtClean="0"/>
          </a:p>
          <a:p>
            <a:pPr lvl="0"/>
            <a:r>
              <a:rPr lang="en-US" dirty="0" smtClean="0"/>
              <a:t>-non-discrimination in employment</a:t>
            </a:r>
            <a:endParaRPr lang="en-CA" dirty="0" smtClean="0"/>
          </a:p>
          <a:p>
            <a:pPr lvl="0"/>
            <a:r>
              <a:rPr lang="en-US" dirty="0" smtClean="0"/>
              <a:t>-improved workplace safety</a:t>
            </a:r>
            <a:endParaRPr lang="en-CA" dirty="0" smtClean="0"/>
          </a:p>
          <a:p>
            <a:pPr lvl="0"/>
            <a:r>
              <a:rPr lang="en-US" dirty="0" smtClean="0"/>
              <a:t>-pensions and benefits</a:t>
            </a:r>
            <a:endParaRPr lang="en-CA" dirty="0" smtClean="0"/>
          </a:p>
          <a:p>
            <a:pPr lvl="0"/>
            <a:r>
              <a:rPr lang="en-US" dirty="0" smtClean="0"/>
              <a:t>-development of green technologies</a:t>
            </a:r>
            <a:endParaRPr lang="en-CA" dirty="0" smtClean="0"/>
          </a:p>
          <a:p>
            <a:pPr lvl="0"/>
            <a:r>
              <a:rPr lang="en-US" dirty="0" smtClean="0"/>
              <a:t>-use of non-animal testing processes</a:t>
            </a:r>
            <a:endParaRPr lang="en-CA" dirty="0" smtClean="0"/>
          </a:p>
          <a:p>
            <a:pPr lvl="0"/>
            <a:r>
              <a:rPr lang="en-US" dirty="0" smtClean="0"/>
              <a:t>-increased consumer protection</a:t>
            </a:r>
            <a:endParaRPr lang="en-CA" dirty="0" smtClean="0"/>
          </a:p>
          <a:p>
            <a:pPr lvl="0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Business Case” for </a:t>
            </a:r>
            <a:r>
              <a:rPr lang="en-US" dirty="0" smtClean="0"/>
              <a:t>CSR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responsibility theory</a:t>
            </a:r>
          </a:p>
          <a:p>
            <a:r>
              <a:rPr lang="en-US" dirty="0" smtClean="0"/>
              <a:t>“Doing well by doing good”</a:t>
            </a:r>
            <a:endParaRPr lang="en-US" dirty="0" smtClean="0"/>
          </a:p>
          <a:p>
            <a:r>
              <a:rPr lang="en-US" dirty="0" smtClean="0"/>
              <a:t>A responsible element of strategic management designed to improve a firm’s financial performance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Theory Perspective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responsibility theory</a:t>
            </a:r>
          </a:p>
          <a:p>
            <a:r>
              <a:rPr lang="en-US" dirty="0" smtClean="0"/>
              <a:t>Stakeholders are those who affect or are affected by a firm’s actions</a:t>
            </a:r>
          </a:p>
          <a:p>
            <a:r>
              <a:rPr lang="en-US" dirty="0" smtClean="0"/>
              <a:t>Stakeholders have legitimate rights</a:t>
            </a:r>
          </a:p>
          <a:p>
            <a:r>
              <a:rPr lang="en-US" dirty="0" smtClean="0"/>
              <a:t>A firm has a moral duty to respect those rights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Citizenship Perspective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Rooted in political theory of the firm</a:t>
            </a:r>
          </a:p>
          <a:p>
            <a:r>
              <a:rPr lang="en-US" dirty="0" smtClean="0"/>
              <a:t>Views </a:t>
            </a:r>
            <a:r>
              <a:rPr lang="en-US" dirty="0" smtClean="0"/>
              <a:t>corporations as citizens who </a:t>
            </a:r>
            <a:r>
              <a:rPr lang="en-US" dirty="0" smtClean="0"/>
              <a:t>have a duty towards all other citizens in a society</a:t>
            </a:r>
          </a:p>
          <a:p>
            <a:r>
              <a:rPr lang="en-US" dirty="0" smtClean="0"/>
              <a:t>Corporations are therefore compelled </a:t>
            </a:r>
            <a:r>
              <a:rPr lang="en-US" dirty="0" smtClean="0"/>
              <a:t>to participate in creating the common good of </a:t>
            </a:r>
            <a:r>
              <a:rPr lang="en-US" dirty="0" smtClean="0"/>
              <a:t>society (beyond their individual interests)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592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Corporate Social Responsibility: A Review</vt:lpstr>
      <vt:lpstr>Agenda</vt:lpstr>
      <vt:lpstr>CSR:  Definitions</vt:lpstr>
      <vt:lpstr>Early definitions and critiques</vt:lpstr>
      <vt:lpstr>Stakeholder Theory</vt:lpstr>
      <vt:lpstr>The Scope of CSR</vt:lpstr>
      <vt:lpstr>“The Business Case” for CSR</vt:lpstr>
      <vt:lpstr>Stakeholder Theory Perspective</vt:lpstr>
      <vt:lpstr>Corporate Citizenship Perspective</vt:lpstr>
      <vt:lpstr>“Blurring the Boundaries”</vt:lpstr>
      <vt:lpstr>CSR and the State</vt:lpstr>
      <vt:lpstr>CSR and the State</vt:lpstr>
      <vt:lpstr>CSR, the State and Civil Society</vt:lpstr>
      <vt:lpstr>Relationships between the  Corporate and Third Sectors</vt:lpstr>
      <vt:lpstr>Changes in the Corporate-Third Sector Relationship</vt:lpstr>
      <vt:lpstr>Opportunities and Challenges in Contemporary CSR</vt:lpstr>
      <vt:lpstr>The Main Challenge for the Future: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Responsibility: A Review</dc:title>
  <dc:creator>helpdesk</dc:creator>
  <cp:lastModifiedBy>helpdesk</cp:lastModifiedBy>
  <cp:revision>25</cp:revision>
  <dcterms:created xsi:type="dcterms:W3CDTF">2011-05-09T17:48:29Z</dcterms:created>
  <dcterms:modified xsi:type="dcterms:W3CDTF">2011-05-11T06:37:52Z</dcterms:modified>
</cp:coreProperties>
</file>