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3.xml" ContentType="application/vnd.openxmlformats-officedocument.drawingml.chart+xml"/>
  <Override PartName="/ppt/notesSlides/notesSlide18.xml" ContentType="application/vnd.openxmlformats-officedocument.presentationml.notesSlide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notesSlides/notesSlide19.xml" ContentType="application/vnd.openxmlformats-officedocument.presentationml.notesSlide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7.xml" ContentType="application/vnd.openxmlformats-officedocument.drawingml.chart+xml"/>
  <Override PartName="/ppt/theme/themeOverride4.xml" ContentType="application/vnd.openxmlformats-officedocument.themeOverride+xml"/>
  <Override PartName="/ppt/notesSlides/notesSlide27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8" r:id="rId1"/>
  </p:sldMasterIdLst>
  <p:notesMasterIdLst>
    <p:notesMasterId r:id="rId35"/>
  </p:notesMasterIdLst>
  <p:handoutMasterIdLst>
    <p:handoutMasterId r:id="rId36"/>
  </p:handoutMasterIdLst>
  <p:sldIdLst>
    <p:sldId id="256" r:id="rId2"/>
    <p:sldId id="331" r:id="rId3"/>
    <p:sldId id="324" r:id="rId4"/>
    <p:sldId id="346" r:id="rId5"/>
    <p:sldId id="326" r:id="rId6"/>
    <p:sldId id="327" r:id="rId7"/>
    <p:sldId id="328" r:id="rId8"/>
    <p:sldId id="278" r:id="rId9"/>
    <p:sldId id="279" r:id="rId10"/>
    <p:sldId id="280" r:id="rId11"/>
    <p:sldId id="281" r:id="rId12"/>
    <p:sldId id="282" r:id="rId13"/>
    <p:sldId id="318" r:id="rId14"/>
    <p:sldId id="284" r:id="rId15"/>
    <p:sldId id="285" r:id="rId16"/>
    <p:sldId id="302" r:id="rId17"/>
    <p:sldId id="301" r:id="rId18"/>
    <p:sldId id="303" r:id="rId19"/>
    <p:sldId id="337" r:id="rId20"/>
    <p:sldId id="342" r:id="rId21"/>
    <p:sldId id="341" r:id="rId22"/>
    <p:sldId id="304" r:id="rId23"/>
    <p:sldId id="319" r:id="rId24"/>
    <p:sldId id="321" r:id="rId25"/>
    <p:sldId id="345" r:id="rId26"/>
    <p:sldId id="323" r:id="rId27"/>
    <p:sldId id="312" r:id="rId28"/>
    <p:sldId id="313" r:id="rId29"/>
    <p:sldId id="314" r:id="rId30"/>
    <p:sldId id="307" r:id="rId31"/>
    <p:sldId id="308" r:id="rId32"/>
    <p:sldId id="347" r:id="rId33"/>
    <p:sldId id="348" r:id="rId34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oyo" initials="t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33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01" autoAdjust="0"/>
    <p:restoredTop sz="99841" autoAdjust="0"/>
  </p:normalViewPr>
  <p:slideViewPr>
    <p:cSldViewPr>
      <p:cViewPr>
        <p:scale>
          <a:sx n="110" d="100"/>
          <a:sy n="110" d="100"/>
        </p:scale>
        <p:origin x="-1384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commentAuthors" Target="commentAuthors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aitamaki:Documents:20130118%20OECD%20tax%20revenu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bashi\Desktop\JIGS\111101%20&#12481;&#12517;&#12491;&#12472;&#12450;\111005&#12452;&#12473;&#12521;&#12512;&#22287;&#20998;&#26512;_&#23567;&#27211;\111005%2001JIGS&#35373;&#31435;&#24180;&#27598;&#12398;&#38598;&#35336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bashi\Desktop\JIGS\111101%20&#12481;&#12517;&#12491;&#12472;&#12450;\111005&#12452;&#12473;&#12521;&#12512;&#22287;&#20998;&#26512;_&#23567;&#27211;\111005%2002&#22243;&#20307;4&#20998;&#39006;&#12398;&#22320;&#21306;&#12372;&#12392;&#12398;&#38598;&#35336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2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package" Target="../embeddings/Microsoft_Excel_Sheet3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oleObject" Target="file:///C:\Users\hide-y\Documents\&#33258;&#27835;&#20250;&#30740;&#31350;&#26360;&#12489;&#12521;&#12501;&#12488;\&#32763;&#35379;\100127%20NHA%20figures\100126%20&#30906;&#23450;&#22259;&#34920;&#65306;2&#31456;%20original.xls%20&#26449;&#30000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1876563979664"/>
          <c:y val="0.0126501865646364"/>
          <c:w val="0.742687429064146"/>
          <c:h val="0.928266567044083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Sheet1!$A$3:$A$36</c:f>
              <c:strCache>
                <c:ptCount val="34"/>
                <c:pt idx="0">
                  <c:v>Denmark</c:v>
                </c:pt>
                <c:pt idx="1">
                  <c:v>Sweden</c:v>
                </c:pt>
                <c:pt idx="2">
                  <c:v>Belgium</c:v>
                </c:pt>
                <c:pt idx="3">
                  <c:v>Norway</c:v>
                </c:pt>
                <c:pt idx="4">
                  <c:v>Italy</c:v>
                </c:pt>
                <c:pt idx="5">
                  <c:v>France</c:v>
                </c:pt>
                <c:pt idx="6">
                  <c:v>Finland</c:v>
                </c:pt>
                <c:pt idx="7">
                  <c:v>Austria</c:v>
                </c:pt>
                <c:pt idx="8">
                  <c:v>Netherlands</c:v>
                </c:pt>
                <c:pt idx="9">
                  <c:v>Hungary</c:v>
                </c:pt>
                <c:pt idx="10">
                  <c:v>Slovenia</c:v>
                </c:pt>
                <c:pt idx="11">
                  <c:v>Luxembourg</c:v>
                </c:pt>
                <c:pt idx="12">
                  <c:v>Germany</c:v>
                </c:pt>
                <c:pt idx="13">
                  <c:v>Iceland</c:v>
                </c:pt>
                <c:pt idx="14">
                  <c:v>United Kingdom</c:v>
                </c:pt>
                <c:pt idx="15">
                  <c:v>Estonia</c:v>
                </c:pt>
                <c:pt idx="16">
                  <c:v>Czech Republic</c:v>
                </c:pt>
                <c:pt idx="17">
                  <c:v>Israel</c:v>
                </c:pt>
                <c:pt idx="18">
                  <c:v>Spain</c:v>
                </c:pt>
                <c:pt idx="19">
                  <c:v>Poland</c:v>
                </c:pt>
                <c:pt idx="20">
                  <c:v>New Zealand</c:v>
                </c:pt>
                <c:pt idx="21">
                  <c:v>Portugal</c:v>
                </c:pt>
                <c:pt idx="22">
                  <c:v>Canada</c:v>
                </c:pt>
                <c:pt idx="23">
                  <c:v>Greece</c:v>
                </c:pt>
                <c:pt idx="24">
                  <c:v>Slovak Republic</c:v>
                </c:pt>
                <c:pt idx="25">
                  <c:v>Switzerland</c:v>
                </c:pt>
                <c:pt idx="26">
                  <c:v>Japan</c:v>
                </c:pt>
                <c:pt idx="27">
                  <c:v>Ireland</c:v>
                </c:pt>
                <c:pt idx="28">
                  <c:v>Turkey</c:v>
                </c:pt>
                <c:pt idx="29">
                  <c:v>Australia</c:v>
                </c:pt>
                <c:pt idx="30">
                  <c:v>Korea</c:v>
                </c:pt>
                <c:pt idx="31">
                  <c:v>United States</c:v>
                </c:pt>
                <c:pt idx="32">
                  <c:v>Chile</c:v>
                </c:pt>
                <c:pt idx="33">
                  <c:v>Mexico</c:v>
                </c:pt>
              </c:strCache>
            </c:strRef>
          </c:cat>
          <c:val>
            <c:numRef>
              <c:f>Sheet1!$B$3:$B$36</c:f>
              <c:numCache>
                <c:formatCode>0.0</c:formatCode>
                <c:ptCount val="34"/>
                <c:pt idx="0">
                  <c:v>47.6</c:v>
                </c:pt>
                <c:pt idx="1">
                  <c:v>45.5</c:v>
                </c:pt>
                <c:pt idx="2">
                  <c:v>43.5</c:v>
                </c:pt>
                <c:pt idx="3">
                  <c:v>42.9</c:v>
                </c:pt>
                <c:pt idx="4">
                  <c:v>42.9</c:v>
                </c:pt>
                <c:pt idx="5">
                  <c:v>42.9</c:v>
                </c:pt>
                <c:pt idx="6">
                  <c:v>42.5</c:v>
                </c:pt>
                <c:pt idx="7">
                  <c:v>42.0</c:v>
                </c:pt>
                <c:pt idx="8">
                  <c:v>38.7</c:v>
                </c:pt>
                <c:pt idx="9">
                  <c:v>37.9</c:v>
                </c:pt>
                <c:pt idx="10">
                  <c:v>37.5</c:v>
                </c:pt>
                <c:pt idx="11">
                  <c:v>37.1</c:v>
                </c:pt>
                <c:pt idx="12">
                  <c:v>36.1</c:v>
                </c:pt>
                <c:pt idx="13">
                  <c:v>35.2</c:v>
                </c:pt>
                <c:pt idx="14">
                  <c:v>34.9</c:v>
                </c:pt>
                <c:pt idx="15">
                  <c:v>34.2</c:v>
                </c:pt>
                <c:pt idx="16">
                  <c:v>34.2</c:v>
                </c:pt>
                <c:pt idx="17">
                  <c:v>32.4</c:v>
                </c:pt>
                <c:pt idx="18">
                  <c:v>32.3</c:v>
                </c:pt>
                <c:pt idx="19">
                  <c:v>31.7</c:v>
                </c:pt>
                <c:pt idx="20">
                  <c:v>31.5</c:v>
                </c:pt>
                <c:pt idx="21">
                  <c:v>31.3</c:v>
                </c:pt>
                <c:pt idx="22">
                  <c:v>31.0</c:v>
                </c:pt>
                <c:pt idx="23">
                  <c:v>30.9</c:v>
                </c:pt>
                <c:pt idx="24">
                  <c:v>28.3</c:v>
                </c:pt>
                <c:pt idx="25">
                  <c:v>28.1</c:v>
                </c:pt>
                <c:pt idx="26">
                  <c:v>27.6</c:v>
                </c:pt>
                <c:pt idx="27">
                  <c:v>27.6</c:v>
                </c:pt>
                <c:pt idx="28">
                  <c:v>25.7</c:v>
                </c:pt>
                <c:pt idx="29">
                  <c:v>25.6</c:v>
                </c:pt>
                <c:pt idx="30">
                  <c:v>25.1</c:v>
                </c:pt>
                <c:pt idx="31">
                  <c:v>24.8</c:v>
                </c:pt>
                <c:pt idx="32">
                  <c:v>19.6</c:v>
                </c:pt>
                <c:pt idx="33">
                  <c:v>18.8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4008504"/>
        <c:axId val="1327550072"/>
      </c:barChart>
      <c:catAx>
        <c:axId val="1364008504"/>
        <c:scaling>
          <c:orientation val="minMax"/>
        </c:scaling>
        <c:delete val="0"/>
        <c:axPos val="l"/>
        <c:majorTickMark val="out"/>
        <c:minorTickMark val="none"/>
        <c:tickLblPos val="nextTo"/>
        <c:crossAx val="1327550072"/>
        <c:crosses val="autoZero"/>
        <c:auto val="1"/>
        <c:lblAlgn val="ctr"/>
        <c:lblOffset val="100"/>
        <c:noMultiLvlLbl val="0"/>
      </c:catAx>
      <c:valAx>
        <c:axId val="1327550072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13640085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4"/>
          <c:order val="0"/>
          <c:tx>
            <c:strRef>
              <c:f>元データ5年ごと!$T$26</c:f>
              <c:strCache>
                <c:ptCount val="1"/>
                <c:pt idx="0">
                  <c:v>Turkey(2004)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strRef>
              <c:f>元データ5年ごと!$D$27:$D$48</c:f>
              <c:strCache>
                <c:ptCount val="22"/>
                <c:pt idx="0">
                  <c:v>～1899</c:v>
                </c:pt>
                <c:pt idx="1">
                  <c:v>1900～04</c:v>
                </c:pt>
                <c:pt idx="2">
                  <c:v>05～09</c:v>
                </c:pt>
                <c:pt idx="3">
                  <c:v>10～14</c:v>
                </c:pt>
                <c:pt idx="4">
                  <c:v>15～19</c:v>
                </c:pt>
                <c:pt idx="5">
                  <c:v>20～24</c:v>
                </c:pt>
                <c:pt idx="6">
                  <c:v>25～29</c:v>
                </c:pt>
                <c:pt idx="7">
                  <c:v>30～34</c:v>
                </c:pt>
                <c:pt idx="8">
                  <c:v>35～39</c:v>
                </c:pt>
                <c:pt idx="9">
                  <c:v>40～44</c:v>
                </c:pt>
                <c:pt idx="10">
                  <c:v>45～49</c:v>
                </c:pt>
                <c:pt idx="11">
                  <c:v>50～54</c:v>
                </c:pt>
                <c:pt idx="12">
                  <c:v>55～59</c:v>
                </c:pt>
                <c:pt idx="13">
                  <c:v>60～64</c:v>
                </c:pt>
                <c:pt idx="14">
                  <c:v>65～69</c:v>
                </c:pt>
                <c:pt idx="15">
                  <c:v>70～74</c:v>
                </c:pt>
                <c:pt idx="16">
                  <c:v>75～79</c:v>
                </c:pt>
                <c:pt idx="17">
                  <c:v>80～84</c:v>
                </c:pt>
                <c:pt idx="18">
                  <c:v>85～89</c:v>
                </c:pt>
                <c:pt idx="19">
                  <c:v>90～94</c:v>
                </c:pt>
                <c:pt idx="20">
                  <c:v>95～99</c:v>
                </c:pt>
                <c:pt idx="21">
                  <c:v>2000～10</c:v>
                </c:pt>
              </c:strCache>
            </c:strRef>
          </c:cat>
          <c:val>
            <c:numRef>
              <c:f>元データ5年ごと!$T$27:$T$48</c:f>
              <c:numCache>
                <c:formatCode>0.0_ </c:formatCode>
                <c:ptCount val="22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0.24390243902439</c:v>
                </c:pt>
                <c:pt idx="5">
                  <c:v>0.24390243902439</c:v>
                </c:pt>
                <c:pt idx="6">
                  <c:v>0.24390243902439</c:v>
                </c:pt>
                <c:pt idx="7">
                  <c:v>0.24390243902439</c:v>
                </c:pt>
                <c:pt idx="8">
                  <c:v>0.121951219512195</c:v>
                </c:pt>
                <c:pt idx="9">
                  <c:v>0.48780487804878</c:v>
                </c:pt>
                <c:pt idx="10">
                  <c:v>0.609756097560976</c:v>
                </c:pt>
                <c:pt idx="11">
                  <c:v>2.073170731707318</c:v>
                </c:pt>
                <c:pt idx="12">
                  <c:v>1.585365853658537</c:v>
                </c:pt>
                <c:pt idx="13">
                  <c:v>1.463414634146341</c:v>
                </c:pt>
                <c:pt idx="14">
                  <c:v>2.317073170731707</c:v>
                </c:pt>
                <c:pt idx="15">
                  <c:v>2.195121951219513</c:v>
                </c:pt>
                <c:pt idx="16">
                  <c:v>2.926829268292683</c:v>
                </c:pt>
                <c:pt idx="17">
                  <c:v>2.926829268292683</c:v>
                </c:pt>
                <c:pt idx="18">
                  <c:v>10.2439024390244</c:v>
                </c:pt>
                <c:pt idx="19">
                  <c:v>21.82926829268293</c:v>
                </c:pt>
                <c:pt idx="20">
                  <c:v>29.87804878048781</c:v>
                </c:pt>
                <c:pt idx="21">
                  <c:v>20.3658536585366</c:v>
                </c:pt>
              </c:numCache>
            </c:numRef>
          </c:val>
          <c:smooth val="0"/>
        </c:ser>
        <c:ser>
          <c:idx val="17"/>
          <c:order val="1"/>
          <c:tx>
            <c:strRef>
              <c:f>元データ5年ごと!$W$26</c:f>
              <c:strCache>
                <c:ptCount val="1"/>
                <c:pt idx="0">
                  <c:v>Bangladesh(2007)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strRef>
              <c:f>元データ5年ごと!$D$27:$D$48</c:f>
              <c:strCache>
                <c:ptCount val="22"/>
                <c:pt idx="0">
                  <c:v>～1899</c:v>
                </c:pt>
                <c:pt idx="1">
                  <c:v>1900～04</c:v>
                </c:pt>
                <c:pt idx="2">
                  <c:v>05～09</c:v>
                </c:pt>
                <c:pt idx="3">
                  <c:v>10～14</c:v>
                </c:pt>
                <c:pt idx="4">
                  <c:v>15～19</c:v>
                </c:pt>
                <c:pt idx="5">
                  <c:v>20～24</c:v>
                </c:pt>
                <c:pt idx="6">
                  <c:v>25～29</c:v>
                </c:pt>
                <c:pt idx="7">
                  <c:v>30～34</c:v>
                </c:pt>
                <c:pt idx="8">
                  <c:v>35～39</c:v>
                </c:pt>
                <c:pt idx="9">
                  <c:v>40～44</c:v>
                </c:pt>
                <c:pt idx="10">
                  <c:v>45～49</c:v>
                </c:pt>
                <c:pt idx="11">
                  <c:v>50～54</c:v>
                </c:pt>
                <c:pt idx="12">
                  <c:v>55～59</c:v>
                </c:pt>
                <c:pt idx="13">
                  <c:v>60～64</c:v>
                </c:pt>
                <c:pt idx="14">
                  <c:v>65～69</c:v>
                </c:pt>
                <c:pt idx="15">
                  <c:v>70～74</c:v>
                </c:pt>
                <c:pt idx="16">
                  <c:v>75～79</c:v>
                </c:pt>
                <c:pt idx="17">
                  <c:v>80～84</c:v>
                </c:pt>
                <c:pt idx="18">
                  <c:v>85～89</c:v>
                </c:pt>
                <c:pt idx="19">
                  <c:v>90～94</c:v>
                </c:pt>
                <c:pt idx="20">
                  <c:v>95～99</c:v>
                </c:pt>
                <c:pt idx="21">
                  <c:v>2000～10</c:v>
                </c:pt>
              </c:strCache>
            </c:strRef>
          </c:cat>
          <c:val>
            <c:numRef>
              <c:f>元データ5年ごと!$W$27:$W$48</c:f>
              <c:numCache>
                <c:formatCode>0.0_ </c:formatCode>
                <c:ptCount val="22"/>
                <c:pt idx="0">
                  <c:v>0.668002672010688</c:v>
                </c:pt>
                <c:pt idx="1">
                  <c:v>0.0</c:v>
                </c:pt>
                <c:pt idx="2">
                  <c:v>0.133600534402138</c:v>
                </c:pt>
                <c:pt idx="3">
                  <c:v>0.0</c:v>
                </c:pt>
                <c:pt idx="4">
                  <c:v>0.0668002672010688</c:v>
                </c:pt>
                <c:pt idx="5">
                  <c:v>0.0</c:v>
                </c:pt>
                <c:pt idx="6">
                  <c:v>0.0</c:v>
                </c:pt>
                <c:pt idx="7">
                  <c:v>0.0668002672010688</c:v>
                </c:pt>
                <c:pt idx="8">
                  <c:v>0.133600534402138</c:v>
                </c:pt>
                <c:pt idx="9">
                  <c:v>0.400801603206413</c:v>
                </c:pt>
                <c:pt idx="10">
                  <c:v>0.400801603206413</c:v>
                </c:pt>
                <c:pt idx="11">
                  <c:v>1.068804275217101</c:v>
                </c:pt>
                <c:pt idx="12">
                  <c:v>1.002004008016032</c:v>
                </c:pt>
                <c:pt idx="13">
                  <c:v>2.27120908483634</c:v>
                </c:pt>
                <c:pt idx="14">
                  <c:v>2.27120908483634</c:v>
                </c:pt>
                <c:pt idx="15">
                  <c:v>5.811623246492986</c:v>
                </c:pt>
                <c:pt idx="16">
                  <c:v>6.412825651302605</c:v>
                </c:pt>
                <c:pt idx="17">
                  <c:v>9.35203740814964</c:v>
                </c:pt>
                <c:pt idx="18">
                  <c:v>9.418837675350701</c:v>
                </c:pt>
                <c:pt idx="19">
                  <c:v>9.81963927855712</c:v>
                </c:pt>
                <c:pt idx="20">
                  <c:v>15.36406145624582</c:v>
                </c:pt>
                <c:pt idx="21">
                  <c:v>35.3373413493654</c:v>
                </c:pt>
              </c:numCache>
            </c:numRef>
          </c:val>
          <c:smooth val="0"/>
        </c:ser>
        <c:ser>
          <c:idx val="19"/>
          <c:order val="2"/>
          <c:tx>
            <c:strRef>
              <c:f>元データ5年ごと!$X$26</c:f>
              <c:strCache>
                <c:ptCount val="1"/>
                <c:pt idx="0">
                  <c:v>Uzbekistan(2008) NPO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strRef>
              <c:f>元データ5年ごと!$D$27:$D$48</c:f>
              <c:strCache>
                <c:ptCount val="22"/>
                <c:pt idx="0">
                  <c:v>～1899</c:v>
                </c:pt>
                <c:pt idx="1">
                  <c:v>1900～04</c:v>
                </c:pt>
                <c:pt idx="2">
                  <c:v>05～09</c:v>
                </c:pt>
                <c:pt idx="3">
                  <c:v>10～14</c:v>
                </c:pt>
                <c:pt idx="4">
                  <c:v>15～19</c:v>
                </c:pt>
                <c:pt idx="5">
                  <c:v>20～24</c:v>
                </c:pt>
                <c:pt idx="6">
                  <c:v>25～29</c:v>
                </c:pt>
                <c:pt idx="7">
                  <c:v>30～34</c:v>
                </c:pt>
                <c:pt idx="8">
                  <c:v>35～39</c:v>
                </c:pt>
                <c:pt idx="9">
                  <c:v>40～44</c:v>
                </c:pt>
                <c:pt idx="10">
                  <c:v>45～49</c:v>
                </c:pt>
                <c:pt idx="11">
                  <c:v>50～54</c:v>
                </c:pt>
                <c:pt idx="12">
                  <c:v>55～59</c:v>
                </c:pt>
                <c:pt idx="13">
                  <c:v>60～64</c:v>
                </c:pt>
                <c:pt idx="14">
                  <c:v>65～69</c:v>
                </c:pt>
                <c:pt idx="15">
                  <c:v>70～74</c:v>
                </c:pt>
                <c:pt idx="16">
                  <c:v>75～79</c:v>
                </c:pt>
                <c:pt idx="17">
                  <c:v>80～84</c:v>
                </c:pt>
                <c:pt idx="18">
                  <c:v>85～89</c:v>
                </c:pt>
                <c:pt idx="19">
                  <c:v>90～94</c:v>
                </c:pt>
                <c:pt idx="20">
                  <c:v>95～99</c:v>
                </c:pt>
                <c:pt idx="21">
                  <c:v>2000～10</c:v>
                </c:pt>
              </c:strCache>
            </c:strRef>
          </c:cat>
          <c:val>
            <c:numRef>
              <c:f>元データ5年ごと!$X$27:$X$48</c:f>
              <c:numCache>
                <c:formatCode>0.0_ </c:formatCode>
                <c:ptCount val="22"/>
                <c:pt idx="0">
                  <c:v>1.01522842639594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0.50761421319797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0.253807106598985</c:v>
                </c:pt>
                <c:pt idx="11">
                  <c:v>0.253807106598985</c:v>
                </c:pt>
                <c:pt idx="12">
                  <c:v>0.253807106598985</c:v>
                </c:pt>
                <c:pt idx="13">
                  <c:v>0.253807106598985</c:v>
                </c:pt>
                <c:pt idx="14">
                  <c:v>0.50761421319797</c:v>
                </c:pt>
                <c:pt idx="15">
                  <c:v>0.253807106598985</c:v>
                </c:pt>
                <c:pt idx="16">
                  <c:v>0.253807106598985</c:v>
                </c:pt>
                <c:pt idx="17">
                  <c:v>0.253807106598985</c:v>
                </c:pt>
                <c:pt idx="18">
                  <c:v>0.253807106598985</c:v>
                </c:pt>
                <c:pt idx="19">
                  <c:v>9.390862944162437</c:v>
                </c:pt>
                <c:pt idx="20">
                  <c:v>13.19796954314721</c:v>
                </c:pt>
                <c:pt idx="21">
                  <c:v>73.35025380710658</c:v>
                </c:pt>
              </c:numCache>
            </c:numRef>
          </c:val>
          <c:smooth val="0"/>
        </c:ser>
        <c:ser>
          <c:idx val="0"/>
          <c:order val="3"/>
          <c:tx>
            <c:strRef>
              <c:f>元データ5年ごと!$F$26</c:f>
              <c:strCache>
                <c:ptCount val="1"/>
                <c:pt idx="0">
                  <c:v>Japan(2007)</c:v>
                </c:pt>
              </c:strCache>
            </c:strRef>
          </c:tx>
          <c:spPr>
            <a:ln w="19050">
              <a:prstDash val="solid"/>
            </a:ln>
          </c:spPr>
          <c:marker>
            <c:symbol val="none"/>
          </c:marker>
          <c:cat>
            <c:strRef>
              <c:f>元データ5年ごと!$D$27:$D$48</c:f>
              <c:strCache>
                <c:ptCount val="22"/>
                <c:pt idx="0">
                  <c:v>～1899</c:v>
                </c:pt>
                <c:pt idx="1">
                  <c:v>1900～04</c:v>
                </c:pt>
                <c:pt idx="2">
                  <c:v>05～09</c:v>
                </c:pt>
                <c:pt idx="3">
                  <c:v>10～14</c:v>
                </c:pt>
                <c:pt idx="4">
                  <c:v>15～19</c:v>
                </c:pt>
                <c:pt idx="5">
                  <c:v>20～24</c:v>
                </c:pt>
                <c:pt idx="6">
                  <c:v>25～29</c:v>
                </c:pt>
                <c:pt idx="7">
                  <c:v>30～34</c:v>
                </c:pt>
                <c:pt idx="8">
                  <c:v>35～39</c:v>
                </c:pt>
                <c:pt idx="9">
                  <c:v>40～44</c:v>
                </c:pt>
                <c:pt idx="10">
                  <c:v>45～49</c:v>
                </c:pt>
                <c:pt idx="11">
                  <c:v>50～54</c:v>
                </c:pt>
                <c:pt idx="12">
                  <c:v>55～59</c:v>
                </c:pt>
                <c:pt idx="13">
                  <c:v>60～64</c:v>
                </c:pt>
                <c:pt idx="14">
                  <c:v>65～69</c:v>
                </c:pt>
                <c:pt idx="15">
                  <c:v>70～74</c:v>
                </c:pt>
                <c:pt idx="16">
                  <c:v>75～79</c:v>
                </c:pt>
                <c:pt idx="17">
                  <c:v>80～84</c:v>
                </c:pt>
                <c:pt idx="18">
                  <c:v>85～89</c:v>
                </c:pt>
                <c:pt idx="19">
                  <c:v>90～94</c:v>
                </c:pt>
                <c:pt idx="20">
                  <c:v>95～99</c:v>
                </c:pt>
                <c:pt idx="21">
                  <c:v>2000～10</c:v>
                </c:pt>
              </c:strCache>
            </c:strRef>
          </c:cat>
          <c:val>
            <c:numRef>
              <c:f>元データ5年ごと!$F$27:$F$48</c:f>
              <c:numCache>
                <c:formatCode>0.0_ </c:formatCode>
                <c:ptCount val="22"/>
                <c:pt idx="0">
                  <c:v>0.686172967374417</c:v>
                </c:pt>
                <c:pt idx="1">
                  <c:v>0.18125323666494</c:v>
                </c:pt>
                <c:pt idx="2">
                  <c:v>0.291299844640083</c:v>
                </c:pt>
                <c:pt idx="3">
                  <c:v>0.200673226307613</c:v>
                </c:pt>
                <c:pt idx="4">
                  <c:v>0.239513205592957</c:v>
                </c:pt>
                <c:pt idx="5">
                  <c:v>0.433713102019679</c:v>
                </c:pt>
                <c:pt idx="6">
                  <c:v>0.62143966856551</c:v>
                </c:pt>
                <c:pt idx="7">
                  <c:v>0.543759709994821</c:v>
                </c:pt>
                <c:pt idx="8">
                  <c:v>0.660279647850855</c:v>
                </c:pt>
                <c:pt idx="9">
                  <c:v>0.996892801657172</c:v>
                </c:pt>
                <c:pt idx="10">
                  <c:v>9.509321595028483</c:v>
                </c:pt>
                <c:pt idx="11">
                  <c:v>10.26022786121181</c:v>
                </c:pt>
                <c:pt idx="12">
                  <c:v>7.03003625064733</c:v>
                </c:pt>
                <c:pt idx="13">
                  <c:v>11.15354738477473</c:v>
                </c:pt>
                <c:pt idx="14">
                  <c:v>8.15639564992232</c:v>
                </c:pt>
                <c:pt idx="15">
                  <c:v>8.900828586224753</c:v>
                </c:pt>
                <c:pt idx="16">
                  <c:v>7.127136198860688</c:v>
                </c:pt>
                <c:pt idx="17">
                  <c:v>5.359917141377524</c:v>
                </c:pt>
                <c:pt idx="18">
                  <c:v>6.091403417918177</c:v>
                </c:pt>
                <c:pt idx="19">
                  <c:v>6.466856551009839</c:v>
                </c:pt>
                <c:pt idx="20">
                  <c:v>5.84541688244433</c:v>
                </c:pt>
                <c:pt idx="21">
                  <c:v>9.243915069911953</c:v>
                </c:pt>
              </c:numCache>
            </c:numRef>
          </c:val>
          <c:smooth val="0"/>
        </c:ser>
        <c:ser>
          <c:idx val="1"/>
          <c:order val="4"/>
          <c:tx>
            <c:strRef>
              <c:f>元データ5年ごと!$G$26</c:f>
              <c:strCache>
                <c:ptCount val="1"/>
                <c:pt idx="0">
                  <c:v>Japan(2007) NPO</c:v>
                </c:pt>
              </c:strCache>
            </c:strRef>
          </c:tx>
          <c:spPr>
            <a:ln w="19050">
              <a:prstDash val="solid"/>
            </a:ln>
          </c:spPr>
          <c:marker>
            <c:symbol val="none"/>
          </c:marker>
          <c:cat>
            <c:strRef>
              <c:f>元データ5年ごと!$D$27:$D$48</c:f>
              <c:strCache>
                <c:ptCount val="22"/>
                <c:pt idx="0">
                  <c:v>～1899</c:v>
                </c:pt>
                <c:pt idx="1">
                  <c:v>1900～04</c:v>
                </c:pt>
                <c:pt idx="2">
                  <c:v>05～09</c:v>
                </c:pt>
                <c:pt idx="3">
                  <c:v>10～14</c:v>
                </c:pt>
                <c:pt idx="4">
                  <c:v>15～19</c:v>
                </c:pt>
                <c:pt idx="5">
                  <c:v>20～24</c:v>
                </c:pt>
                <c:pt idx="6">
                  <c:v>25～29</c:v>
                </c:pt>
                <c:pt idx="7">
                  <c:v>30～34</c:v>
                </c:pt>
                <c:pt idx="8">
                  <c:v>35～39</c:v>
                </c:pt>
                <c:pt idx="9">
                  <c:v>40～44</c:v>
                </c:pt>
                <c:pt idx="10">
                  <c:v>45～49</c:v>
                </c:pt>
                <c:pt idx="11">
                  <c:v>50～54</c:v>
                </c:pt>
                <c:pt idx="12">
                  <c:v>55～59</c:v>
                </c:pt>
                <c:pt idx="13">
                  <c:v>60～64</c:v>
                </c:pt>
                <c:pt idx="14">
                  <c:v>65～69</c:v>
                </c:pt>
                <c:pt idx="15">
                  <c:v>70～74</c:v>
                </c:pt>
                <c:pt idx="16">
                  <c:v>75～79</c:v>
                </c:pt>
                <c:pt idx="17">
                  <c:v>80～84</c:v>
                </c:pt>
                <c:pt idx="18">
                  <c:v>85～89</c:v>
                </c:pt>
                <c:pt idx="19">
                  <c:v>90～94</c:v>
                </c:pt>
                <c:pt idx="20">
                  <c:v>95～99</c:v>
                </c:pt>
                <c:pt idx="21">
                  <c:v>2000～10</c:v>
                </c:pt>
              </c:strCache>
            </c:strRef>
          </c:cat>
          <c:val>
            <c:numRef>
              <c:f>元データ5年ごと!$G$27:$G$48</c:f>
              <c:numCache>
                <c:formatCode>0.0_ </c:formatCode>
                <c:ptCount val="22"/>
                <c:pt idx="0">
                  <c:v>0.0591016548463357</c:v>
                </c:pt>
                <c:pt idx="1">
                  <c:v>0.0985027580772262</c:v>
                </c:pt>
                <c:pt idx="2">
                  <c:v>0.0197005516154452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0.0394011032308905</c:v>
                </c:pt>
                <c:pt idx="7">
                  <c:v>0.0394011032308905</c:v>
                </c:pt>
                <c:pt idx="8">
                  <c:v>0.0394011032308905</c:v>
                </c:pt>
                <c:pt idx="9">
                  <c:v>0.0591016548463357</c:v>
                </c:pt>
                <c:pt idx="10">
                  <c:v>0.236406619385343</c:v>
                </c:pt>
                <c:pt idx="11">
                  <c:v>0.334909377462569</c:v>
                </c:pt>
                <c:pt idx="12">
                  <c:v>0.334909377462569</c:v>
                </c:pt>
                <c:pt idx="13">
                  <c:v>0.492513790386131</c:v>
                </c:pt>
                <c:pt idx="14">
                  <c:v>0.728920409771474</c:v>
                </c:pt>
                <c:pt idx="15">
                  <c:v>1.241134751773049</c:v>
                </c:pt>
                <c:pt idx="16">
                  <c:v>1.359338061465721</c:v>
                </c:pt>
                <c:pt idx="17">
                  <c:v>2.127659574468085</c:v>
                </c:pt>
                <c:pt idx="18">
                  <c:v>3.585500394011033</c:v>
                </c:pt>
                <c:pt idx="19">
                  <c:v>6.639085894405039</c:v>
                </c:pt>
                <c:pt idx="20">
                  <c:v>14.44050433412136</c:v>
                </c:pt>
                <c:pt idx="21">
                  <c:v>68.12450748620961</c:v>
                </c:pt>
              </c:numCache>
            </c:numRef>
          </c:val>
          <c:smooth val="0"/>
        </c:ser>
        <c:ser>
          <c:idx val="3"/>
          <c:order val="5"/>
          <c:tx>
            <c:strRef>
              <c:f>元データ5年ごと!$I$26</c:f>
              <c:strCache>
                <c:ptCount val="1"/>
                <c:pt idx="0">
                  <c:v>Korea(2009)</c:v>
                </c:pt>
              </c:strCache>
            </c:strRef>
          </c:tx>
          <c:spPr>
            <a:ln w="19050">
              <a:prstDash val="sysDot"/>
            </a:ln>
          </c:spPr>
          <c:marker>
            <c:symbol val="none"/>
          </c:marker>
          <c:cat>
            <c:strRef>
              <c:f>元データ5年ごと!$D$27:$D$48</c:f>
              <c:strCache>
                <c:ptCount val="22"/>
                <c:pt idx="0">
                  <c:v>～1899</c:v>
                </c:pt>
                <c:pt idx="1">
                  <c:v>1900～04</c:v>
                </c:pt>
                <c:pt idx="2">
                  <c:v>05～09</c:v>
                </c:pt>
                <c:pt idx="3">
                  <c:v>10～14</c:v>
                </c:pt>
                <c:pt idx="4">
                  <c:v>15～19</c:v>
                </c:pt>
                <c:pt idx="5">
                  <c:v>20～24</c:v>
                </c:pt>
                <c:pt idx="6">
                  <c:v>25～29</c:v>
                </c:pt>
                <c:pt idx="7">
                  <c:v>30～34</c:v>
                </c:pt>
                <c:pt idx="8">
                  <c:v>35～39</c:v>
                </c:pt>
                <c:pt idx="9">
                  <c:v>40～44</c:v>
                </c:pt>
                <c:pt idx="10">
                  <c:v>45～49</c:v>
                </c:pt>
                <c:pt idx="11">
                  <c:v>50～54</c:v>
                </c:pt>
                <c:pt idx="12">
                  <c:v>55～59</c:v>
                </c:pt>
                <c:pt idx="13">
                  <c:v>60～64</c:v>
                </c:pt>
                <c:pt idx="14">
                  <c:v>65～69</c:v>
                </c:pt>
                <c:pt idx="15">
                  <c:v>70～74</c:v>
                </c:pt>
                <c:pt idx="16">
                  <c:v>75～79</c:v>
                </c:pt>
                <c:pt idx="17">
                  <c:v>80～84</c:v>
                </c:pt>
                <c:pt idx="18">
                  <c:v>85～89</c:v>
                </c:pt>
                <c:pt idx="19">
                  <c:v>90～94</c:v>
                </c:pt>
                <c:pt idx="20">
                  <c:v>95～99</c:v>
                </c:pt>
                <c:pt idx="21">
                  <c:v>2000～10</c:v>
                </c:pt>
              </c:strCache>
            </c:strRef>
          </c:cat>
          <c:val>
            <c:numRef>
              <c:f>元データ5年ごと!$I$27:$I$48</c:f>
              <c:numCache>
                <c:formatCode>0.0_ </c:formatCode>
                <c:ptCount val="22"/>
                <c:pt idx="0">
                  <c:v>0.713557594291539</c:v>
                </c:pt>
                <c:pt idx="1">
                  <c:v>0.203873598369011</c:v>
                </c:pt>
                <c:pt idx="2">
                  <c:v>0.305810397553517</c:v>
                </c:pt>
                <c:pt idx="3">
                  <c:v>0.305810397553517</c:v>
                </c:pt>
                <c:pt idx="4">
                  <c:v>0.611620795107034</c:v>
                </c:pt>
                <c:pt idx="5">
                  <c:v>0.611620795107034</c:v>
                </c:pt>
                <c:pt idx="6">
                  <c:v>0.101936799184506</c:v>
                </c:pt>
                <c:pt idx="7">
                  <c:v>0.101936799184506</c:v>
                </c:pt>
                <c:pt idx="8">
                  <c:v>0.407747196738022</c:v>
                </c:pt>
                <c:pt idx="9">
                  <c:v>0.305810397553517</c:v>
                </c:pt>
                <c:pt idx="10">
                  <c:v>1.63098878695209</c:v>
                </c:pt>
                <c:pt idx="11">
                  <c:v>2.446483180428133</c:v>
                </c:pt>
                <c:pt idx="12">
                  <c:v>2.956167176350663</c:v>
                </c:pt>
                <c:pt idx="13">
                  <c:v>3.46585117227319</c:v>
                </c:pt>
                <c:pt idx="14">
                  <c:v>3.46585117227319</c:v>
                </c:pt>
                <c:pt idx="15">
                  <c:v>4.281345565749236</c:v>
                </c:pt>
                <c:pt idx="16">
                  <c:v>5.096839959225275</c:v>
                </c:pt>
                <c:pt idx="17">
                  <c:v>7.543323139653415</c:v>
                </c:pt>
                <c:pt idx="18">
                  <c:v>10.29561671763507</c:v>
                </c:pt>
                <c:pt idx="19">
                  <c:v>11.72273190621815</c:v>
                </c:pt>
                <c:pt idx="20">
                  <c:v>16.71763506625892</c:v>
                </c:pt>
                <c:pt idx="21">
                  <c:v>26.70744138634047</c:v>
                </c:pt>
              </c:numCache>
            </c:numRef>
          </c:val>
          <c:smooth val="0"/>
        </c:ser>
        <c:ser>
          <c:idx val="4"/>
          <c:order val="6"/>
          <c:tx>
            <c:strRef>
              <c:f>元データ5年ごと!$J$26</c:f>
              <c:strCache>
                <c:ptCount val="1"/>
                <c:pt idx="0">
                  <c:v>Korea(2009) NPO</c:v>
                </c:pt>
              </c:strCache>
            </c:strRef>
          </c:tx>
          <c:spPr>
            <a:ln w="19050">
              <a:prstDash val="sysDot"/>
            </a:ln>
          </c:spPr>
          <c:marker>
            <c:symbol val="none"/>
          </c:marker>
          <c:cat>
            <c:strRef>
              <c:f>元データ5年ごと!$D$27:$D$48</c:f>
              <c:strCache>
                <c:ptCount val="22"/>
                <c:pt idx="0">
                  <c:v>～1899</c:v>
                </c:pt>
                <c:pt idx="1">
                  <c:v>1900～04</c:v>
                </c:pt>
                <c:pt idx="2">
                  <c:v>05～09</c:v>
                </c:pt>
                <c:pt idx="3">
                  <c:v>10～14</c:v>
                </c:pt>
                <c:pt idx="4">
                  <c:v>15～19</c:v>
                </c:pt>
                <c:pt idx="5">
                  <c:v>20～24</c:v>
                </c:pt>
                <c:pt idx="6">
                  <c:v>25～29</c:v>
                </c:pt>
                <c:pt idx="7">
                  <c:v>30～34</c:v>
                </c:pt>
                <c:pt idx="8">
                  <c:v>35～39</c:v>
                </c:pt>
                <c:pt idx="9">
                  <c:v>40～44</c:v>
                </c:pt>
                <c:pt idx="10">
                  <c:v>45～49</c:v>
                </c:pt>
                <c:pt idx="11">
                  <c:v>50～54</c:v>
                </c:pt>
                <c:pt idx="12">
                  <c:v>55～59</c:v>
                </c:pt>
                <c:pt idx="13">
                  <c:v>60～64</c:v>
                </c:pt>
                <c:pt idx="14">
                  <c:v>65～69</c:v>
                </c:pt>
                <c:pt idx="15">
                  <c:v>70～74</c:v>
                </c:pt>
                <c:pt idx="16">
                  <c:v>75～79</c:v>
                </c:pt>
                <c:pt idx="17">
                  <c:v>80～84</c:v>
                </c:pt>
                <c:pt idx="18">
                  <c:v>85～89</c:v>
                </c:pt>
                <c:pt idx="19">
                  <c:v>90～94</c:v>
                </c:pt>
                <c:pt idx="20">
                  <c:v>95～99</c:v>
                </c:pt>
                <c:pt idx="21">
                  <c:v>2000～10</c:v>
                </c:pt>
              </c:strCache>
            </c:strRef>
          </c:cat>
          <c:val>
            <c:numRef>
              <c:f>元データ5年ごと!$J$27:$J$48</c:f>
              <c:numCache>
                <c:formatCode>0.0_ </c:formatCode>
                <c:ptCount val="22"/>
                <c:pt idx="0">
                  <c:v>0.240384615384615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0.240384615384615</c:v>
                </c:pt>
                <c:pt idx="6">
                  <c:v>0.240384615384615</c:v>
                </c:pt>
                <c:pt idx="7">
                  <c:v>0.0</c:v>
                </c:pt>
                <c:pt idx="8">
                  <c:v>0.240384615384615</c:v>
                </c:pt>
                <c:pt idx="9">
                  <c:v>0.0</c:v>
                </c:pt>
                <c:pt idx="10">
                  <c:v>0.240384615384615</c:v>
                </c:pt>
                <c:pt idx="11">
                  <c:v>0.961538461538462</c:v>
                </c:pt>
                <c:pt idx="12">
                  <c:v>0.480769230769231</c:v>
                </c:pt>
                <c:pt idx="13">
                  <c:v>1.442307692307692</c:v>
                </c:pt>
                <c:pt idx="14">
                  <c:v>2.16346153846154</c:v>
                </c:pt>
                <c:pt idx="15">
                  <c:v>0.961538461538462</c:v>
                </c:pt>
                <c:pt idx="16">
                  <c:v>2.403846153846154</c:v>
                </c:pt>
                <c:pt idx="17">
                  <c:v>4.567307692307692</c:v>
                </c:pt>
                <c:pt idx="18">
                  <c:v>10.57692307692308</c:v>
                </c:pt>
                <c:pt idx="19">
                  <c:v>9.134615384615373</c:v>
                </c:pt>
                <c:pt idx="20">
                  <c:v>21.6346153846154</c:v>
                </c:pt>
                <c:pt idx="21">
                  <c:v>44.47115384615386</c:v>
                </c:pt>
              </c:numCache>
            </c:numRef>
          </c:val>
          <c:smooth val="0"/>
        </c:ser>
        <c:ser>
          <c:idx val="5"/>
          <c:order val="7"/>
          <c:tx>
            <c:strRef>
              <c:f>元データ5年ごと!$K$26</c:f>
              <c:strCache>
                <c:ptCount val="1"/>
                <c:pt idx="0">
                  <c:v>USA(1999)</c:v>
                </c:pt>
              </c:strCache>
            </c:strRef>
          </c:tx>
          <c:spPr>
            <a:ln w="19050">
              <a:prstDash val="sysDash"/>
            </a:ln>
          </c:spPr>
          <c:marker>
            <c:symbol val="none"/>
          </c:marker>
          <c:cat>
            <c:strRef>
              <c:f>元データ5年ごと!$D$27:$D$48</c:f>
              <c:strCache>
                <c:ptCount val="22"/>
                <c:pt idx="0">
                  <c:v>～1899</c:v>
                </c:pt>
                <c:pt idx="1">
                  <c:v>1900～04</c:v>
                </c:pt>
                <c:pt idx="2">
                  <c:v>05～09</c:v>
                </c:pt>
                <c:pt idx="3">
                  <c:v>10～14</c:v>
                </c:pt>
                <c:pt idx="4">
                  <c:v>15～19</c:v>
                </c:pt>
                <c:pt idx="5">
                  <c:v>20～24</c:v>
                </c:pt>
                <c:pt idx="6">
                  <c:v>25～29</c:v>
                </c:pt>
                <c:pt idx="7">
                  <c:v>30～34</c:v>
                </c:pt>
                <c:pt idx="8">
                  <c:v>35～39</c:v>
                </c:pt>
                <c:pt idx="9">
                  <c:v>40～44</c:v>
                </c:pt>
                <c:pt idx="10">
                  <c:v>45～49</c:v>
                </c:pt>
                <c:pt idx="11">
                  <c:v>50～54</c:v>
                </c:pt>
                <c:pt idx="12">
                  <c:v>55～59</c:v>
                </c:pt>
                <c:pt idx="13">
                  <c:v>60～64</c:v>
                </c:pt>
                <c:pt idx="14">
                  <c:v>65～69</c:v>
                </c:pt>
                <c:pt idx="15">
                  <c:v>70～74</c:v>
                </c:pt>
                <c:pt idx="16">
                  <c:v>75～79</c:v>
                </c:pt>
                <c:pt idx="17">
                  <c:v>80～84</c:v>
                </c:pt>
                <c:pt idx="18">
                  <c:v>85～89</c:v>
                </c:pt>
                <c:pt idx="19">
                  <c:v>90～94</c:v>
                </c:pt>
                <c:pt idx="20">
                  <c:v>95～99</c:v>
                </c:pt>
                <c:pt idx="21">
                  <c:v>2000～10</c:v>
                </c:pt>
              </c:strCache>
            </c:strRef>
          </c:cat>
          <c:val>
            <c:numRef>
              <c:f>元データ5年ごと!$K$27:$K$48</c:f>
              <c:numCache>
                <c:formatCode>0.0_ </c:formatCode>
                <c:ptCount val="22"/>
                <c:pt idx="0">
                  <c:v>5.130057803468206</c:v>
                </c:pt>
                <c:pt idx="1">
                  <c:v>1.372832369942196</c:v>
                </c:pt>
                <c:pt idx="2">
                  <c:v>1.517341040462427</c:v>
                </c:pt>
                <c:pt idx="3">
                  <c:v>1.517341040462427</c:v>
                </c:pt>
                <c:pt idx="4">
                  <c:v>3.61271676300578</c:v>
                </c:pt>
                <c:pt idx="5">
                  <c:v>2.45664739884393</c:v>
                </c:pt>
                <c:pt idx="6">
                  <c:v>1.734104046242775</c:v>
                </c:pt>
                <c:pt idx="7">
                  <c:v>1.950867052023121</c:v>
                </c:pt>
                <c:pt idx="8">
                  <c:v>2.312138728323699</c:v>
                </c:pt>
                <c:pt idx="9">
                  <c:v>2.023121387283237</c:v>
                </c:pt>
                <c:pt idx="10">
                  <c:v>4.624277456647391</c:v>
                </c:pt>
                <c:pt idx="11">
                  <c:v>3.106936416184971</c:v>
                </c:pt>
                <c:pt idx="12">
                  <c:v>3.468208092485549</c:v>
                </c:pt>
                <c:pt idx="13">
                  <c:v>5.057803468208087</c:v>
                </c:pt>
                <c:pt idx="14">
                  <c:v>5.780346820809249</c:v>
                </c:pt>
                <c:pt idx="15">
                  <c:v>11.5606936416185</c:v>
                </c:pt>
                <c:pt idx="16">
                  <c:v>8.815028901734101</c:v>
                </c:pt>
                <c:pt idx="17">
                  <c:v>10.1878612716763</c:v>
                </c:pt>
                <c:pt idx="18">
                  <c:v>8.09248554913295</c:v>
                </c:pt>
                <c:pt idx="19">
                  <c:v>10.26011560693642</c:v>
                </c:pt>
                <c:pt idx="20">
                  <c:v>5.41907514450867</c:v>
                </c:pt>
                <c:pt idx="21">
                  <c:v>0.0</c:v>
                </c:pt>
              </c:numCache>
            </c:numRef>
          </c:val>
          <c:smooth val="0"/>
        </c:ser>
        <c:ser>
          <c:idx val="6"/>
          <c:order val="8"/>
          <c:tx>
            <c:strRef>
              <c:f>元データ5年ごと!$L$26</c:f>
              <c:strCache>
                <c:ptCount val="1"/>
                <c:pt idx="0">
                  <c:v>USA Seatlle(2009) NPO</c:v>
                </c:pt>
              </c:strCache>
            </c:strRef>
          </c:tx>
          <c:spPr>
            <a:ln w="19050">
              <a:prstDash val="sysDash"/>
            </a:ln>
          </c:spPr>
          <c:marker>
            <c:symbol val="none"/>
          </c:marker>
          <c:cat>
            <c:strRef>
              <c:f>元データ5年ごと!$D$27:$D$48</c:f>
              <c:strCache>
                <c:ptCount val="22"/>
                <c:pt idx="0">
                  <c:v>～1899</c:v>
                </c:pt>
                <c:pt idx="1">
                  <c:v>1900～04</c:v>
                </c:pt>
                <c:pt idx="2">
                  <c:v>05～09</c:v>
                </c:pt>
                <c:pt idx="3">
                  <c:v>10～14</c:v>
                </c:pt>
                <c:pt idx="4">
                  <c:v>15～19</c:v>
                </c:pt>
                <c:pt idx="5">
                  <c:v>20～24</c:v>
                </c:pt>
                <c:pt idx="6">
                  <c:v>25～29</c:v>
                </c:pt>
                <c:pt idx="7">
                  <c:v>30～34</c:v>
                </c:pt>
                <c:pt idx="8">
                  <c:v>35～39</c:v>
                </c:pt>
                <c:pt idx="9">
                  <c:v>40～44</c:v>
                </c:pt>
                <c:pt idx="10">
                  <c:v>45～49</c:v>
                </c:pt>
                <c:pt idx="11">
                  <c:v>50～54</c:v>
                </c:pt>
                <c:pt idx="12">
                  <c:v>55～59</c:v>
                </c:pt>
                <c:pt idx="13">
                  <c:v>60～64</c:v>
                </c:pt>
                <c:pt idx="14">
                  <c:v>65～69</c:v>
                </c:pt>
                <c:pt idx="15">
                  <c:v>70～74</c:v>
                </c:pt>
                <c:pt idx="16">
                  <c:v>75～79</c:v>
                </c:pt>
                <c:pt idx="17">
                  <c:v>80～84</c:v>
                </c:pt>
                <c:pt idx="18">
                  <c:v>85～89</c:v>
                </c:pt>
                <c:pt idx="19">
                  <c:v>90～94</c:v>
                </c:pt>
                <c:pt idx="20">
                  <c:v>95～99</c:v>
                </c:pt>
                <c:pt idx="21">
                  <c:v>2000～10</c:v>
                </c:pt>
              </c:strCache>
            </c:strRef>
          </c:cat>
          <c:val>
            <c:numRef>
              <c:f>元データ5年ごと!$L$27:$L$48</c:f>
              <c:numCache>
                <c:formatCode>0.0_ </c:formatCode>
                <c:ptCount val="22"/>
                <c:pt idx="0">
                  <c:v>1.833568406205924</c:v>
                </c:pt>
                <c:pt idx="1">
                  <c:v>1.057827926657264</c:v>
                </c:pt>
                <c:pt idx="2">
                  <c:v>0.77574047954866</c:v>
                </c:pt>
                <c:pt idx="3">
                  <c:v>1.128349788434414</c:v>
                </c:pt>
                <c:pt idx="4">
                  <c:v>0.282087447108604</c:v>
                </c:pt>
                <c:pt idx="5">
                  <c:v>0.987306064880113</c:v>
                </c:pt>
                <c:pt idx="6">
                  <c:v>0.634696755994358</c:v>
                </c:pt>
                <c:pt idx="7">
                  <c:v>0.987306064880113</c:v>
                </c:pt>
                <c:pt idx="8">
                  <c:v>0.705218617771509</c:v>
                </c:pt>
                <c:pt idx="9">
                  <c:v>0.916784203102962</c:v>
                </c:pt>
                <c:pt idx="10">
                  <c:v>2.18617771509168</c:v>
                </c:pt>
                <c:pt idx="11">
                  <c:v>1.904090267983074</c:v>
                </c:pt>
                <c:pt idx="12">
                  <c:v>2.115655853314526</c:v>
                </c:pt>
                <c:pt idx="13">
                  <c:v>1.763046544428773</c:v>
                </c:pt>
                <c:pt idx="14">
                  <c:v>2.891396332863187</c:v>
                </c:pt>
                <c:pt idx="15">
                  <c:v>5.35966149506347</c:v>
                </c:pt>
                <c:pt idx="16">
                  <c:v>7.263751763046544</c:v>
                </c:pt>
                <c:pt idx="17">
                  <c:v>7.616361071932299</c:v>
                </c:pt>
                <c:pt idx="18">
                  <c:v>9.732016925246825</c:v>
                </c:pt>
                <c:pt idx="19">
                  <c:v>9.80253878702398</c:v>
                </c:pt>
                <c:pt idx="20">
                  <c:v>13.54019746121297</c:v>
                </c:pt>
                <c:pt idx="21">
                  <c:v>26.51622002820875</c:v>
                </c:pt>
              </c:numCache>
            </c:numRef>
          </c:val>
          <c:smooth val="0"/>
        </c:ser>
        <c:ser>
          <c:idx val="7"/>
          <c:order val="9"/>
          <c:tx>
            <c:strRef>
              <c:f>元データ5年ごと!$M$26</c:f>
              <c:strCache>
                <c:ptCount val="1"/>
                <c:pt idx="0">
                  <c:v>USA Washington D.C.(2010) NPO</c:v>
                </c:pt>
              </c:strCache>
            </c:strRef>
          </c:tx>
          <c:spPr>
            <a:ln w="19050">
              <a:prstDash val="sysDash"/>
            </a:ln>
          </c:spPr>
          <c:marker>
            <c:symbol val="none"/>
          </c:marker>
          <c:cat>
            <c:strRef>
              <c:f>元データ5年ごと!$D$27:$D$48</c:f>
              <c:strCache>
                <c:ptCount val="22"/>
                <c:pt idx="0">
                  <c:v>～1899</c:v>
                </c:pt>
                <c:pt idx="1">
                  <c:v>1900～04</c:v>
                </c:pt>
                <c:pt idx="2">
                  <c:v>05～09</c:v>
                </c:pt>
                <c:pt idx="3">
                  <c:v>10～14</c:v>
                </c:pt>
                <c:pt idx="4">
                  <c:v>15～19</c:v>
                </c:pt>
                <c:pt idx="5">
                  <c:v>20～24</c:v>
                </c:pt>
                <c:pt idx="6">
                  <c:v>25～29</c:v>
                </c:pt>
                <c:pt idx="7">
                  <c:v>30～34</c:v>
                </c:pt>
                <c:pt idx="8">
                  <c:v>35～39</c:v>
                </c:pt>
                <c:pt idx="9">
                  <c:v>40～44</c:v>
                </c:pt>
                <c:pt idx="10">
                  <c:v>45～49</c:v>
                </c:pt>
                <c:pt idx="11">
                  <c:v>50～54</c:v>
                </c:pt>
                <c:pt idx="12">
                  <c:v>55～59</c:v>
                </c:pt>
                <c:pt idx="13">
                  <c:v>60～64</c:v>
                </c:pt>
                <c:pt idx="14">
                  <c:v>65～69</c:v>
                </c:pt>
                <c:pt idx="15">
                  <c:v>70～74</c:v>
                </c:pt>
                <c:pt idx="16">
                  <c:v>75～79</c:v>
                </c:pt>
                <c:pt idx="17">
                  <c:v>80～84</c:v>
                </c:pt>
                <c:pt idx="18">
                  <c:v>85～89</c:v>
                </c:pt>
                <c:pt idx="19">
                  <c:v>90～94</c:v>
                </c:pt>
                <c:pt idx="20">
                  <c:v>95～99</c:v>
                </c:pt>
                <c:pt idx="21">
                  <c:v>2000～10</c:v>
                </c:pt>
              </c:strCache>
            </c:strRef>
          </c:cat>
          <c:val>
            <c:numRef>
              <c:f>元データ5年ごと!$M$27:$M$48</c:f>
              <c:numCache>
                <c:formatCode>0.0_ </c:formatCode>
                <c:ptCount val="22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0.175131348511384</c:v>
                </c:pt>
                <c:pt idx="7">
                  <c:v>0.0</c:v>
                </c:pt>
                <c:pt idx="8">
                  <c:v>0.875656742556918</c:v>
                </c:pt>
                <c:pt idx="9">
                  <c:v>1.576182136602452</c:v>
                </c:pt>
                <c:pt idx="10">
                  <c:v>1.225919439579685</c:v>
                </c:pt>
                <c:pt idx="11">
                  <c:v>1.576182136602452</c:v>
                </c:pt>
                <c:pt idx="12">
                  <c:v>1.576182136602452</c:v>
                </c:pt>
                <c:pt idx="13">
                  <c:v>1.401050788091068</c:v>
                </c:pt>
                <c:pt idx="14">
                  <c:v>4.203152364273205</c:v>
                </c:pt>
                <c:pt idx="15">
                  <c:v>4.37828371278459</c:v>
                </c:pt>
                <c:pt idx="16">
                  <c:v>5.253940455341506</c:v>
                </c:pt>
                <c:pt idx="17">
                  <c:v>7.530647985989492</c:v>
                </c:pt>
                <c:pt idx="18">
                  <c:v>11.03327495621716</c:v>
                </c:pt>
                <c:pt idx="19">
                  <c:v>12.784588441331</c:v>
                </c:pt>
                <c:pt idx="20">
                  <c:v>14.18563922942207</c:v>
                </c:pt>
                <c:pt idx="21">
                  <c:v>32.22416812609457</c:v>
                </c:pt>
              </c:numCache>
            </c:numRef>
          </c:val>
          <c:smooth val="0"/>
        </c:ser>
        <c:ser>
          <c:idx val="8"/>
          <c:order val="10"/>
          <c:tx>
            <c:strRef>
              <c:f>元データ5年ごと!$N$26</c:f>
              <c:strCache>
                <c:ptCount val="1"/>
                <c:pt idx="0">
                  <c:v>Germany(2000)</c:v>
                </c:pt>
              </c:strCache>
            </c:strRef>
          </c:tx>
          <c:spPr>
            <a:ln w="19050">
              <a:prstDash val="dash"/>
            </a:ln>
          </c:spPr>
          <c:marker>
            <c:symbol val="none"/>
          </c:marker>
          <c:cat>
            <c:strRef>
              <c:f>元データ5年ごと!$D$27:$D$48</c:f>
              <c:strCache>
                <c:ptCount val="22"/>
                <c:pt idx="0">
                  <c:v>～1899</c:v>
                </c:pt>
                <c:pt idx="1">
                  <c:v>1900～04</c:v>
                </c:pt>
                <c:pt idx="2">
                  <c:v>05～09</c:v>
                </c:pt>
                <c:pt idx="3">
                  <c:v>10～14</c:v>
                </c:pt>
                <c:pt idx="4">
                  <c:v>15～19</c:v>
                </c:pt>
                <c:pt idx="5">
                  <c:v>20～24</c:v>
                </c:pt>
                <c:pt idx="6">
                  <c:v>25～29</c:v>
                </c:pt>
                <c:pt idx="7">
                  <c:v>30～34</c:v>
                </c:pt>
                <c:pt idx="8">
                  <c:v>35～39</c:v>
                </c:pt>
                <c:pt idx="9">
                  <c:v>40～44</c:v>
                </c:pt>
                <c:pt idx="10">
                  <c:v>45～49</c:v>
                </c:pt>
                <c:pt idx="11">
                  <c:v>50～54</c:v>
                </c:pt>
                <c:pt idx="12">
                  <c:v>55～59</c:v>
                </c:pt>
                <c:pt idx="13">
                  <c:v>60～64</c:v>
                </c:pt>
                <c:pt idx="14">
                  <c:v>65～69</c:v>
                </c:pt>
                <c:pt idx="15">
                  <c:v>70～74</c:v>
                </c:pt>
                <c:pt idx="16">
                  <c:v>75～79</c:v>
                </c:pt>
                <c:pt idx="17">
                  <c:v>80～84</c:v>
                </c:pt>
                <c:pt idx="18">
                  <c:v>85～89</c:v>
                </c:pt>
                <c:pt idx="19">
                  <c:v>90～94</c:v>
                </c:pt>
                <c:pt idx="20">
                  <c:v>95～99</c:v>
                </c:pt>
                <c:pt idx="21">
                  <c:v>2000～10</c:v>
                </c:pt>
              </c:strCache>
            </c:strRef>
          </c:cat>
          <c:val>
            <c:numRef>
              <c:f>元データ5年ごと!$N$27:$N$48</c:f>
              <c:numCache>
                <c:formatCode>0.0_ </c:formatCode>
                <c:ptCount val="22"/>
                <c:pt idx="0">
                  <c:v>7.359307359307357</c:v>
                </c:pt>
                <c:pt idx="1">
                  <c:v>1.875901875901876</c:v>
                </c:pt>
                <c:pt idx="2">
                  <c:v>1.875901875901876</c:v>
                </c:pt>
                <c:pt idx="3">
                  <c:v>1.01010101010101</c:v>
                </c:pt>
                <c:pt idx="4">
                  <c:v>1.298701298701298</c:v>
                </c:pt>
                <c:pt idx="5">
                  <c:v>1.443001443001443</c:v>
                </c:pt>
                <c:pt idx="6">
                  <c:v>0.577200577200577</c:v>
                </c:pt>
                <c:pt idx="7">
                  <c:v>1.01010101010101</c:v>
                </c:pt>
                <c:pt idx="8">
                  <c:v>0.144300144300144</c:v>
                </c:pt>
                <c:pt idx="9">
                  <c:v>0.288600288600289</c:v>
                </c:pt>
                <c:pt idx="10">
                  <c:v>5.339105339105338</c:v>
                </c:pt>
                <c:pt idx="11">
                  <c:v>5.483405483405483</c:v>
                </c:pt>
                <c:pt idx="12">
                  <c:v>3.03030303030303</c:v>
                </c:pt>
                <c:pt idx="13">
                  <c:v>1.875901875901876</c:v>
                </c:pt>
                <c:pt idx="14">
                  <c:v>2.597402597402598</c:v>
                </c:pt>
                <c:pt idx="15">
                  <c:v>4.184704184704187</c:v>
                </c:pt>
                <c:pt idx="16">
                  <c:v>4.473304473304477</c:v>
                </c:pt>
                <c:pt idx="17">
                  <c:v>6.782106782106782</c:v>
                </c:pt>
                <c:pt idx="18">
                  <c:v>7.359307359307357</c:v>
                </c:pt>
                <c:pt idx="19">
                  <c:v>35.35353535353536</c:v>
                </c:pt>
                <c:pt idx="20">
                  <c:v>6.637806637806634</c:v>
                </c:pt>
                <c:pt idx="21">
                  <c:v>0.0</c:v>
                </c:pt>
              </c:numCache>
            </c:numRef>
          </c:val>
          <c:smooth val="0"/>
        </c:ser>
        <c:ser>
          <c:idx val="9"/>
          <c:order val="11"/>
          <c:tx>
            <c:strRef>
              <c:f>元データ5年ごと!$O$26</c:f>
              <c:strCache>
                <c:ptCount val="1"/>
                <c:pt idx="0">
                  <c:v>Germany(2008) Associations</c:v>
                </c:pt>
              </c:strCache>
            </c:strRef>
          </c:tx>
          <c:spPr>
            <a:ln w="19050">
              <a:prstDash val="dash"/>
            </a:ln>
          </c:spPr>
          <c:marker>
            <c:symbol val="none"/>
          </c:marker>
          <c:cat>
            <c:strRef>
              <c:f>元データ5年ごと!$D$27:$D$48</c:f>
              <c:strCache>
                <c:ptCount val="22"/>
                <c:pt idx="0">
                  <c:v>～1899</c:v>
                </c:pt>
                <c:pt idx="1">
                  <c:v>1900～04</c:v>
                </c:pt>
                <c:pt idx="2">
                  <c:v>05～09</c:v>
                </c:pt>
                <c:pt idx="3">
                  <c:v>10～14</c:v>
                </c:pt>
                <c:pt idx="4">
                  <c:v>15～19</c:v>
                </c:pt>
                <c:pt idx="5">
                  <c:v>20～24</c:v>
                </c:pt>
                <c:pt idx="6">
                  <c:v>25～29</c:v>
                </c:pt>
                <c:pt idx="7">
                  <c:v>30～34</c:v>
                </c:pt>
                <c:pt idx="8">
                  <c:v>35～39</c:v>
                </c:pt>
                <c:pt idx="9">
                  <c:v>40～44</c:v>
                </c:pt>
                <c:pt idx="10">
                  <c:v>45～49</c:v>
                </c:pt>
                <c:pt idx="11">
                  <c:v>50～54</c:v>
                </c:pt>
                <c:pt idx="12">
                  <c:v>55～59</c:v>
                </c:pt>
                <c:pt idx="13">
                  <c:v>60～64</c:v>
                </c:pt>
                <c:pt idx="14">
                  <c:v>65～69</c:v>
                </c:pt>
                <c:pt idx="15">
                  <c:v>70～74</c:v>
                </c:pt>
                <c:pt idx="16">
                  <c:v>75～79</c:v>
                </c:pt>
                <c:pt idx="17">
                  <c:v>80～84</c:v>
                </c:pt>
                <c:pt idx="18">
                  <c:v>85～89</c:v>
                </c:pt>
                <c:pt idx="19">
                  <c:v>90～94</c:v>
                </c:pt>
                <c:pt idx="20">
                  <c:v>95～99</c:v>
                </c:pt>
                <c:pt idx="21">
                  <c:v>2000～10</c:v>
                </c:pt>
              </c:strCache>
            </c:strRef>
          </c:cat>
          <c:val>
            <c:numRef>
              <c:f>元データ5年ごと!$O$27:$O$48</c:f>
              <c:numCache>
                <c:formatCode>0.0_ </c:formatCode>
                <c:ptCount val="22"/>
                <c:pt idx="0">
                  <c:v>8.9795918367347</c:v>
                </c:pt>
                <c:pt idx="1">
                  <c:v>1.020408163265306</c:v>
                </c:pt>
                <c:pt idx="2">
                  <c:v>1.42857142857143</c:v>
                </c:pt>
                <c:pt idx="3">
                  <c:v>1.020408163265306</c:v>
                </c:pt>
                <c:pt idx="4">
                  <c:v>0.816326530612245</c:v>
                </c:pt>
                <c:pt idx="5">
                  <c:v>1.224489795918367</c:v>
                </c:pt>
                <c:pt idx="6">
                  <c:v>1.020408163265306</c:v>
                </c:pt>
                <c:pt idx="7">
                  <c:v>0.816326530612245</c:v>
                </c:pt>
                <c:pt idx="8">
                  <c:v>0.204081632653061</c:v>
                </c:pt>
                <c:pt idx="9">
                  <c:v>0.204081632653061</c:v>
                </c:pt>
                <c:pt idx="10">
                  <c:v>3.26530612244898</c:v>
                </c:pt>
                <c:pt idx="11">
                  <c:v>4.08163265306123</c:v>
                </c:pt>
                <c:pt idx="12">
                  <c:v>2.040816326530613</c:v>
                </c:pt>
                <c:pt idx="13">
                  <c:v>1.020408163265306</c:v>
                </c:pt>
                <c:pt idx="14">
                  <c:v>1.42857142857143</c:v>
                </c:pt>
                <c:pt idx="15">
                  <c:v>3.061224489795918</c:v>
                </c:pt>
                <c:pt idx="16">
                  <c:v>4.89795918367347</c:v>
                </c:pt>
                <c:pt idx="17">
                  <c:v>7.142857142857141</c:v>
                </c:pt>
                <c:pt idx="18">
                  <c:v>9.795918367346938</c:v>
                </c:pt>
                <c:pt idx="19">
                  <c:v>26.93877551020408</c:v>
                </c:pt>
                <c:pt idx="20">
                  <c:v>11.02040816326531</c:v>
                </c:pt>
                <c:pt idx="21">
                  <c:v>8.571428571428571</c:v>
                </c:pt>
              </c:numCache>
            </c:numRef>
          </c:val>
          <c:smooth val="0"/>
        </c:ser>
        <c:ser>
          <c:idx val="10"/>
          <c:order val="12"/>
          <c:tx>
            <c:strRef>
              <c:f>元データ5年ごと!$P$26</c:f>
              <c:strCache>
                <c:ptCount val="1"/>
                <c:pt idx="0">
                  <c:v>Germany(2008) Interest Groups</c:v>
                </c:pt>
              </c:strCache>
            </c:strRef>
          </c:tx>
          <c:spPr>
            <a:ln w="19050">
              <a:prstDash val="dash"/>
            </a:ln>
          </c:spPr>
          <c:marker>
            <c:symbol val="none"/>
          </c:marker>
          <c:cat>
            <c:strRef>
              <c:f>元データ5年ごと!$D$27:$D$48</c:f>
              <c:strCache>
                <c:ptCount val="22"/>
                <c:pt idx="0">
                  <c:v>～1899</c:v>
                </c:pt>
                <c:pt idx="1">
                  <c:v>1900～04</c:v>
                </c:pt>
                <c:pt idx="2">
                  <c:v>05～09</c:v>
                </c:pt>
                <c:pt idx="3">
                  <c:v>10～14</c:v>
                </c:pt>
                <c:pt idx="4">
                  <c:v>15～19</c:v>
                </c:pt>
                <c:pt idx="5">
                  <c:v>20～24</c:v>
                </c:pt>
                <c:pt idx="6">
                  <c:v>25～29</c:v>
                </c:pt>
                <c:pt idx="7">
                  <c:v>30～34</c:v>
                </c:pt>
                <c:pt idx="8">
                  <c:v>35～39</c:v>
                </c:pt>
                <c:pt idx="9">
                  <c:v>40～44</c:v>
                </c:pt>
                <c:pt idx="10">
                  <c:v>45～49</c:v>
                </c:pt>
                <c:pt idx="11">
                  <c:v>50～54</c:v>
                </c:pt>
                <c:pt idx="12">
                  <c:v>55～59</c:v>
                </c:pt>
                <c:pt idx="13">
                  <c:v>60～64</c:v>
                </c:pt>
                <c:pt idx="14">
                  <c:v>65～69</c:v>
                </c:pt>
                <c:pt idx="15">
                  <c:v>70～74</c:v>
                </c:pt>
                <c:pt idx="16">
                  <c:v>75～79</c:v>
                </c:pt>
                <c:pt idx="17">
                  <c:v>80～84</c:v>
                </c:pt>
                <c:pt idx="18">
                  <c:v>85～89</c:v>
                </c:pt>
                <c:pt idx="19">
                  <c:v>90～94</c:v>
                </c:pt>
                <c:pt idx="20">
                  <c:v>95～99</c:v>
                </c:pt>
                <c:pt idx="21">
                  <c:v>2000～10</c:v>
                </c:pt>
              </c:strCache>
            </c:strRef>
          </c:cat>
          <c:val>
            <c:numRef>
              <c:f>元データ5年ごと!$P$27:$P$48</c:f>
              <c:numCache>
                <c:formatCode>0.0_ </c:formatCode>
                <c:ptCount val="22"/>
                <c:pt idx="0">
                  <c:v>9.698996655518394</c:v>
                </c:pt>
                <c:pt idx="1">
                  <c:v>1.672240802675585</c:v>
                </c:pt>
                <c:pt idx="2">
                  <c:v>1.672240802675585</c:v>
                </c:pt>
                <c:pt idx="3">
                  <c:v>1.003344481605351</c:v>
                </c:pt>
                <c:pt idx="4">
                  <c:v>2.006688963210697</c:v>
                </c:pt>
                <c:pt idx="5">
                  <c:v>1.337792642140468</c:v>
                </c:pt>
                <c:pt idx="6">
                  <c:v>1.337792642140468</c:v>
                </c:pt>
                <c:pt idx="7">
                  <c:v>1.003344481605351</c:v>
                </c:pt>
                <c:pt idx="8">
                  <c:v>0.0</c:v>
                </c:pt>
                <c:pt idx="9">
                  <c:v>0.0</c:v>
                </c:pt>
                <c:pt idx="10">
                  <c:v>11.37123745819398</c:v>
                </c:pt>
                <c:pt idx="11">
                  <c:v>7.023411371237447</c:v>
                </c:pt>
                <c:pt idx="12">
                  <c:v>5.016722408026756</c:v>
                </c:pt>
                <c:pt idx="13">
                  <c:v>2.341137123745819</c:v>
                </c:pt>
                <c:pt idx="14">
                  <c:v>4.682274247491636</c:v>
                </c:pt>
                <c:pt idx="15">
                  <c:v>4.682274247491636</c:v>
                </c:pt>
                <c:pt idx="16">
                  <c:v>3.344481605351171</c:v>
                </c:pt>
                <c:pt idx="17">
                  <c:v>5.016722408026756</c:v>
                </c:pt>
                <c:pt idx="18">
                  <c:v>6.688963210702341</c:v>
                </c:pt>
                <c:pt idx="19">
                  <c:v>20.73578595317725</c:v>
                </c:pt>
                <c:pt idx="20">
                  <c:v>4.013377926421405</c:v>
                </c:pt>
                <c:pt idx="21">
                  <c:v>5.351170568561868</c:v>
                </c:pt>
              </c:numCache>
            </c:numRef>
          </c:val>
          <c:smooth val="0"/>
        </c:ser>
        <c:ser>
          <c:idx val="12"/>
          <c:order val="13"/>
          <c:tx>
            <c:strRef>
              <c:f>元データ5年ごと!$R$26</c:f>
              <c:strCache>
                <c:ptCount val="1"/>
                <c:pt idx="0">
                  <c:v>China(2010)</c:v>
                </c:pt>
              </c:strCache>
            </c:strRef>
          </c:tx>
          <c:spPr>
            <a:ln w="19050">
              <a:prstDash val="dashDot"/>
            </a:ln>
          </c:spPr>
          <c:marker>
            <c:symbol val="none"/>
          </c:marker>
          <c:cat>
            <c:strRef>
              <c:f>元データ5年ごと!$D$27:$D$48</c:f>
              <c:strCache>
                <c:ptCount val="22"/>
                <c:pt idx="0">
                  <c:v>～1899</c:v>
                </c:pt>
                <c:pt idx="1">
                  <c:v>1900～04</c:v>
                </c:pt>
                <c:pt idx="2">
                  <c:v>05～09</c:v>
                </c:pt>
                <c:pt idx="3">
                  <c:v>10～14</c:v>
                </c:pt>
                <c:pt idx="4">
                  <c:v>15～19</c:v>
                </c:pt>
                <c:pt idx="5">
                  <c:v>20～24</c:v>
                </c:pt>
                <c:pt idx="6">
                  <c:v>25～29</c:v>
                </c:pt>
                <c:pt idx="7">
                  <c:v>30～34</c:v>
                </c:pt>
                <c:pt idx="8">
                  <c:v>35～39</c:v>
                </c:pt>
                <c:pt idx="9">
                  <c:v>40～44</c:v>
                </c:pt>
                <c:pt idx="10">
                  <c:v>45～49</c:v>
                </c:pt>
                <c:pt idx="11">
                  <c:v>50～54</c:v>
                </c:pt>
                <c:pt idx="12">
                  <c:v>55～59</c:v>
                </c:pt>
                <c:pt idx="13">
                  <c:v>60～64</c:v>
                </c:pt>
                <c:pt idx="14">
                  <c:v>65～69</c:v>
                </c:pt>
                <c:pt idx="15">
                  <c:v>70～74</c:v>
                </c:pt>
                <c:pt idx="16">
                  <c:v>75～79</c:v>
                </c:pt>
                <c:pt idx="17">
                  <c:v>80～84</c:v>
                </c:pt>
                <c:pt idx="18">
                  <c:v>85～89</c:v>
                </c:pt>
                <c:pt idx="19">
                  <c:v>90～94</c:v>
                </c:pt>
                <c:pt idx="20">
                  <c:v>95～99</c:v>
                </c:pt>
                <c:pt idx="21">
                  <c:v>2000～10</c:v>
                </c:pt>
              </c:strCache>
            </c:strRef>
          </c:cat>
          <c:val>
            <c:numRef>
              <c:f>元データ5年ごと!$R$27:$R$48</c:f>
              <c:numCache>
                <c:formatCode>0.0_ </c:formatCode>
                <c:ptCount val="22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0.413467217956291</c:v>
                </c:pt>
                <c:pt idx="12">
                  <c:v>0.177200236266982</c:v>
                </c:pt>
                <c:pt idx="13">
                  <c:v>0.0</c:v>
                </c:pt>
                <c:pt idx="14">
                  <c:v>0.0590667454223272</c:v>
                </c:pt>
                <c:pt idx="15">
                  <c:v>0.118133490844654</c:v>
                </c:pt>
                <c:pt idx="16">
                  <c:v>0.354400472533963</c:v>
                </c:pt>
                <c:pt idx="17">
                  <c:v>3.012404016538686</c:v>
                </c:pt>
                <c:pt idx="18">
                  <c:v>5.079740106320143</c:v>
                </c:pt>
                <c:pt idx="19">
                  <c:v>6.851742468989959</c:v>
                </c:pt>
                <c:pt idx="20">
                  <c:v>10.3957471943296</c:v>
                </c:pt>
                <c:pt idx="21">
                  <c:v>73.53809805079732</c:v>
                </c:pt>
              </c:numCache>
            </c:numRef>
          </c:val>
          <c:smooth val="0"/>
        </c:ser>
        <c:ser>
          <c:idx val="13"/>
          <c:order val="14"/>
          <c:tx>
            <c:strRef>
              <c:f>元データ5年ごと!$S$26</c:f>
              <c:strCache>
                <c:ptCount val="1"/>
                <c:pt idx="0">
                  <c:v>Russia(2004)</c:v>
                </c:pt>
              </c:strCache>
            </c:strRef>
          </c:tx>
          <c:spPr>
            <a:ln w="19050">
              <a:prstDash val="lgDash"/>
            </a:ln>
          </c:spPr>
          <c:marker>
            <c:symbol val="none"/>
          </c:marker>
          <c:cat>
            <c:strRef>
              <c:f>元データ5年ごと!$D$27:$D$48</c:f>
              <c:strCache>
                <c:ptCount val="22"/>
                <c:pt idx="0">
                  <c:v>～1899</c:v>
                </c:pt>
                <c:pt idx="1">
                  <c:v>1900～04</c:v>
                </c:pt>
                <c:pt idx="2">
                  <c:v>05～09</c:v>
                </c:pt>
                <c:pt idx="3">
                  <c:v>10～14</c:v>
                </c:pt>
                <c:pt idx="4">
                  <c:v>15～19</c:v>
                </c:pt>
                <c:pt idx="5">
                  <c:v>20～24</c:v>
                </c:pt>
                <c:pt idx="6">
                  <c:v>25～29</c:v>
                </c:pt>
                <c:pt idx="7">
                  <c:v>30～34</c:v>
                </c:pt>
                <c:pt idx="8">
                  <c:v>35～39</c:v>
                </c:pt>
                <c:pt idx="9">
                  <c:v>40～44</c:v>
                </c:pt>
                <c:pt idx="10">
                  <c:v>45～49</c:v>
                </c:pt>
                <c:pt idx="11">
                  <c:v>50～54</c:v>
                </c:pt>
                <c:pt idx="12">
                  <c:v>55～59</c:v>
                </c:pt>
                <c:pt idx="13">
                  <c:v>60～64</c:v>
                </c:pt>
                <c:pt idx="14">
                  <c:v>65～69</c:v>
                </c:pt>
                <c:pt idx="15">
                  <c:v>70～74</c:v>
                </c:pt>
                <c:pt idx="16">
                  <c:v>75～79</c:v>
                </c:pt>
                <c:pt idx="17">
                  <c:v>80～84</c:v>
                </c:pt>
                <c:pt idx="18">
                  <c:v>85～89</c:v>
                </c:pt>
                <c:pt idx="19">
                  <c:v>90～94</c:v>
                </c:pt>
                <c:pt idx="20">
                  <c:v>95～99</c:v>
                </c:pt>
                <c:pt idx="21">
                  <c:v>2000～10</c:v>
                </c:pt>
              </c:strCache>
            </c:strRef>
          </c:cat>
          <c:val>
            <c:numRef>
              <c:f>元データ5年ごと!$S$27:$S$48</c:f>
              <c:numCache>
                <c:formatCode>0.0_ </c:formatCode>
                <c:ptCount val="22"/>
                <c:pt idx="0">
                  <c:v>0.434782608695652</c:v>
                </c:pt>
                <c:pt idx="1">
                  <c:v>0.144927536231884</c:v>
                </c:pt>
                <c:pt idx="2">
                  <c:v>0.144927536231884</c:v>
                </c:pt>
                <c:pt idx="3">
                  <c:v>0.0</c:v>
                </c:pt>
                <c:pt idx="4">
                  <c:v>0.0</c:v>
                </c:pt>
                <c:pt idx="5">
                  <c:v>0.144927536231884</c:v>
                </c:pt>
                <c:pt idx="6">
                  <c:v>0.144927536231884</c:v>
                </c:pt>
                <c:pt idx="7">
                  <c:v>0.144927536231884</c:v>
                </c:pt>
                <c:pt idx="8">
                  <c:v>0.144927536231884</c:v>
                </c:pt>
                <c:pt idx="9">
                  <c:v>0.0</c:v>
                </c:pt>
                <c:pt idx="10">
                  <c:v>0.72463768115942</c:v>
                </c:pt>
                <c:pt idx="11">
                  <c:v>0.144927536231884</c:v>
                </c:pt>
                <c:pt idx="12">
                  <c:v>0.144927536231884</c:v>
                </c:pt>
                <c:pt idx="13">
                  <c:v>0.434782608695652</c:v>
                </c:pt>
                <c:pt idx="14">
                  <c:v>0.434782608695652</c:v>
                </c:pt>
                <c:pt idx="15">
                  <c:v>0.579710144927536</c:v>
                </c:pt>
                <c:pt idx="16">
                  <c:v>0.434782608695652</c:v>
                </c:pt>
                <c:pt idx="17">
                  <c:v>0.72463768115942</c:v>
                </c:pt>
                <c:pt idx="18">
                  <c:v>8.695652173913044</c:v>
                </c:pt>
                <c:pt idx="19">
                  <c:v>41.59420289855076</c:v>
                </c:pt>
                <c:pt idx="20">
                  <c:v>33.33333333333334</c:v>
                </c:pt>
                <c:pt idx="21">
                  <c:v>11.44927536231884</c:v>
                </c:pt>
              </c:numCache>
            </c:numRef>
          </c:val>
          <c:smooth val="0"/>
        </c:ser>
        <c:ser>
          <c:idx val="15"/>
          <c:order val="15"/>
          <c:tx>
            <c:strRef>
              <c:f>元データ5年ごと!$U$26</c:f>
              <c:strCache>
                <c:ptCount val="1"/>
                <c:pt idx="0">
                  <c:v>Philippine(2005)</c:v>
                </c:pt>
              </c:strCache>
            </c:strRef>
          </c:tx>
          <c:spPr>
            <a:ln w="19050">
              <a:prstDash val="lgDashDot"/>
            </a:ln>
          </c:spPr>
          <c:marker>
            <c:symbol val="none"/>
          </c:marker>
          <c:cat>
            <c:strRef>
              <c:f>元データ5年ごと!$D$27:$D$48</c:f>
              <c:strCache>
                <c:ptCount val="22"/>
                <c:pt idx="0">
                  <c:v>～1899</c:v>
                </c:pt>
                <c:pt idx="1">
                  <c:v>1900～04</c:v>
                </c:pt>
                <c:pt idx="2">
                  <c:v>05～09</c:v>
                </c:pt>
                <c:pt idx="3">
                  <c:v>10～14</c:v>
                </c:pt>
                <c:pt idx="4">
                  <c:v>15～19</c:v>
                </c:pt>
                <c:pt idx="5">
                  <c:v>20～24</c:v>
                </c:pt>
                <c:pt idx="6">
                  <c:v>25～29</c:v>
                </c:pt>
                <c:pt idx="7">
                  <c:v>30～34</c:v>
                </c:pt>
                <c:pt idx="8">
                  <c:v>35～39</c:v>
                </c:pt>
                <c:pt idx="9">
                  <c:v>40～44</c:v>
                </c:pt>
                <c:pt idx="10">
                  <c:v>45～49</c:v>
                </c:pt>
                <c:pt idx="11">
                  <c:v>50～54</c:v>
                </c:pt>
                <c:pt idx="12">
                  <c:v>55～59</c:v>
                </c:pt>
                <c:pt idx="13">
                  <c:v>60～64</c:v>
                </c:pt>
                <c:pt idx="14">
                  <c:v>65～69</c:v>
                </c:pt>
                <c:pt idx="15">
                  <c:v>70～74</c:v>
                </c:pt>
                <c:pt idx="16">
                  <c:v>75～79</c:v>
                </c:pt>
                <c:pt idx="17">
                  <c:v>80～84</c:v>
                </c:pt>
                <c:pt idx="18">
                  <c:v>85～89</c:v>
                </c:pt>
                <c:pt idx="19">
                  <c:v>90～94</c:v>
                </c:pt>
                <c:pt idx="20">
                  <c:v>95～99</c:v>
                </c:pt>
                <c:pt idx="21">
                  <c:v>2000～10</c:v>
                </c:pt>
              </c:strCache>
            </c:strRef>
          </c:cat>
          <c:val>
            <c:numRef>
              <c:f>元データ5年ごと!$U$27:$U$48</c:f>
              <c:numCache>
                <c:formatCode>0.0_ </c:formatCode>
                <c:ptCount val="22"/>
                <c:pt idx="0">
                  <c:v>0.100401606425703</c:v>
                </c:pt>
                <c:pt idx="1">
                  <c:v>0.100401606425703</c:v>
                </c:pt>
                <c:pt idx="2">
                  <c:v>0.100401606425703</c:v>
                </c:pt>
                <c:pt idx="3">
                  <c:v>0.100401606425703</c:v>
                </c:pt>
                <c:pt idx="4">
                  <c:v>0.0</c:v>
                </c:pt>
                <c:pt idx="5">
                  <c:v>0.0</c:v>
                </c:pt>
                <c:pt idx="6">
                  <c:v>0.100401606425703</c:v>
                </c:pt>
                <c:pt idx="7">
                  <c:v>0.0</c:v>
                </c:pt>
                <c:pt idx="8">
                  <c:v>0.301204819277108</c:v>
                </c:pt>
                <c:pt idx="9">
                  <c:v>0.0</c:v>
                </c:pt>
                <c:pt idx="10">
                  <c:v>0.702811244979919</c:v>
                </c:pt>
                <c:pt idx="11">
                  <c:v>0.100401606425703</c:v>
                </c:pt>
                <c:pt idx="12">
                  <c:v>0.502008032128514</c:v>
                </c:pt>
                <c:pt idx="13">
                  <c:v>0.702811244979919</c:v>
                </c:pt>
                <c:pt idx="14">
                  <c:v>0.903614457831325</c:v>
                </c:pt>
                <c:pt idx="15">
                  <c:v>1.405622489959839</c:v>
                </c:pt>
                <c:pt idx="16">
                  <c:v>2.610441767068273</c:v>
                </c:pt>
                <c:pt idx="17">
                  <c:v>5.120481927710836</c:v>
                </c:pt>
                <c:pt idx="18">
                  <c:v>6.42570281124498</c:v>
                </c:pt>
                <c:pt idx="19">
                  <c:v>14.3574297188755</c:v>
                </c:pt>
                <c:pt idx="20">
                  <c:v>33.53413654618476</c:v>
                </c:pt>
                <c:pt idx="21">
                  <c:v>32.83132530120482</c:v>
                </c:pt>
              </c:numCache>
            </c:numRef>
          </c:val>
          <c:smooth val="0"/>
        </c:ser>
        <c:ser>
          <c:idx val="16"/>
          <c:order val="16"/>
          <c:tx>
            <c:strRef>
              <c:f>元データ5年ごと!$V$26</c:f>
              <c:strCache>
                <c:ptCount val="1"/>
                <c:pt idx="0">
                  <c:v>Brazil(2006)</c:v>
                </c:pt>
              </c:strCache>
            </c:strRef>
          </c:tx>
          <c:spPr>
            <a:ln w="19050">
              <a:prstDash val="lgDashDotDot"/>
            </a:ln>
          </c:spPr>
          <c:marker>
            <c:symbol val="none"/>
          </c:marker>
          <c:cat>
            <c:strRef>
              <c:f>元データ5年ごと!$D$27:$D$48</c:f>
              <c:strCache>
                <c:ptCount val="22"/>
                <c:pt idx="0">
                  <c:v>～1899</c:v>
                </c:pt>
                <c:pt idx="1">
                  <c:v>1900～04</c:v>
                </c:pt>
                <c:pt idx="2">
                  <c:v>05～09</c:v>
                </c:pt>
                <c:pt idx="3">
                  <c:v>10～14</c:v>
                </c:pt>
                <c:pt idx="4">
                  <c:v>15～19</c:v>
                </c:pt>
                <c:pt idx="5">
                  <c:v>20～24</c:v>
                </c:pt>
                <c:pt idx="6">
                  <c:v>25～29</c:v>
                </c:pt>
                <c:pt idx="7">
                  <c:v>30～34</c:v>
                </c:pt>
                <c:pt idx="8">
                  <c:v>35～39</c:v>
                </c:pt>
                <c:pt idx="9">
                  <c:v>40～44</c:v>
                </c:pt>
                <c:pt idx="10">
                  <c:v>45～49</c:v>
                </c:pt>
                <c:pt idx="11">
                  <c:v>50～54</c:v>
                </c:pt>
                <c:pt idx="12">
                  <c:v>55～59</c:v>
                </c:pt>
                <c:pt idx="13">
                  <c:v>60～64</c:v>
                </c:pt>
                <c:pt idx="14">
                  <c:v>65～69</c:v>
                </c:pt>
                <c:pt idx="15">
                  <c:v>70～74</c:v>
                </c:pt>
                <c:pt idx="16">
                  <c:v>75～79</c:v>
                </c:pt>
                <c:pt idx="17">
                  <c:v>80～84</c:v>
                </c:pt>
                <c:pt idx="18">
                  <c:v>85～89</c:v>
                </c:pt>
                <c:pt idx="19">
                  <c:v>90～94</c:v>
                </c:pt>
                <c:pt idx="20">
                  <c:v>95～99</c:v>
                </c:pt>
                <c:pt idx="21">
                  <c:v>2000～10</c:v>
                </c:pt>
              </c:strCache>
            </c:strRef>
          </c:cat>
          <c:val>
            <c:numRef>
              <c:f>元データ5年ごと!$V$27:$V$48</c:f>
              <c:numCache>
                <c:formatCode>0.0_ </c:formatCode>
                <c:ptCount val="22"/>
                <c:pt idx="0">
                  <c:v>1.183063511830635</c:v>
                </c:pt>
                <c:pt idx="1">
                  <c:v>0.560398505603985</c:v>
                </c:pt>
                <c:pt idx="2">
                  <c:v>0.37359900373599</c:v>
                </c:pt>
                <c:pt idx="3">
                  <c:v>0.684931506849315</c:v>
                </c:pt>
                <c:pt idx="4">
                  <c:v>0.186799501867995</c:v>
                </c:pt>
                <c:pt idx="5">
                  <c:v>0.49813200498132</c:v>
                </c:pt>
                <c:pt idx="6">
                  <c:v>0.560398505603985</c:v>
                </c:pt>
                <c:pt idx="7">
                  <c:v>1.058530510585305</c:v>
                </c:pt>
                <c:pt idx="8">
                  <c:v>1.058530510585305</c:v>
                </c:pt>
                <c:pt idx="9">
                  <c:v>1.2453300124533</c:v>
                </c:pt>
                <c:pt idx="10">
                  <c:v>1.36986301369863</c:v>
                </c:pt>
                <c:pt idx="11">
                  <c:v>1.99252801992528</c:v>
                </c:pt>
                <c:pt idx="12">
                  <c:v>1.86799501867995</c:v>
                </c:pt>
                <c:pt idx="13">
                  <c:v>4.047322540473226</c:v>
                </c:pt>
                <c:pt idx="14">
                  <c:v>3.175591531755915</c:v>
                </c:pt>
                <c:pt idx="15">
                  <c:v>4.483188044831881</c:v>
                </c:pt>
                <c:pt idx="16">
                  <c:v>5.168119551681189</c:v>
                </c:pt>
                <c:pt idx="17">
                  <c:v>7.658779576587785</c:v>
                </c:pt>
                <c:pt idx="18">
                  <c:v>11.64383561643836</c:v>
                </c:pt>
                <c:pt idx="19">
                  <c:v>14.44582814445828</c:v>
                </c:pt>
                <c:pt idx="20">
                  <c:v>18.36861768368617</c:v>
                </c:pt>
                <c:pt idx="21">
                  <c:v>18.36861768368617</c:v>
                </c:pt>
              </c:numCache>
            </c:numRef>
          </c:val>
          <c:smooth val="0"/>
        </c:ser>
        <c:ser>
          <c:idx val="20"/>
          <c:order val="17"/>
          <c:tx>
            <c:strRef>
              <c:f>元データ5年ごと!$Y$26</c:f>
              <c:strCache>
                <c:ptCount val="1"/>
                <c:pt idx="0">
                  <c:v>Estonia(2009)</c:v>
                </c:pt>
              </c:strCache>
            </c:strRef>
          </c:tx>
          <c:spPr>
            <a:ln w="19050" cmpd="dbl">
              <a:prstDash val="solid"/>
            </a:ln>
          </c:spPr>
          <c:marker>
            <c:symbol val="none"/>
          </c:marker>
          <c:cat>
            <c:strRef>
              <c:f>元データ5年ごと!$D$27:$D$48</c:f>
              <c:strCache>
                <c:ptCount val="22"/>
                <c:pt idx="0">
                  <c:v>～1899</c:v>
                </c:pt>
                <c:pt idx="1">
                  <c:v>1900～04</c:v>
                </c:pt>
                <c:pt idx="2">
                  <c:v>05～09</c:v>
                </c:pt>
                <c:pt idx="3">
                  <c:v>10～14</c:v>
                </c:pt>
                <c:pt idx="4">
                  <c:v>15～19</c:v>
                </c:pt>
                <c:pt idx="5">
                  <c:v>20～24</c:v>
                </c:pt>
                <c:pt idx="6">
                  <c:v>25～29</c:v>
                </c:pt>
                <c:pt idx="7">
                  <c:v>30～34</c:v>
                </c:pt>
                <c:pt idx="8">
                  <c:v>35～39</c:v>
                </c:pt>
                <c:pt idx="9">
                  <c:v>40～44</c:v>
                </c:pt>
                <c:pt idx="10">
                  <c:v>45～49</c:v>
                </c:pt>
                <c:pt idx="11">
                  <c:v>50～54</c:v>
                </c:pt>
                <c:pt idx="12">
                  <c:v>55～59</c:v>
                </c:pt>
                <c:pt idx="13">
                  <c:v>60～64</c:v>
                </c:pt>
                <c:pt idx="14">
                  <c:v>65～69</c:v>
                </c:pt>
                <c:pt idx="15">
                  <c:v>70～74</c:v>
                </c:pt>
                <c:pt idx="16">
                  <c:v>75～79</c:v>
                </c:pt>
                <c:pt idx="17">
                  <c:v>80～84</c:v>
                </c:pt>
                <c:pt idx="18">
                  <c:v>85～89</c:v>
                </c:pt>
                <c:pt idx="19">
                  <c:v>90～94</c:v>
                </c:pt>
                <c:pt idx="20">
                  <c:v>95～99</c:v>
                </c:pt>
                <c:pt idx="21">
                  <c:v>2000～10</c:v>
                </c:pt>
              </c:strCache>
            </c:strRef>
          </c:cat>
          <c:val>
            <c:numRef>
              <c:f>元データ5年ごと!$Y$27:$Y$48</c:f>
              <c:numCache>
                <c:formatCode>0.0_ </c:formatCode>
                <c:ptCount val="22"/>
                <c:pt idx="0">
                  <c:v>0.890207715133531</c:v>
                </c:pt>
                <c:pt idx="1">
                  <c:v>0.0</c:v>
                </c:pt>
                <c:pt idx="2">
                  <c:v>0.29673590504451</c:v>
                </c:pt>
                <c:pt idx="3">
                  <c:v>0.0</c:v>
                </c:pt>
                <c:pt idx="4">
                  <c:v>0.593471810089021</c:v>
                </c:pt>
                <c:pt idx="5">
                  <c:v>1.186943620178042</c:v>
                </c:pt>
                <c:pt idx="6">
                  <c:v>0.890207715133531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0.29673590504451</c:v>
                </c:pt>
                <c:pt idx="11">
                  <c:v>0.0</c:v>
                </c:pt>
                <c:pt idx="12">
                  <c:v>0.593471810089021</c:v>
                </c:pt>
                <c:pt idx="13">
                  <c:v>0.29673590504451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0.890207715133531</c:v>
                </c:pt>
                <c:pt idx="18">
                  <c:v>7.41839762611276</c:v>
                </c:pt>
                <c:pt idx="19">
                  <c:v>30.26706231454006</c:v>
                </c:pt>
                <c:pt idx="20">
                  <c:v>20.1780415430267</c:v>
                </c:pt>
                <c:pt idx="21">
                  <c:v>36.20178041543024</c:v>
                </c:pt>
              </c:numCache>
            </c:numRef>
          </c:val>
          <c:smooth val="0"/>
        </c:ser>
        <c:ser>
          <c:idx val="21"/>
          <c:order val="18"/>
          <c:tx>
            <c:strRef>
              <c:f>元データ5年ごと!$Z$26</c:f>
              <c:strCache>
                <c:ptCount val="1"/>
                <c:pt idx="0">
                  <c:v>Poland(2010)</c:v>
                </c:pt>
              </c:strCache>
            </c:strRef>
          </c:tx>
          <c:spPr>
            <a:ln w="19050">
              <a:prstDash val="sysDash"/>
            </a:ln>
          </c:spPr>
          <c:marker>
            <c:symbol val="none"/>
          </c:marker>
          <c:cat>
            <c:strRef>
              <c:f>元データ5年ごと!$D$27:$D$48</c:f>
              <c:strCache>
                <c:ptCount val="22"/>
                <c:pt idx="0">
                  <c:v>～1899</c:v>
                </c:pt>
                <c:pt idx="1">
                  <c:v>1900～04</c:v>
                </c:pt>
                <c:pt idx="2">
                  <c:v>05～09</c:v>
                </c:pt>
                <c:pt idx="3">
                  <c:v>10～14</c:v>
                </c:pt>
                <c:pt idx="4">
                  <c:v>15～19</c:v>
                </c:pt>
                <c:pt idx="5">
                  <c:v>20～24</c:v>
                </c:pt>
                <c:pt idx="6">
                  <c:v>25～29</c:v>
                </c:pt>
                <c:pt idx="7">
                  <c:v>30～34</c:v>
                </c:pt>
                <c:pt idx="8">
                  <c:v>35～39</c:v>
                </c:pt>
                <c:pt idx="9">
                  <c:v>40～44</c:v>
                </c:pt>
                <c:pt idx="10">
                  <c:v>45～49</c:v>
                </c:pt>
                <c:pt idx="11">
                  <c:v>50～54</c:v>
                </c:pt>
                <c:pt idx="12">
                  <c:v>55～59</c:v>
                </c:pt>
                <c:pt idx="13">
                  <c:v>60～64</c:v>
                </c:pt>
                <c:pt idx="14">
                  <c:v>65～69</c:v>
                </c:pt>
                <c:pt idx="15">
                  <c:v>70～74</c:v>
                </c:pt>
                <c:pt idx="16">
                  <c:v>75～79</c:v>
                </c:pt>
                <c:pt idx="17">
                  <c:v>80～84</c:v>
                </c:pt>
                <c:pt idx="18">
                  <c:v>85～89</c:v>
                </c:pt>
                <c:pt idx="19">
                  <c:v>90～94</c:v>
                </c:pt>
                <c:pt idx="20">
                  <c:v>95～99</c:v>
                </c:pt>
                <c:pt idx="21">
                  <c:v>2000～10</c:v>
                </c:pt>
              </c:strCache>
            </c:strRef>
          </c:cat>
          <c:val>
            <c:numRef>
              <c:f>元データ5年ごと!$Z$27:$Z$48</c:f>
              <c:numCache>
                <c:formatCode>0.0_ </c:formatCode>
                <c:ptCount val="22"/>
                <c:pt idx="0">
                  <c:v>0.78125</c:v>
                </c:pt>
                <c:pt idx="1">
                  <c:v>0.78125</c:v>
                </c:pt>
                <c:pt idx="2">
                  <c:v>0.0</c:v>
                </c:pt>
                <c:pt idx="3">
                  <c:v>0.0</c:v>
                </c:pt>
                <c:pt idx="4">
                  <c:v>0.390625</c:v>
                </c:pt>
                <c:pt idx="5">
                  <c:v>0.0</c:v>
                </c:pt>
                <c:pt idx="6">
                  <c:v>0.78125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0.390625</c:v>
                </c:pt>
                <c:pt idx="11">
                  <c:v>2.34375</c:v>
                </c:pt>
                <c:pt idx="12">
                  <c:v>0.0</c:v>
                </c:pt>
                <c:pt idx="13">
                  <c:v>1.953125</c:v>
                </c:pt>
                <c:pt idx="14">
                  <c:v>0.78125</c:v>
                </c:pt>
                <c:pt idx="15">
                  <c:v>1.5625</c:v>
                </c:pt>
                <c:pt idx="16">
                  <c:v>0.78125</c:v>
                </c:pt>
                <c:pt idx="17">
                  <c:v>7.812499999999996</c:v>
                </c:pt>
                <c:pt idx="18">
                  <c:v>7.421875</c:v>
                </c:pt>
                <c:pt idx="19">
                  <c:v>9.375</c:v>
                </c:pt>
                <c:pt idx="20">
                  <c:v>16.40625</c:v>
                </c:pt>
                <c:pt idx="21">
                  <c:v>48.4375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5973624"/>
        <c:axId val="1295976600"/>
      </c:lineChart>
      <c:catAx>
        <c:axId val="1295973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ja-JP"/>
            </a:pPr>
            <a:endParaRPr lang="en-US"/>
          </a:p>
        </c:txPr>
        <c:crossAx val="1295976600"/>
        <c:crosses val="autoZero"/>
        <c:auto val="1"/>
        <c:lblAlgn val="ctr"/>
        <c:lblOffset val="100"/>
        <c:noMultiLvlLbl val="0"/>
      </c:catAx>
      <c:valAx>
        <c:axId val="1295976600"/>
        <c:scaling>
          <c:orientation val="minMax"/>
        </c:scaling>
        <c:delete val="0"/>
        <c:axPos val="l"/>
        <c:title>
          <c:tx>
            <c:rich>
              <a:bodyPr rot="0" vert="wordArtVertRtl"/>
              <a:lstStyle/>
              <a:p>
                <a:pPr>
                  <a:defRPr lang="ja-JP"/>
                </a:pPr>
                <a:r>
                  <a:rPr lang="en-US" altLang="en-US"/>
                  <a:t>%</a:t>
                </a:r>
              </a:p>
            </c:rich>
          </c:tx>
          <c:layout/>
          <c:overlay val="0"/>
        </c:title>
        <c:numFmt formatCode="0.0_ " sourceLinked="1"/>
        <c:majorTickMark val="out"/>
        <c:minorTickMark val="none"/>
        <c:tickLblPos val="nextTo"/>
        <c:txPr>
          <a:bodyPr/>
          <a:lstStyle/>
          <a:p>
            <a:pPr>
              <a:defRPr lang="ja-JP"/>
            </a:pPr>
            <a:endParaRPr lang="en-US"/>
          </a:p>
        </c:txPr>
        <c:crossAx val="1295973624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0.124191697619729"/>
          <c:y val="0.0534017204602226"/>
          <c:w val="0.569955101949635"/>
          <c:h val="0.573892053924716"/>
        </c:manualLayout>
      </c:layout>
      <c:overlay val="1"/>
      <c:txPr>
        <a:bodyPr/>
        <a:lstStyle/>
        <a:p>
          <a:pPr>
            <a:defRPr lang="ja-JP"/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alpha val="50000"/>
      </a:schemeClr>
    </a:solidFill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[111005 02団体4分類の地区ごとの集計.xls]国別団体分布!ﾋﾟﾎﾞｯﾄﾃｰﾌﾞﾙ1</c:name>
    <c:fmtId val="5"/>
  </c:pivotSource>
  <c:chart>
    <c:autoTitleDeleted val="0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5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6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7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8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9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</c:dLbl>
      </c:pivotFmt>
    </c:pivotFmts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国別団体分布!$B$3:$B$4</c:f>
              <c:strCache>
                <c:ptCount val="1"/>
                <c:pt idx="0">
                  <c:v>1 Profit Sector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lang="ja-JP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国別団体分布!$A$5:$A$17</c:f>
              <c:strCache>
                <c:ptCount val="12"/>
                <c:pt idx="0">
                  <c:v>Poland(2010)</c:v>
                </c:pt>
                <c:pt idx="1">
                  <c:v>Estonia(2009)</c:v>
                </c:pt>
                <c:pt idx="2">
                  <c:v>Brazil(2006)</c:v>
                </c:pt>
                <c:pt idx="3">
                  <c:v>Philippines(2005)</c:v>
                </c:pt>
                <c:pt idx="4">
                  <c:v>Russia(2004)</c:v>
                </c:pt>
                <c:pt idx="5">
                  <c:v>China(2010)</c:v>
                </c:pt>
                <c:pt idx="6">
                  <c:v>Germany(2000)</c:v>
                </c:pt>
                <c:pt idx="7">
                  <c:v>USA(1999)</c:v>
                </c:pt>
                <c:pt idx="8">
                  <c:v>Korea(2009)</c:v>
                </c:pt>
                <c:pt idx="9">
                  <c:v>Japan(2007)</c:v>
                </c:pt>
                <c:pt idx="10">
                  <c:v>Bangladesh(2007)</c:v>
                </c:pt>
                <c:pt idx="11">
                  <c:v>Turkey(2004)</c:v>
                </c:pt>
              </c:strCache>
            </c:strRef>
          </c:cat>
          <c:val>
            <c:numRef>
              <c:f>国別団体分布!$B$5:$B$17</c:f>
              <c:numCache>
                <c:formatCode>0.0</c:formatCode>
                <c:ptCount val="12"/>
                <c:pt idx="0">
                  <c:v>18.11023622047244</c:v>
                </c:pt>
                <c:pt idx="1">
                  <c:v>19.48051948051948</c:v>
                </c:pt>
                <c:pt idx="2">
                  <c:v>7.70593445527015</c:v>
                </c:pt>
                <c:pt idx="3">
                  <c:v>5.070754716981132</c:v>
                </c:pt>
                <c:pt idx="4">
                  <c:v>12.5396825396825</c:v>
                </c:pt>
                <c:pt idx="5">
                  <c:v>47.7815699658703</c:v>
                </c:pt>
                <c:pt idx="6">
                  <c:v>7.872696817420436</c:v>
                </c:pt>
                <c:pt idx="7">
                  <c:v>22.93706293706293</c:v>
                </c:pt>
                <c:pt idx="8">
                  <c:v>11.58301158301158</c:v>
                </c:pt>
                <c:pt idx="9">
                  <c:v>39.28571428571428</c:v>
                </c:pt>
                <c:pt idx="10">
                  <c:v>28.55721393034825</c:v>
                </c:pt>
                <c:pt idx="11">
                  <c:v>8.37696335078534</c:v>
                </c:pt>
              </c:numCache>
            </c:numRef>
          </c:val>
        </c:ser>
        <c:ser>
          <c:idx val="1"/>
          <c:order val="1"/>
          <c:tx>
            <c:strRef>
              <c:f>国別団体分布!$C$3:$C$4</c:f>
              <c:strCache>
                <c:ptCount val="1"/>
                <c:pt idx="0">
                  <c:v>2 Non-profit Sector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lang="ja-JP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国別団体分布!$A$5:$A$17</c:f>
              <c:strCache>
                <c:ptCount val="12"/>
                <c:pt idx="0">
                  <c:v>Poland(2010)</c:v>
                </c:pt>
                <c:pt idx="1">
                  <c:v>Estonia(2009)</c:v>
                </c:pt>
                <c:pt idx="2">
                  <c:v>Brazil(2006)</c:v>
                </c:pt>
                <c:pt idx="3">
                  <c:v>Philippines(2005)</c:v>
                </c:pt>
                <c:pt idx="4">
                  <c:v>Russia(2004)</c:v>
                </c:pt>
                <c:pt idx="5">
                  <c:v>China(2010)</c:v>
                </c:pt>
                <c:pt idx="6">
                  <c:v>Germany(2000)</c:v>
                </c:pt>
                <c:pt idx="7">
                  <c:v>USA(1999)</c:v>
                </c:pt>
                <c:pt idx="8">
                  <c:v>Korea(2009)</c:v>
                </c:pt>
                <c:pt idx="9">
                  <c:v>Japan(2007)</c:v>
                </c:pt>
                <c:pt idx="10">
                  <c:v>Bangladesh(2007)</c:v>
                </c:pt>
                <c:pt idx="11">
                  <c:v>Turkey(2004)</c:v>
                </c:pt>
              </c:strCache>
            </c:strRef>
          </c:cat>
          <c:val>
            <c:numRef>
              <c:f>国別団体分布!$C$5:$C$17</c:f>
              <c:numCache>
                <c:formatCode>0.0</c:formatCode>
                <c:ptCount val="12"/>
                <c:pt idx="0">
                  <c:v>39.37007874015748</c:v>
                </c:pt>
                <c:pt idx="1">
                  <c:v>38.96103896103897</c:v>
                </c:pt>
                <c:pt idx="2">
                  <c:v>27.9007971656333</c:v>
                </c:pt>
                <c:pt idx="3">
                  <c:v>19.69339622641509</c:v>
                </c:pt>
                <c:pt idx="4">
                  <c:v>36.34920634920629</c:v>
                </c:pt>
                <c:pt idx="5">
                  <c:v>19.11262798634812</c:v>
                </c:pt>
                <c:pt idx="6">
                  <c:v>36.68341708542712</c:v>
                </c:pt>
                <c:pt idx="7">
                  <c:v>40.41958041958036</c:v>
                </c:pt>
                <c:pt idx="8">
                  <c:v>23.93822393822388</c:v>
                </c:pt>
                <c:pt idx="9">
                  <c:v>23.71651785714285</c:v>
                </c:pt>
                <c:pt idx="10">
                  <c:v>34.32835820895528</c:v>
                </c:pt>
                <c:pt idx="11">
                  <c:v>22.25130890052356</c:v>
                </c:pt>
              </c:numCache>
            </c:numRef>
          </c:val>
        </c:ser>
        <c:ser>
          <c:idx val="2"/>
          <c:order val="2"/>
          <c:tx>
            <c:strRef>
              <c:f>国別団体分布!$D$3:$D$4</c:f>
              <c:strCache>
                <c:ptCount val="1"/>
                <c:pt idx="0">
                  <c:v>3 Citizen sector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lang="ja-JP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国別団体分布!$A$5:$A$17</c:f>
              <c:strCache>
                <c:ptCount val="12"/>
                <c:pt idx="0">
                  <c:v>Poland(2010)</c:v>
                </c:pt>
                <c:pt idx="1">
                  <c:v>Estonia(2009)</c:v>
                </c:pt>
                <c:pt idx="2">
                  <c:v>Brazil(2006)</c:v>
                </c:pt>
                <c:pt idx="3">
                  <c:v>Philippines(2005)</c:v>
                </c:pt>
                <c:pt idx="4">
                  <c:v>Russia(2004)</c:v>
                </c:pt>
                <c:pt idx="5">
                  <c:v>China(2010)</c:v>
                </c:pt>
                <c:pt idx="6">
                  <c:v>Germany(2000)</c:v>
                </c:pt>
                <c:pt idx="7">
                  <c:v>USA(1999)</c:v>
                </c:pt>
                <c:pt idx="8">
                  <c:v>Korea(2009)</c:v>
                </c:pt>
                <c:pt idx="9">
                  <c:v>Japan(2007)</c:v>
                </c:pt>
                <c:pt idx="10">
                  <c:v>Bangladesh(2007)</c:v>
                </c:pt>
                <c:pt idx="11">
                  <c:v>Turkey(2004)</c:v>
                </c:pt>
              </c:strCache>
            </c:strRef>
          </c:cat>
          <c:val>
            <c:numRef>
              <c:f>国別団体分布!$D$5:$D$17</c:f>
              <c:numCache>
                <c:formatCode>0.0</c:formatCode>
                <c:ptCount val="12"/>
                <c:pt idx="0">
                  <c:v>37.7952755905512</c:v>
                </c:pt>
                <c:pt idx="1">
                  <c:v>29.22077922077916</c:v>
                </c:pt>
                <c:pt idx="2">
                  <c:v>52.70150575730734</c:v>
                </c:pt>
                <c:pt idx="3">
                  <c:v>46.58018867924522</c:v>
                </c:pt>
                <c:pt idx="4">
                  <c:v>50.15873015873016</c:v>
                </c:pt>
                <c:pt idx="5">
                  <c:v>19.11262798634812</c:v>
                </c:pt>
                <c:pt idx="6">
                  <c:v>27.97319932998325</c:v>
                </c:pt>
                <c:pt idx="7">
                  <c:v>15.52447552447552</c:v>
                </c:pt>
                <c:pt idx="8">
                  <c:v>43.24324324324319</c:v>
                </c:pt>
                <c:pt idx="9">
                  <c:v>24.33035714285715</c:v>
                </c:pt>
                <c:pt idx="10">
                  <c:v>35.32338308457712</c:v>
                </c:pt>
                <c:pt idx="11">
                  <c:v>6.544502617801045</c:v>
                </c:pt>
              </c:numCache>
            </c:numRef>
          </c:val>
        </c:ser>
        <c:ser>
          <c:idx val="3"/>
          <c:order val="3"/>
          <c:tx>
            <c:strRef>
              <c:f>国別団体分布!$E$3:$E$4</c:f>
              <c:strCache>
                <c:ptCount val="1"/>
                <c:pt idx="0">
                  <c:v>4 Other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lang="ja-JP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国別団体分布!$A$5:$A$17</c:f>
              <c:strCache>
                <c:ptCount val="12"/>
                <c:pt idx="0">
                  <c:v>Poland(2010)</c:v>
                </c:pt>
                <c:pt idx="1">
                  <c:v>Estonia(2009)</c:v>
                </c:pt>
                <c:pt idx="2">
                  <c:v>Brazil(2006)</c:v>
                </c:pt>
                <c:pt idx="3">
                  <c:v>Philippines(2005)</c:v>
                </c:pt>
                <c:pt idx="4">
                  <c:v>Russia(2004)</c:v>
                </c:pt>
                <c:pt idx="5">
                  <c:v>China(2010)</c:v>
                </c:pt>
                <c:pt idx="6">
                  <c:v>Germany(2000)</c:v>
                </c:pt>
                <c:pt idx="7">
                  <c:v>USA(1999)</c:v>
                </c:pt>
                <c:pt idx="8">
                  <c:v>Korea(2009)</c:v>
                </c:pt>
                <c:pt idx="9">
                  <c:v>Japan(2007)</c:v>
                </c:pt>
                <c:pt idx="10">
                  <c:v>Bangladesh(2007)</c:v>
                </c:pt>
                <c:pt idx="11">
                  <c:v>Turkey(2004)</c:v>
                </c:pt>
              </c:strCache>
            </c:strRef>
          </c:cat>
          <c:val>
            <c:numRef>
              <c:f>国別団体分布!$E$5:$E$17</c:f>
              <c:numCache>
                <c:formatCode>0.0</c:formatCode>
                <c:ptCount val="12"/>
                <c:pt idx="0">
                  <c:v>4.724409448818895</c:v>
                </c:pt>
                <c:pt idx="1">
                  <c:v>12.33766233766234</c:v>
                </c:pt>
                <c:pt idx="2">
                  <c:v>11.69176262178919</c:v>
                </c:pt>
                <c:pt idx="3">
                  <c:v>28.6556603773585</c:v>
                </c:pt>
                <c:pt idx="4">
                  <c:v>0.952380952380952</c:v>
                </c:pt>
                <c:pt idx="5">
                  <c:v>13.99317406143345</c:v>
                </c:pt>
                <c:pt idx="6">
                  <c:v>27.47068676716917</c:v>
                </c:pt>
                <c:pt idx="7">
                  <c:v>21.11888111888112</c:v>
                </c:pt>
                <c:pt idx="8">
                  <c:v>21.23552123552117</c:v>
                </c:pt>
                <c:pt idx="9">
                  <c:v>12.66741071428572</c:v>
                </c:pt>
                <c:pt idx="10">
                  <c:v>1.791044776119403</c:v>
                </c:pt>
                <c:pt idx="11">
                  <c:v>62.82722513089005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64819080"/>
        <c:axId val="1269802792"/>
      </c:barChart>
      <c:catAx>
        <c:axId val="13648190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ja-JP"/>
            </a:pPr>
            <a:endParaRPr lang="en-US"/>
          </a:p>
        </c:txPr>
        <c:crossAx val="1269802792"/>
        <c:crosses val="autoZero"/>
        <c:auto val="0"/>
        <c:lblAlgn val="ctr"/>
        <c:lblOffset val="100"/>
        <c:noMultiLvlLbl val="0"/>
      </c:catAx>
      <c:valAx>
        <c:axId val="12698027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ja-JP"/>
            </a:pPr>
            <a:endParaRPr lang="en-US"/>
          </a:p>
        </c:txPr>
        <c:crossAx val="136481908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lang="ja-JP"/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alpha val="50000"/>
      </a:schemeClr>
    </a:solidFill>
  </c:sp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ja-JP"/>
            </a:pPr>
            <a:r>
              <a:rPr lang="en-US" altLang="en-US"/>
              <a:t>Tokyo, Japan(2007) %</a:t>
            </a:r>
          </a:p>
        </c:rich>
      </c:tx>
      <c:layout>
        <c:manualLayout>
          <c:xMode val="edge"/>
          <c:yMode val="edge"/>
          <c:x val="0.386685965641408"/>
          <c:y val="0.0578649761410746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v>Japan(2007)</c:v>
          </c:tx>
          <c:dLbls>
            <c:dLbl>
              <c:idx val="7"/>
              <c:spPr/>
              <c:txPr>
                <a:bodyPr/>
                <a:lstStyle/>
                <a:p>
                  <a:pPr>
                    <a:defRPr lang="ja-JP" sz="1800" b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spPr/>
              <c:txPr>
                <a:bodyPr/>
                <a:lstStyle/>
                <a:p>
                  <a:pPr>
                    <a:defRPr lang="ja-JP" sz="1800" b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ja-JP" sz="1800" b="1">
                    <a:solidFill>
                      <a:schemeClr val="bg1"/>
                    </a:solidFill>
                    <a:latin typeface="+mn-lt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SPSS出力を貼るSheet!$B$217:$B$229</c:f>
              <c:strCache>
                <c:ptCount val="13"/>
                <c:pt idx="0">
                  <c:v>Agricultural</c:v>
                </c:pt>
                <c:pt idx="1">
                  <c:v>Trade, Business or Commercial</c:v>
                </c:pt>
                <c:pt idx="2">
                  <c:v>Labor Union or Federation</c:v>
                </c:pt>
                <c:pt idx="3">
                  <c:v>Educational</c:v>
                </c:pt>
                <c:pt idx="4">
                  <c:v>Governmental or Public Administration</c:v>
                </c:pt>
                <c:pt idx="5">
                  <c:v>Social Welfare</c:v>
                </c:pt>
                <c:pt idx="6">
                  <c:v>Professional</c:v>
                </c:pt>
                <c:pt idx="7">
                  <c:v>Political or Public Affairs</c:v>
                </c:pt>
                <c:pt idx="8">
                  <c:v>Civic</c:v>
                </c:pt>
                <c:pt idx="9">
                  <c:v>Academic or Cultural</c:v>
                </c:pt>
                <c:pt idx="10">
                  <c:v>Recreation, Hobby or Sports</c:v>
                </c:pt>
                <c:pt idx="11">
                  <c:v>Religious</c:v>
                </c:pt>
                <c:pt idx="12">
                  <c:v>Others</c:v>
                </c:pt>
              </c:strCache>
            </c:strRef>
          </c:cat>
          <c:val>
            <c:numRef>
              <c:f>SPSS出力を貼るSheet!$E$217:$E$229</c:f>
              <c:numCache>
                <c:formatCode>####.0</c:formatCode>
                <c:ptCount val="13"/>
                <c:pt idx="0">
                  <c:v>5.970982142857143</c:v>
                </c:pt>
                <c:pt idx="1">
                  <c:v>27.51116071428572</c:v>
                </c:pt>
                <c:pt idx="2">
                  <c:v>5.803571428571429</c:v>
                </c:pt>
                <c:pt idx="3">
                  <c:v>5.803571428571429</c:v>
                </c:pt>
                <c:pt idx="4">
                  <c:v>5.524553571428564</c:v>
                </c:pt>
                <c:pt idx="5">
                  <c:v>5.636160714285714</c:v>
                </c:pt>
                <c:pt idx="6">
                  <c:v>6.752232142857142</c:v>
                </c:pt>
                <c:pt idx="7">
                  <c:v>1.395089285714286</c:v>
                </c:pt>
                <c:pt idx="8">
                  <c:v>4.408482142857143</c:v>
                </c:pt>
                <c:pt idx="9">
                  <c:v>13.56026785714286</c:v>
                </c:pt>
                <c:pt idx="10">
                  <c:v>4.464285714285708</c:v>
                </c:pt>
                <c:pt idx="11">
                  <c:v>0.502232142857143</c:v>
                </c:pt>
                <c:pt idx="12">
                  <c:v>12.66741071428572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9628586499625"/>
          <c:y val="0.184582338517583"/>
          <c:w val="0.352183493647861"/>
          <c:h val="0.685074861717802"/>
        </c:manualLayout>
      </c:layout>
      <c:overlay val="0"/>
      <c:txPr>
        <a:bodyPr/>
        <a:lstStyle/>
        <a:p>
          <a:pPr>
            <a:defRPr lang="ja-JP" sz="1400"/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alpha val="50000"/>
      </a:schemeClr>
    </a:solidFill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[111005 04活動範囲.xlsx]Sheet1!ﾋﾟﾎﾞｯﾄﾃｰﾌﾞﾙ1</c:name>
    <c:fmtId val="41"/>
  </c:pivotSource>
  <c:chart>
    <c:autoTitleDeleted val="0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7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8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9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5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</c:dLbl>
      </c:pivotFmt>
    </c:pivotFmts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Sheet1!$B$3:$B$4</c:f>
              <c:strCache>
                <c:ptCount val="1"/>
                <c:pt idx="0">
                  <c:v>1 Local</c:v>
                </c:pt>
              </c:strCache>
            </c:strRef>
          </c:tx>
          <c:invertIfNegative val="0"/>
          <c:cat>
            <c:strRef>
              <c:f>Sheet1!$A$5:$A$16</c:f>
              <c:strCache>
                <c:ptCount val="11"/>
                <c:pt idx="0">
                  <c:v>Poland(2010)</c:v>
                </c:pt>
                <c:pt idx="1">
                  <c:v>Estonia(2009)</c:v>
                </c:pt>
                <c:pt idx="2">
                  <c:v>Brazil(2006)</c:v>
                </c:pt>
                <c:pt idx="3">
                  <c:v>Philippines(2005)</c:v>
                </c:pt>
                <c:pt idx="4">
                  <c:v>Russia(2004)</c:v>
                </c:pt>
                <c:pt idx="5">
                  <c:v>Germany(2000)</c:v>
                </c:pt>
                <c:pt idx="6">
                  <c:v>USA(1999)</c:v>
                </c:pt>
                <c:pt idx="7">
                  <c:v>Korea(2009)</c:v>
                </c:pt>
                <c:pt idx="8">
                  <c:v>Japan(2007)</c:v>
                </c:pt>
                <c:pt idx="9">
                  <c:v>Bangladesh(2007)</c:v>
                </c:pt>
                <c:pt idx="10">
                  <c:v>Turkey(2004)</c:v>
                </c:pt>
              </c:strCache>
            </c:strRef>
          </c:cat>
          <c:val>
            <c:numRef>
              <c:f>Sheet1!$B$5:$B$16</c:f>
              <c:numCache>
                <c:formatCode>0.0</c:formatCode>
                <c:ptCount val="11"/>
                <c:pt idx="0">
                  <c:v>32.0</c:v>
                </c:pt>
                <c:pt idx="1">
                  <c:v>23.27044025157227</c:v>
                </c:pt>
                <c:pt idx="2">
                  <c:v>29.26605504587156</c:v>
                </c:pt>
                <c:pt idx="3">
                  <c:v>78.04014167650531</c:v>
                </c:pt>
                <c:pt idx="4">
                  <c:v>27.98053527980529</c:v>
                </c:pt>
                <c:pt idx="5">
                  <c:v>43.9153439153439</c:v>
                </c:pt>
                <c:pt idx="6">
                  <c:v>23.89053254437868</c:v>
                </c:pt>
                <c:pt idx="7">
                  <c:v>36.0153256704981</c:v>
                </c:pt>
                <c:pt idx="8">
                  <c:v>15.70709893795416</c:v>
                </c:pt>
                <c:pt idx="9">
                  <c:v>45.7</c:v>
                </c:pt>
                <c:pt idx="10">
                  <c:v>39.6875</c:v>
                </c:pt>
              </c:numCache>
            </c:numRef>
          </c:val>
        </c:ser>
        <c:ser>
          <c:idx val="1"/>
          <c:order val="1"/>
          <c:tx>
            <c:strRef>
              <c:f>Sheet1!$C$3:$C$4</c:f>
              <c:strCache>
                <c:ptCount val="1"/>
                <c:pt idx="0">
                  <c:v>2 Regional</c:v>
                </c:pt>
              </c:strCache>
            </c:strRef>
          </c:tx>
          <c:invertIfNegative val="0"/>
          <c:cat>
            <c:strRef>
              <c:f>Sheet1!$A$5:$A$16</c:f>
              <c:strCache>
                <c:ptCount val="11"/>
                <c:pt idx="0">
                  <c:v>Poland(2010)</c:v>
                </c:pt>
                <c:pt idx="1">
                  <c:v>Estonia(2009)</c:v>
                </c:pt>
                <c:pt idx="2">
                  <c:v>Brazil(2006)</c:v>
                </c:pt>
                <c:pt idx="3">
                  <c:v>Philippines(2005)</c:v>
                </c:pt>
                <c:pt idx="4">
                  <c:v>Russia(2004)</c:v>
                </c:pt>
                <c:pt idx="5">
                  <c:v>Germany(2000)</c:v>
                </c:pt>
                <c:pt idx="6">
                  <c:v>USA(1999)</c:v>
                </c:pt>
                <c:pt idx="7">
                  <c:v>Korea(2009)</c:v>
                </c:pt>
                <c:pt idx="8">
                  <c:v>Japan(2007)</c:v>
                </c:pt>
                <c:pt idx="9">
                  <c:v>Bangladesh(2007)</c:v>
                </c:pt>
                <c:pt idx="10">
                  <c:v>Turkey(2004)</c:v>
                </c:pt>
              </c:strCache>
            </c:strRef>
          </c:cat>
          <c:val>
            <c:numRef>
              <c:f>Sheet1!$C$5:$C$16</c:f>
              <c:numCache>
                <c:formatCode>0.0</c:formatCode>
                <c:ptCount val="11"/>
                <c:pt idx="0">
                  <c:v>10.4</c:v>
                </c:pt>
                <c:pt idx="1">
                  <c:v>3.144654088050315</c:v>
                </c:pt>
                <c:pt idx="2">
                  <c:v>32.6605504587156</c:v>
                </c:pt>
                <c:pt idx="3">
                  <c:v>2.597402597402598</c:v>
                </c:pt>
                <c:pt idx="4">
                  <c:v>6.082725060827245</c:v>
                </c:pt>
                <c:pt idx="5">
                  <c:v>1.234567901234568</c:v>
                </c:pt>
                <c:pt idx="7">
                  <c:v>8.045977011494253</c:v>
                </c:pt>
                <c:pt idx="8">
                  <c:v>13.35941866964785</c:v>
                </c:pt>
                <c:pt idx="9">
                  <c:v>21.0</c:v>
                </c:pt>
                <c:pt idx="10">
                  <c:v>35.9375</c:v>
                </c:pt>
              </c:numCache>
            </c:numRef>
          </c:val>
        </c:ser>
        <c:ser>
          <c:idx val="2"/>
          <c:order val="2"/>
          <c:tx>
            <c:strRef>
              <c:f>Sheet1!$D$3:$D$4</c:f>
              <c:strCache>
                <c:ptCount val="1"/>
                <c:pt idx="0">
                  <c:v>3 State</c:v>
                </c:pt>
              </c:strCache>
            </c:strRef>
          </c:tx>
          <c:invertIfNegative val="0"/>
          <c:cat>
            <c:strRef>
              <c:f>Sheet1!$A$5:$A$16</c:f>
              <c:strCache>
                <c:ptCount val="11"/>
                <c:pt idx="0">
                  <c:v>Poland(2010)</c:v>
                </c:pt>
                <c:pt idx="1">
                  <c:v>Estonia(2009)</c:v>
                </c:pt>
                <c:pt idx="2">
                  <c:v>Brazil(2006)</c:v>
                </c:pt>
                <c:pt idx="3">
                  <c:v>Philippines(2005)</c:v>
                </c:pt>
                <c:pt idx="4">
                  <c:v>Russia(2004)</c:v>
                </c:pt>
                <c:pt idx="5">
                  <c:v>Germany(2000)</c:v>
                </c:pt>
                <c:pt idx="6">
                  <c:v>USA(1999)</c:v>
                </c:pt>
                <c:pt idx="7">
                  <c:v>Korea(2009)</c:v>
                </c:pt>
                <c:pt idx="8">
                  <c:v>Japan(2007)</c:v>
                </c:pt>
                <c:pt idx="9">
                  <c:v>Bangladesh(2007)</c:v>
                </c:pt>
                <c:pt idx="10">
                  <c:v>Turkey(2004)</c:v>
                </c:pt>
              </c:strCache>
            </c:strRef>
          </c:cat>
          <c:val>
            <c:numRef>
              <c:f>Sheet1!$D$5:$D$16</c:f>
              <c:numCache>
                <c:formatCode>0.0</c:formatCode>
                <c:ptCount val="11"/>
                <c:pt idx="0">
                  <c:v>7.199999999999997</c:v>
                </c:pt>
                <c:pt idx="1">
                  <c:v>9.433962264150943</c:v>
                </c:pt>
                <c:pt idx="2">
                  <c:v>9.724770642201816</c:v>
                </c:pt>
                <c:pt idx="3">
                  <c:v>3.778040141676505</c:v>
                </c:pt>
                <c:pt idx="4">
                  <c:v>15.57177615571776</c:v>
                </c:pt>
                <c:pt idx="5">
                  <c:v>28.57142857142857</c:v>
                </c:pt>
                <c:pt idx="6">
                  <c:v>16.05029585798816</c:v>
                </c:pt>
                <c:pt idx="7">
                  <c:v>1.915708812260536</c:v>
                </c:pt>
                <c:pt idx="8">
                  <c:v>6.875349357182784</c:v>
                </c:pt>
                <c:pt idx="9">
                  <c:v>13.5</c:v>
                </c:pt>
                <c:pt idx="10">
                  <c:v>5.312499999999996</c:v>
                </c:pt>
              </c:numCache>
            </c:numRef>
          </c:val>
        </c:ser>
        <c:ser>
          <c:idx val="3"/>
          <c:order val="3"/>
          <c:tx>
            <c:strRef>
              <c:f>Sheet1!$E$3:$E$4</c:f>
              <c:strCache>
                <c:ptCount val="1"/>
                <c:pt idx="0">
                  <c:v>4 National</c:v>
                </c:pt>
              </c:strCache>
            </c:strRef>
          </c:tx>
          <c:invertIfNegative val="0"/>
          <c:cat>
            <c:strRef>
              <c:f>Sheet1!$A$5:$A$16</c:f>
              <c:strCache>
                <c:ptCount val="11"/>
                <c:pt idx="0">
                  <c:v>Poland(2010)</c:v>
                </c:pt>
                <c:pt idx="1">
                  <c:v>Estonia(2009)</c:v>
                </c:pt>
                <c:pt idx="2">
                  <c:v>Brazil(2006)</c:v>
                </c:pt>
                <c:pt idx="3">
                  <c:v>Philippines(2005)</c:v>
                </c:pt>
                <c:pt idx="4">
                  <c:v>Russia(2004)</c:v>
                </c:pt>
                <c:pt idx="5">
                  <c:v>Germany(2000)</c:v>
                </c:pt>
                <c:pt idx="6">
                  <c:v>USA(1999)</c:v>
                </c:pt>
                <c:pt idx="7">
                  <c:v>Korea(2009)</c:v>
                </c:pt>
                <c:pt idx="8">
                  <c:v>Japan(2007)</c:v>
                </c:pt>
                <c:pt idx="9">
                  <c:v>Bangladesh(2007)</c:v>
                </c:pt>
                <c:pt idx="10">
                  <c:v>Turkey(2004)</c:v>
                </c:pt>
              </c:strCache>
            </c:strRef>
          </c:cat>
          <c:val>
            <c:numRef>
              <c:f>Sheet1!$E$5:$E$16</c:f>
              <c:numCache>
                <c:formatCode>0.0</c:formatCode>
                <c:ptCount val="11"/>
                <c:pt idx="0">
                  <c:v>35.20000000000001</c:v>
                </c:pt>
                <c:pt idx="1">
                  <c:v>55.97484276729549</c:v>
                </c:pt>
                <c:pt idx="2">
                  <c:v>19.63302752293578</c:v>
                </c:pt>
                <c:pt idx="3">
                  <c:v>12.63282172373081</c:v>
                </c:pt>
                <c:pt idx="4">
                  <c:v>29.1970802919708</c:v>
                </c:pt>
                <c:pt idx="5">
                  <c:v>21.69312169312169</c:v>
                </c:pt>
                <c:pt idx="6">
                  <c:v>35.28106508875739</c:v>
                </c:pt>
                <c:pt idx="7">
                  <c:v>38.31417624521072</c:v>
                </c:pt>
                <c:pt idx="8">
                  <c:v>52.65511458915595</c:v>
                </c:pt>
                <c:pt idx="9">
                  <c:v>16.6</c:v>
                </c:pt>
                <c:pt idx="10">
                  <c:v>16.5625</c:v>
                </c:pt>
              </c:numCache>
            </c:numRef>
          </c:val>
        </c:ser>
        <c:ser>
          <c:idx val="4"/>
          <c:order val="4"/>
          <c:tx>
            <c:strRef>
              <c:f>Sheet1!$F$3:$F$4</c:f>
              <c:strCache>
                <c:ptCount val="1"/>
                <c:pt idx="0">
                  <c:v>5 EU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Sheet1!$A$5:$A$16</c:f>
              <c:strCache>
                <c:ptCount val="11"/>
                <c:pt idx="0">
                  <c:v>Poland(2010)</c:v>
                </c:pt>
                <c:pt idx="1">
                  <c:v>Estonia(2009)</c:v>
                </c:pt>
                <c:pt idx="2">
                  <c:v>Brazil(2006)</c:v>
                </c:pt>
                <c:pt idx="3">
                  <c:v>Philippines(2005)</c:v>
                </c:pt>
                <c:pt idx="4">
                  <c:v>Russia(2004)</c:v>
                </c:pt>
                <c:pt idx="5">
                  <c:v>Germany(2000)</c:v>
                </c:pt>
                <c:pt idx="6">
                  <c:v>USA(1999)</c:v>
                </c:pt>
                <c:pt idx="7">
                  <c:v>Korea(2009)</c:v>
                </c:pt>
                <c:pt idx="8">
                  <c:v>Japan(2007)</c:v>
                </c:pt>
                <c:pt idx="9">
                  <c:v>Bangladesh(2007)</c:v>
                </c:pt>
                <c:pt idx="10">
                  <c:v>Turkey(2004)</c:v>
                </c:pt>
              </c:strCache>
            </c:strRef>
          </c:cat>
          <c:val>
            <c:numRef>
              <c:f>Sheet1!$F$5:$F$16</c:f>
              <c:numCache>
                <c:formatCode>0.0</c:formatCode>
                <c:ptCount val="11"/>
                <c:pt idx="0">
                  <c:v>3.2</c:v>
                </c:pt>
                <c:pt idx="1">
                  <c:v>1.886792452830188</c:v>
                </c:pt>
              </c:numCache>
            </c:numRef>
          </c:val>
        </c:ser>
        <c:ser>
          <c:idx val="5"/>
          <c:order val="5"/>
          <c:tx>
            <c:strRef>
              <c:f>Sheet1!$G$3:$G$4</c:f>
              <c:strCache>
                <c:ptCount val="1"/>
                <c:pt idx="0">
                  <c:v>6 International</c:v>
                </c:pt>
              </c:strCache>
            </c:strRef>
          </c:tx>
          <c:invertIfNegative val="0"/>
          <c:cat>
            <c:strRef>
              <c:f>Sheet1!$A$5:$A$16</c:f>
              <c:strCache>
                <c:ptCount val="11"/>
                <c:pt idx="0">
                  <c:v>Poland(2010)</c:v>
                </c:pt>
                <c:pt idx="1">
                  <c:v>Estonia(2009)</c:v>
                </c:pt>
                <c:pt idx="2">
                  <c:v>Brazil(2006)</c:v>
                </c:pt>
                <c:pt idx="3">
                  <c:v>Philippines(2005)</c:v>
                </c:pt>
                <c:pt idx="4">
                  <c:v>Russia(2004)</c:v>
                </c:pt>
                <c:pt idx="5">
                  <c:v>Germany(2000)</c:v>
                </c:pt>
                <c:pt idx="6">
                  <c:v>USA(1999)</c:v>
                </c:pt>
                <c:pt idx="7">
                  <c:v>Korea(2009)</c:v>
                </c:pt>
                <c:pt idx="8">
                  <c:v>Japan(2007)</c:v>
                </c:pt>
                <c:pt idx="9">
                  <c:v>Bangladesh(2007)</c:v>
                </c:pt>
                <c:pt idx="10">
                  <c:v>Turkey(2004)</c:v>
                </c:pt>
              </c:strCache>
            </c:strRef>
          </c:cat>
          <c:val>
            <c:numRef>
              <c:f>Sheet1!$G$5:$G$16</c:f>
              <c:numCache>
                <c:formatCode>0.0</c:formatCode>
                <c:ptCount val="11"/>
                <c:pt idx="0">
                  <c:v>12.0</c:v>
                </c:pt>
                <c:pt idx="1">
                  <c:v>6.28930817610063</c:v>
                </c:pt>
                <c:pt idx="2">
                  <c:v>8.71559633027523</c:v>
                </c:pt>
                <c:pt idx="3">
                  <c:v>2.95159386068477</c:v>
                </c:pt>
                <c:pt idx="4">
                  <c:v>21.16788321167883</c:v>
                </c:pt>
                <c:pt idx="5">
                  <c:v>4.585537918871246</c:v>
                </c:pt>
                <c:pt idx="6">
                  <c:v>24.77810650887572</c:v>
                </c:pt>
                <c:pt idx="7">
                  <c:v>15.7088122605364</c:v>
                </c:pt>
                <c:pt idx="8">
                  <c:v>11.40301844605925</c:v>
                </c:pt>
                <c:pt idx="9">
                  <c:v>3.2</c:v>
                </c:pt>
                <c:pt idx="10">
                  <c:v>2.5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374616296"/>
        <c:axId val="1374459848"/>
      </c:barChart>
      <c:catAx>
        <c:axId val="13746162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lang="ja-JP"/>
            </a:pPr>
            <a:endParaRPr lang="en-US"/>
          </a:p>
        </c:txPr>
        <c:crossAx val="1374459848"/>
        <c:crosses val="autoZero"/>
        <c:auto val="1"/>
        <c:lblAlgn val="ctr"/>
        <c:lblOffset val="100"/>
        <c:noMultiLvlLbl val="0"/>
      </c:catAx>
      <c:valAx>
        <c:axId val="1374459848"/>
        <c:scaling>
          <c:orientation val="minMax"/>
          <c:max val="100.0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lang="ja-JP"/>
            </a:pPr>
            <a:endParaRPr lang="en-US"/>
          </a:p>
        </c:txPr>
        <c:crossAx val="137461629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lang="ja-JP"/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>
        <a:alpha val="50000"/>
      </a:sysClr>
    </a:solidFill>
  </c:spPr>
  <c:externalData r:id="rId2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[111005 06主観的な自己影響力.xlsx]ピボット!ﾋﾟﾎﾞｯﾄﾃｰﾌﾞﾙ1</c:name>
    <c:fmtId val="12"/>
  </c:pivotSource>
  <c:chart>
    <c:autoTitleDeleted val="1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</c:dLbl>
      </c:pivotFmt>
    </c:pivotFmts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ピボット!$B$3</c:f>
              <c:strCache>
                <c:ptCount val="1"/>
                <c:pt idx="0">
                  <c:v>集計</c:v>
                </c:pt>
              </c:strCache>
            </c:strRef>
          </c:tx>
          <c:invertIfNegative val="0"/>
          <c:cat>
            <c:strRef>
              <c:f>ピボット!$A$4:$A$19</c:f>
              <c:strCache>
                <c:ptCount val="15"/>
                <c:pt idx="0">
                  <c:v>Philippine(2004)</c:v>
                </c:pt>
                <c:pt idx="1">
                  <c:v>Russia(2004)</c:v>
                </c:pt>
                <c:pt idx="2">
                  <c:v>Bangladesh(2007)</c:v>
                </c:pt>
                <c:pt idx="3">
                  <c:v>Estonia(2009)</c:v>
                </c:pt>
                <c:pt idx="4">
                  <c:v>Korea(2009) NPO</c:v>
                </c:pt>
                <c:pt idx="5">
                  <c:v>Germany(2000)</c:v>
                </c:pt>
                <c:pt idx="6">
                  <c:v>Korea(2009)</c:v>
                </c:pt>
                <c:pt idx="7">
                  <c:v>Brazil(2006)</c:v>
                </c:pt>
                <c:pt idx="8">
                  <c:v>Poland(2010)</c:v>
                </c:pt>
                <c:pt idx="9">
                  <c:v>Japan(2007)</c:v>
                </c:pt>
                <c:pt idx="10">
                  <c:v>Japan(2007) NPO</c:v>
                </c:pt>
                <c:pt idx="11">
                  <c:v>China(2010)</c:v>
                </c:pt>
                <c:pt idx="12">
                  <c:v>USA Washington D.C.(2010) NPO</c:v>
                </c:pt>
                <c:pt idx="13">
                  <c:v>Turkey(2004)</c:v>
                </c:pt>
                <c:pt idx="14">
                  <c:v>Uzbekistan(2008) NPO</c:v>
                </c:pt>
              </c:strCache>
            </c:strRef>
          </c:cat>
          <c:val>
            <c:numRef>
              <c:f>ピボット!$B$4:$B$19</c:f>
              <c:numCache>
                <c:formatCode>0.00</c:formatCode>
                <c:ptCount val="15"/>
                <c:pt idx="0">
                  <c:v>2.740784780023781</c:v>
                </c:pt>
                <c:pt idx="1">
                  <c:v>2.602564102564103</c:v>
                </c:pt>
                <c:pt idx="2">
                  <c:v>2.514344262295083</c:v>
                </c:pt>
                <c:pt idx="3">
                  <c:v>2.364779874213837</c:v>
                </c:pt>
                <c:pt idx="4">
                  <c:v>2.24770642201835</c:v>
                </c:pt>
                <c:pt idx="5">
                  <c:v>2.227272727272727</c:v>
                </c:pt>
                <c:pt idx="6">
                  <c:v>1.833976833976834</c:v>
                </c:pt>
                <c:pt idx="7">
                  <c:v>1.51851851851852</c:v>
                </c:pt>
                <c:pt idx="8">
                  <c:v>1.464</c:v>
                </c:pt>
                <c:pt idx="9">
                  <c:v>1.46211251435132</c:v>
                </c:pt>
                <c:pt idx="10">
                  <c:v>1.340673575129534</c:v>
                </c:pt>
                <c:pt idx="11">
                  <c:v>1.255520504731861</c:v>
                </c:pt>
                <c:pt idx="12">
                  <c:v>1.204255319148936</c:v>
                </c:pt>
                <c:pt idx="13">
                  <c:v>0.822368421052631</c:v>
                </c:pt>
                <c:pt idx="14">
                  <c:v>0.40625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60912152"/>
        <c:axId val="1360915160"/>
      </c:barChart>
      <c:catAx>
        <c:axId val="13609121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ja-JP"/>
            </a:pPr>
            <a:endParaRPr lang="en-US"/>
          </a:p>
        </c:txPr>
        <c:crossAx val="1360915160"/>
        <c:crosses val="autoZero"/>
        <c:auto val="1"/>
        <c:lblAlgn val="ctr"/>
        <c:lblOffset val="100"/>
        <c:noMultiLvlLbl val="0"/>
      </c:catAx>
      <c:valAx>
        <c:axId val="136091516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lang="ja-JP"/>
            </a:pPr>
            <a:endParaRPr lang="en-US"/>
          </a:p>
        </c:txPr>
        <c:crossAx val="1360912152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>
        <a:alpha val="50000"/>
      </a:schemeClr>
    </a:solidFill>
  </c:spPr>
  <c:externalData r:id="rId2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</c14:pivotOptions>
    </c:ext>
  </c:extLst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invertIfNegative val="0"/>
          <c:cat>
            <c:strRef>
              <c:f>'図2-3'!$K$6:$K$62</c:f>
              <c:strCache>
                <c:ptCount val="57"/>
                <c:pt idx="0">
                  <c:v>Less than 20</c:v>
                </c:pt>
                <c:pt idx="1">
                  <c:v>20-39</c:v>
                </c:pt>
                <c:pt idx="2">
                  <c:v>40-59</c:v>
                </c:pt>
                <c:pt idx="3">
                  <c:v>60-79</c:v>
                </c:pt>
                <c:pt idx="4">
                  <c:v>80-99</c:v>
                </c:pt>
                <c:pt idx="5">
                  <c:v>100-119</c:v>
                </c:pt>
                <c:pt idx="6">
                  <c:v>120-139</c:v>
                </c:pt>
                <c:pt idx="7">
                  <c:v>140-159</c:v>
                </c:pt>
                <c:pt idx="8">
                  <c:v>160-179</c:v>
                </c:pt>
                <c:pt idx="9">
                  <c:v>180-199</c:v>
                </c:pt>
                <c:pt idx="10">
                  <c:v>200-219</c:v>
                </c:pt>
                <c:pt idx="11">
                  <c:v>220-239</c:v>
                </c:pt>
                <c:pt idx="12">
                  <c:v>240-259</c:v>
                </c:pt>
                <c:pt idx="13">
                  <c:v>260-279</c:v>
                </c:pt>
                <c:pt idx="14">
                  <c:v>280-299</c:v>
                </c:pt>
                <c:pt idx="15">
                  <c:v>300-319</c:v>
                </c:pt>
                <c:pt idx="16">
                  <c:v>320-339</c:v>
                </c:pt>
                <c:pt idx="17">
                  <c:v>340-359</c:v>
                </c:pt>
                <c:pt idx="18">
                  <c:v>360-379</c:v>
                </c:pt>
                <c:pt idx="19">
                  <c:v>380-399</c:v>
                </c:pt>
                <c:pt idx="20">
                  <c:v>400-419</c:v>
                </c:pt>
                <c:pt idx="21">
                  <c:v>420-439</c:v>
                </c:pt>
                <c:pt idx="22">
                  <c:v>440-459</c:v>
                </c:pt>
                <c:pt idx="23">
                  <c:v>460-479</c:v>
                </c:pt>
                <c:pt idx="24">
                  <c:v>480-499</c:v>
                </c:pt>
                <c:pt idx="25">
                  <c:v>500-519</c:v>
                </c:pt>
                <c:pt idx="26">
                  <c:v>520-539</c:v>
                </c:pt>
                <c:pt idx="27">
                  <c:v>540-559</c:v>
                </c:pt>
                <c:pt idx="28">
                  <c:v>560-579</c:v>
                </c:pt>
                <c:pt idx="29">
                  <c:v>580-599</c:v>
                </c:pt>
                <c:pt idx="30">
                  <c:v>600-619</c:v>
                </c:pt>
                <c:pt idx="31">
                  <c:v>620-639</c:v>
                </c:pt>
                <c:pt idx="32">
                  <c:v>640-659</c:v>
                </c:pt>
                <c:pt idx="33">
                  <c:v>660-679</c:v>
                </c:pt>
                <c:pt idx="34">
                  <c:v>680-699</c:v>
                </c:pt>
                <c:pt idx="35">
                  <c:v>700-719</c:v>
                </c:pt>
                <c:pt idx="36">
                  <c:v>720-739</c:v>
                </c:pt>
                <c:pt idx="37">
                  <c:v>740-759</c:v>
                </c:pt>
                <c:pt idx="38">
                  <c:v>760-779</c:v>
                </c:pt>
                <c:pt idx="39">
                  <c:v>780-799</c:v>
                </c:pt>
                <c:pt idx="40">
                  <c:v>800-819</c:v>
                </c:pt>
                <c:pt idx="41">
                  <c:v>820-839</c:v>
                </c:pt>
                <c:pt idx="42">
                  <c:v>840-859</c:v>
                </c:pt>
                <c:pt idx="43">
                  <c:v>860-879</c:v>
                </c:pt>
                <c:pt idx="44">
                  <c:v>880-899</c:v>
                </c:pt>
                <c:pt idx="45">
                  <c:v>900-999</c:v>
                </c:pt>
                <c:pt idx="46">
                  <c:v>1000-1099</c:v>
                </c:pt>
                <c:pt idx="47">
                  <c:v>1100-1199</c:v>
                </c:pt>
                <c:pt idx="48">
                  <c:v>1200-1299</c:v>
                </c:pt>
                <c:pt idx="49">
                  <c:v>1300-1399</c:v>
                </c:pt>
                <c:pt idx="50">
                  <c:v>1400-1499</c:v>
                </c:pt>
                <c:pt idx="51">
                  <c:v>1500-1599</c:v>
                </c:pt>
                <c:pt idx="52">
                  <c:v>1600-1699</c:v>
                </c:pt>
                <c:pt idx="53">
                  <c:v>1700-1799</c:v>
                </c:pt>
                <c:pt idx="54">
                  <c:v>1800-1899</c:v>
                </c:pt>
                <c:pt idx="55">
                  <c:v>1900-1999</c:v>
                </c:pt>
                <c:pt idx="56">
                  <c:v>More than 2,000</c:v>
                </c:pt>
              </c:strCache>
            </c:strRef>
          </c:cat>
          <c:val>
            <c:numRef>
              <c:f>'図2-3'!$L$6:$L$62</c:f>
              <c:numCache>
                <c:formatCode>###0</c:formatCode>
                <c:ptCount val="57"/>
                <c:pt idx="0">
                  <c:v>1215.0</c:v>
                </c:pt>
                <c:pt idx="1">
                  <c:v>2291.0</c:v>
                </c:pt>
                <c:pt idx="2">
                  <c:v>2071.0</c:v>
                </c:pt>
                <c:pt idx="3">
                  <c:v>1646.0</c:v>
                </c:pt>
                <c:pt idx="4">
                  <c:v>1303.0</c:v>
                </c:pt>
                <c:pt idx="5">
                  <c:v>1057.0</c:v>
                </c:pt>
                <c:pt idx="6">
                  <c:v>923.0</c:v>
                </c:pt>
                <c:pt idx="7">
                  <c:v>783.0</c:v>
                </c:pt>
                <c:pt idx="8">
                  <c:v>633.0</c:v>
                </c:pt>
                <c:pt idx="9">
                  <c:v>519.0</c:v>
                </c:pt>
                <c:pt idx="10">
                  <c:v>538.0</c:v>
                </c:pt>
                <c:pt idx="11">
                  <c:v>407.0</c:v>
                </c:pt>
                <c:pt idx="12">
                  <c:v>356.0</c:v>
                </c:pt>
                <c:pt idx="13">
                  <c:v>302.0</c:v>
                </c:pt>
                <c:pt idx="14">
                  <c:v>277.0</c:v>
                </c:pt>
                <c:pt idx="15">
                  <c:v>295.0</c:v>
                </c:pt>
                <c:pt idx="16">
                  <c:v>244.0</c:v>
                </c:pt>
                <c:pt idx="17">
                  <c:v>218.0</c:v>
                </c:pt>
                <c:pt idx="18">
                  <c:v>172.0</c:v>
                </c:pt>
                <c:pt idx="19">
                  <c:v>160.0</c:v>
                </c:pt>
                <c:pt idx="20">
                  <c:v>191.0</c:v>
                </c:pt>
                <c:pt idx="21">
                  <c:v>143.0</c:v>
                </c:pt>
                <c:pt idx="22">
                  <c:v>152.0</c:v>
                </c:pt>
                <c:pt idx="23">
                  <c:v>111.0</c:v>
                </c:pt>
                <c:pt idx="24">
                  <c:v>98.0</c:v>
                </c:pt>
                <c:pt idx="25">
                  <c:v>117.0</c:v>
                </c:pt>
                <c:pt idx="26">
                  <c:v>86.0</c:v>
                </c:pt>
                <c:pt idx="27">
                  <c:v>78.0</c:v>
                </c:pt>
                <c:pt idx="28">
                  <c:v>63.0</c:v>
                </c:pt>
                <c:pt idx="29">
                  <c:v>63.0</c:v>
                </c:pt>
                <c:pt idx="30">
                  <c:v>81.0</c:v>
                </c:pt>
                <c:pt idx="31">
                  <c:v>63.0</c:v>
                </c:pt>
                <c:pt idx="32">
                  <c:v>83.0</c:v>
                </c:pt>
                <c:pt idx="33">
                  <c:v>40.0</c:v>
                </c:pt>
                <c:pt idx="34">
                  <c:v>40.0</c:v>
                </c:pt>
                <c:pt idx="35">
                  <c:v>68.0</c:v>
                </c:pt>
                <c:pt idx="36">
                  <c:v>43.0</c:v>
                </c:pt>
                <c:pt idx="37">
                  <c:v>52.0</c:v>
                </c:pt>
                <c:pt idx="38">
                  <c:v>34.0</c:v>
                </c:pt>
                <c:pt idx="39">
                  <c:v>36.0</c:v>
                </c:pt>
                <c:pt idx="40">
                  <c:v>61.0</c:v>
                </c:pt>
                <c:pt idx="41">
                  <c:v>31.0</c:v>
                </c:pt>
                <c:pt idx="42">
                  <c:v>50.0</c:v>
                </c:pt>
                <c:pt idx="43">
                  <c:v>29.0</c:v>
                </c:pt>
                <c:pt idx="44">
                  <c:v>19.0</c:v>
                </c:pt>
                <c:pt idx="45">
                  <c:v>131.0</c:v>
                </c:pt>
                <c:pt idx="46">
                  <c:v>95.0</c:v>
                </c:pt>
                <c:pt idx="47">
                  <c:v>72.0</c:v>
                </c:pt>
                <c:pt idx="48">
                  <c:v>84.0</c:v>
                </c:pt>
                <c:pt idx="49">
                  <c:v>51.0</c:v>
                </c:pt>
                <c:pt idx="50">
                  <c:v>49.0</c:v>
                </c:pt>
                <c:pt idx="51">
                  <c:v>52.0</c:v>
                </c:pt>
                <c:pt idx="52">
                  <c:v>34.0</c:v>
                </c:pt>
                <c:pt idx="53">
                  <c:v>18.0</c:v>
                </c:pt>
                <c:pt idx="54">
                  <c:v>20.0</c:v>
                </c:pt>
                <c:pt idx="55">
                  <c:v>11.0</c:v>
                </c:pt>
                <c:pt idx="56">
                  <c:v>164.0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364845896"/>
        <c:axId val="1364880872"/>
      </c:barChart>
      <c:catAx>
        <c:axId val="13648458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lang="ja-JP"/>
                </a:pPr>
                <a:r>
                  <a:rPr lang="en-US" altLang="ja-JP" dirty="0" smtClean="0"/>
                  <a:t>No. of households joined </a:t>
                </a:r>
                <a:endParaRPr lang="ja-JP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lang="ja-JP" sz="1000"/>
            </a:pPr>
            <a:endParaRPr lang="en-US"/>
          </a:p>
        </c:txPr>
        <c:crossAx val="1364880872"/>
        <c:crosses val="autoZero"/>
        <c:auto val="1"/>
        <c:lblAlgn val="ctr"/>
        <c:lblOffset val="100"/>
        <c:tickLblSkip val="1"/>
        <c:noMultiLvlLbl val="0"/>
      </c:catAx>
      <c:valAx>
        <c:axId val="13648808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lang="ja-JP"/>
                </a:pPr>
                <a:r>
                  <a:rPr lang="en-US" altLang="ja-JP" dirty="0" smtClean="0"/>
                  <a:t>No. of Neighborhood  associations</a:t>
                </a:r>
                <a:endParaRPr lang="ja-JP" dirty="0"/>
              </a:p>
            </c:rich>
          </c:tx>
          <c:layout/>
          <c:overlay val="0"/>
        </c:title>
        <c:numFmt formatCode="###0" sourceLinked="1"/>
        <c:majorTickMark val="out"/>
        <c:minorTickMark val="none"/>
        <c:tickLblPos val="nextTo"/>
        <c:txPr>
          <a:bodyPr/>
          <a:lstStyle/>
          <a:p>
            <a:pPr>
              <a:defRPr lang="ja-JP"/>
            </a:pPr>
            <a:endParaRPr lang="en-US"/>
          </a:p>
        </c:txPr>
        <c:crossAx val="13648458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03-07T23:21:47.515" idx="1">
    <p:pos x="1676" y="1069"/>
    <p:text>表の項目の訳：英文資料にそろえる？</p:text>
  </p:cm>
  <p:cm authorId="0" dt="2011-03-07T23:21:57.419" idx="2">
    <p:pos x="2476" y="748"/>
    <p:text>「村落型」等の訳：英文資料にそろえる？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0F2D5B4-E730-448D-A087-F6CB95A5570C}" type="datetimeFigureOut">
              <a:rPr lang="ja-JP" altLang="en-US"/>
              <a:pPr>
                <a:defRPr/>
              </a:pPr>
              <a:t>1/21/13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BAD7B52-2746-40CA-9979-132C0CC2B2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4980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5CC07FF-514C-4E29-9AAE-A25F0C87632B}" type="datetimeFigureOut">
              <a:rPr lang="ja-JP" altLang="en-US"/>
              <a:pPr>
                <a:defRPr/>
              </a:pPr>
              <a:t>1/21/13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456A29D-2384-4096-B37D-E836A8D6E3B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200877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56A29D-2384-4096-B37D-E836A8D6E3BC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528286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>
              <a:ea typeface="ＭＳ Ｐ明朝" pitchFamily="18" charset="-128"/>
            </a:endParaRPr>
          </a:p>
        </p:txBody>
      </p:sp>
      <p:sp>
        <p:nvSpPr>
          <p:cNvPr id="6656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017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017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017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017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017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E2327FFB-5833-4637-B07F-90A3E7DDD347}" type="slidenum">
              <a:rPr lang="en-US" altLang="ja-JP" smtClean="0"/>
              <a:pPr eaLnBrk="1" hangingPunct="1"/>
              <a:t>10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>
              <a:ea typeface="ＭＳ Ｐ明朝" pitchFamily="18" charset="-128"/>
            </a:endParaRPr>
          </a:p>
        </p:txBody>
      </p:sp>
      <p:sp>
        <p:nvSpPr>
          <p:cNvPr id="6758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017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017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017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017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017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9FC888F6-CF6C-4FD3-A2A1-C3183A2457DC}" type="slidenum">
              <a:rPr lang="en-US" altLang="ja-JP" smtClean="0"/>
              <a:pPr eaLnBrk="1" hangingPunct="1"/>
              <a:t>11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>
              <a:ea typeface="ＭＳ Ｐ明朝" pitchFamily="18" charset="-128"/>
            </a:endParaRPr>
          </a:p>
        </p:txBody>
      </p:sp>
      <p:sp>
        <p:nvSpPr>
          <p:cNvPr id="6861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017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017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017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017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017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945EB6F5-7A59-40C4-BC1D-0D225FCE8718}" type="slidenum">
              <a:rPr lang="en-US" altLang="ja-JP" smtClean="0"/>
              <a:pPr eaLnBrk="1" hangingPunct="1"/>
              <a:t>12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>
              <a:ea typeface="ＭＳ Ｐ明朝" pitchFamily="18" charset="-128"/>
            </a:endParaRPr>
          </a:p>
        </p:txBody>
      </p:sp>
      <p:sp>
        <p:nvSpPr>
          <p:cNvPr id="6963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001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001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001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001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001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7C5BDE8D-3199-429C-AF6F-C4DA3FE60E89}" type="slidenum">
              <a:rPr lang="en-US" altLang="ja-JP" smtClean="0"/>
              <a:pPr eaLnBrk="1" hangingPunct="1"/>
              <a:t>13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56A29D-2384-4096-B37D-E836A8D6E3BC}" type="slidenum">
              <a:rPr lang="ja-JP" altLang="en-US" smtClean="0"/>
              <a:pPr>
                <a:defRPr/>
              </a:pPr>
              <a:t>14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374170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017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017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017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017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017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18B7C4B1-5FA2-4D6F-AA67-946A35FCBA19}" type="slidenum">
              <a:rPr lang="en-US" altLang="ja-JP" smtClean="0"/>
              <a:pPr eaLnBrk="1" hangingPunct="1"/>
              <a:t>15</a:t>
            </a:fld>
            <a:endParaRPr lang="en-US" altLang="ja-JP" smtClean="0"/>
          </a:p>
        </p:txBody>
      </p:sp>
      <p:sp>
        <p:nvSpPr>
          <p:cNvPr id="70659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0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ja-JP" dirty="0" smtClean="0">
                <a:ea typeface="ＭＳ Ｐ明朝" pitchFamily="18" charset="-128"/>
              </a:rPr>
              <a:t/>
            </a:r>
            <a:br>
              <a:rPr lang="ru-RU" altLang="ja-JP" dirty="0" smtClean="0">
                <a:ea typeface="ＭＳ Ｐ明朝" pitchFamily="18" charset="-128"/>
              </a:rPr>
            </a:br>
            <a:endParaRPr lang="ja-JP" altLang="ja-JP" dirty="0" smtClean="0">
              <a:ea typeface="ＭＳ Ｐ明朝" pitchFamily="18" charset="-128"/>
            </a:endParaRPr>
          </a:p>
        </p:txBody>
      </p:sp>
      <p:sp>
        <p:nvSpPr>
          <p:cNvPr id="70661" name="スライド番号プレースホルダ 3"/>
          <p:cNvSpPr txBox="1">
            <a:spLocks noGrp="1"/>
          </p:cNvSpPr>
          <p:nvPr/>
        </p:nvSpPr>
        <p:spPr bwMode="auto">
          <a:xfrm>
            <a:off x="3816350" y="9374188"/>
            <a:ext cx="291941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54" tIns="45177" rIns="90354" bIns="45177" anchor="b"/>
          <a:lstStyle>
            <a:lvl1pPr defTabSz="9017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017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017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017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017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 eaLnBrk="1" hangingPunct="1"/>
            <a:fld id="{A096BB7A-4B30-436C-8747-9FBD90A2301B}" type="slidenum">
              <a:rPr lang="en-US" altLang="ja-JP"/>
              <a:pPr algn="r" eaLnBrk="1" hangingPunct="1"/>
              <a:t>15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aseline="0" dirty="0" smtClean="0"/>
              <a:t/>
            </a:r>
            <a:br>
              <a:rPr lang="ru-RU" baseline="0" dirty="0" smtClean="0"/>
            </a:br>
            <a:r>
              <a:rPr lang="ru-RU" baseline="0" dirty="0" smtClean="0"/>
              <a:t/>
            </a:r>
            <a:br>
              <a:rPr lang="ru-RU" baseline="0" dirty="0" smtClean="0"/>
            </a:br>
            <a:r>
              <a:rPr lang="ru-RU" baseline="0" dirty="0" smtClean="0"/>
              <a:t/>
            </a:r>
            <a:br>
              <a:rPr lang="ru-RU" baseline="0" dirty="0" smtClean="0"/>
            </a:br>
            <a:endParaRPr lang="ru-R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56A29D-2384-4096-B37D-E836A8D6E3BC}" type="slidenum">
              <a:rPr lang="ja-JP" altLang="en-US" smtClean="0"/>
              <a:pPr>
                <a:defRPr/>
              </a:pPr>
              <a:t>16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134960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4AEE5840-9B85-4104-9682-BA6DAD5FB05C}" type="slidenum">
              <a:rPr lang="en-US" altLang="ja-JP" smtClean="0"/>
              <a:pPr eaLnBrk="1" hangingPunct="1"/>
              <a:t>17</a:t>
            </a:fld>
            <a:endParaRPr lang="en-US" altLang="ja-JP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ja-JP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56A29D-2384-4096-B37D-E836A8D6E3BC}" type="slidenum">
              <a:rPr lang="ja-JP" altLang="en-US" smtClean="0"/>
              <a:pPr>
                <a:defRPr/>
              </a:pPr>
              <a:t>18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079919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4AEE5840-9B85-4104-9682-BA6DAD5FB05C}" type="slidenum">
              <a:rPr lang="en-US" altLang="ja-JP" smtClean="0"/>
              <a:pPr eaLnBrk="1" hangingPunct="1"/>
              <a:t>19</a:t>
            </a:fld>
            <a:endParaRPr lang="en-US" altLang="ja-JP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ja-JP" baseline="0" dirty="0" smtClean="0"/>
              <a:t/>
            </a:r>
            <a:br>
              <a:rPr lang="ru-RU" altLang="ja-JP" baseline="0" dirty="0" smtClean="0"/>
            </a:br>
            <a:r>
              <a:rPr lang="ru-RU" altLang="ja-JP" baseline="0" dirty="0" smtClean="0"/>
              <a:t/>
            </a:r>
            <a:br>
              <a:rPr lang="ru-RU" altLang="ja-JP" baseline="0" dirty="0" smtClean="0"/>
            </a:br>
            <a:r>
              <a:rPr lang="ru-RU" altLang="ja-JP" baseline="0" dirty="0" smtClean="0"/>
              <a:t/>
            </a:r>
            <a:br>
              <a:rPr lang="ru-RU" altLang="ja-JP" baseline="0" dirty="0" smtClean="0"/>
            </a:br>
            <a:r>
              <a:rPr lang="ru-RU" altLang="ja-JP" baseline="0" dirty="0" smtClean="0"/>
              <a:t> </a:t>
            </a:r>
          </a:p>
          <a:p>
            <a:pPr eaLnBrk="1" hangingPunct="1"/>
            <a:endParaRPr lang="ru-RU" altLang="ja-JP" baseline="0" dirty="0" smtClean="0"/>
          </a:p>
          <a:p>
            <a:pPr eaLnBrk="1" hangingPunct="1"/>
            <a:r>
              <a:rPr lang="ru-RU" altLang="ja-JP" baseline="0" dirty="0" smtClean="0"/>
              <a:t/>
            </a:r>
            <a:br>
              <a:rPr lang="ru-RU" altLang="ja-JP" baseline="0" dirty="0" smtClean="0"/>
            </a:br>
            <a:r>
              <a:rPr lang="ru-RU" altLang="ja-JP" baseline="0" dirty="0" smtClean="0"/>
              <a:t/>
            </a:r>
            <a:br>
              <a:rPr lang="ru-RU" altLang="ja-JP" baseline="0" dirty="0" smtClean="0"/>
            </a:br>
            <a:endParaRPr lang="ja-JP" altLang="ja-JP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56A29D-2384-4096-B37D-E836A8D6E3BC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68695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4AEE5840-9B85-4104-9682-BA6DAD5FB05C}" type="slidenum">
              <a:rPr lang="en-US" altLang="ja-JP" smtClean="0"/>
              <a:pPr eaLnBrk="1" hangingPunct="1"/>
              <a:t>20</a:t>
            </a:fld>
            <a:endParaRPr lang="en-US" altLang="ja-JP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ja-JP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ja-JP" baseline="0" dirty="0" smtClean="0"/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ja-JP" baseline="0" dirty="0" smtClean="0"/>
              <a:t>    </a:t>
            </a:r>
            <a:endParaRPr lang="ja-JP" altLang="ja-JP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4AEE5840-9B85-4104-9682-BA6DAD5FB05C}" type="slidenum">
              <a:rPr lang="en-US" altLang="ja-JP" smtClean="0"/>
              <a:pPr eaLnBrk="1" hangingPunct="1"/>
              <a:t>21</a:t>
            </a:fld>
            <a:endParaRPr lang="en-US" altLang="ja-JP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ja-JP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56A29D-2384-4096-B37D-E836A8D6E3BC}" type="slidenum">
              <a:rPr lang="ja-JP" altLang="en-US" smtClean="0"/>
              <a:pPr>
                <a:defRPr/>
              </a:pPr>
              <a:t>22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369077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 smtClean="0"/>
          </a:p>
        </p:txBody>
      </p:sp>
      <p:sp>
        <p:nvSpPr>
          <p:cNvPr id="7373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C642AE0D-08A9-4E5B-9117-E16BD80AFD9A}" type="slidenum">
              <a:rPr lang="ja-JP" altLang="en-US" smtClean="0"/>
              <a:pPr eaLnBrk="1" hangingPunct="1"/>
              <a:t>23</a:t>
            </a:fld>
            <a:endParaRPr lang="ja-JP" altLang="en-US" smtClean="0"/>
          </a:p>
        </p:txBody>
      </p:sp>
      <p:sp>
        <p:nvSpPr>
          <p:cNvPr id="73733" name="ヘッダー プレースホルダ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mtClean="0"/>
              <a:t>市民社会研究フォーラム（</a:t>
            </a:r>
            <a:r>
              <a:rPr lang="en-US" altLang="ja-JP" smtClean="0"/>
              <a:t>2010.5.8</a:t>
            </a:r>
            <a:r>
              <a:rPr lang="ja-JP" altLang="en-US" smtClean="0"/>
              <a:t>）</a:t>
            </a:r>
          </a:p>
        </p:txBody>
      </p:sp>
      <p:sp>
        <p:nvSpPr>
          <p:cNvPr id="73734" name="日付プレースホルダ 5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ja-JP" baseline="0" dirty="0" smtClean="0"/>
          </a:p>
          <a:p>
            <a:endParaRPr lang="ja-JP" altLang="en-US" dirty="0" smtClean="0"/>
          </a:p>
        </p:txBody>
      </p:sp>
      <p:sp>
        <p:nvSpPr>
          <p:cNvPr id="7475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2649CB07-CD9E-4877-B2D0-6E75B46618A5}" type="slidenum">
              <a:rPr lang="ja-JP" altLang="en-US" smtClean="0"/>
              <a:pPr eaLnBrk="1" hangingPunct="1"/>
              <a:t>24</a:t>
            </a:fld>
            <a:endParaRPr lang="ja-JP" altLang="en-US" smtClean="0"/>
          </a:p>
        </p:txBody>
      </p:sp>
      <p:sp>
        <p:nvSpPr>
          <p:cNvPr id="74757" name="ヘッダー プレースホルダ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mtClean="0"/>
              <a:t>市民社会研究フォーラム（</a:t>
            </a:r>
            <a:r>
              <a:rPr lang="en-US" altLang="ja-JP" smtClean="0"/>
              <a:t>2010.5.8</a:t>
            </a:r>
            <a:r>
              <a:rPr lang="ja-JP" altLang="en-US" smtClean="0"/>
              <a:t>）</a:t>
            </a:r>
          </a:p>
        </p:txBody>
      </p:sp>
      <p:sp>
        <p:nvSpPr>
          <p:cNvPr id="74758" name="日付プレースホルダ 5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56A29D-2384-4096-B37D-E836A8D6E3BC}" type="slidenum">
              <a:rPr lang="ja-JP" altLang="en-US" smtClean="0"/>
              <a:pPr>
                <a:defRPr/>
              </a:pPr>
              <a:t>25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428806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ja-JP" baseline="0" dirty="0" smtClean="0"/>
          </a:p>
          <a:p>
            <a:r>
              <a:rPr lang="ru-RU" altLang="ja-JP" baseline="0" dirty="0" smtClean="0"/>
              <a:t>  </a:t>
            </a:r>
            <a:endParaRPr lang="ja-JP" altLang="en-US" dirty="0" smtClean="0"/>
          </a:p>
        </p:txBody>
      </p:sp>
      <p:sp>
        <p:nvSpPr>
          <p:cNvPr id="7578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6094FE51-305D-4B67-9E36-E5F573456E73}" type="slidenum">
              <a:rPr lang="ja-JP" altLang="en-US" smtClean="0"/>
              <a:pPr eaLnBrk="1" hangingPunct="1"/>
              <a:t>26</a:t>
            </a:fld>
            <a:endParaRPr lang="ja-JP" altLang="en-US" smtClean="0"/>
          </a:p>
        </p:txBody>
      </p:sp>
      <p:sp>
        <p:nvSpPr>
          <p:cNvPr id="75781" name="ヘッダー プレースホルダ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mtClean="0"/>
              <a:t>市民社会研究フォーラム（</a:t>
            </a:r>
            <a:r>
              <a:rPr lang="en-US" altLang="ja-JP" smtClean="0"/>
              <a:t>2010.5.8</a:t>
            </a:r>
            <a:r>
              <a:rPr lang="ja-JP" altLang="en-US" smtClean="0"/>
              <a:t>）</a:t>
            </a:r>
          </a:p>
        </p:txBody>
      </p:sp>
      <p:sp>
        <p:nvSpPr>
          <p:cNvPr id="75782" name="日付プレースホルダ 5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 smtClean="0"/>
          </a:p>
        </p:txBody>
      </p:sp>
      <p:sp>
        <p:nvSpPr>
          <p:cNvPr id="7782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00CFB8E7-0E02-4548-8586-E400CCD7598C}" type="slidenum">
              <a:rPr lang="ja-JP" altLang="en-US" smtClean="0"/>
              <a:pPr eaLnBrk="1" hangingPunct="1"/>
              <a:t>27</a:t>
            </a:fld>
            <a:endParaRPr lang="ja-JP" altLang="en-US" smtClean="0"/>
          </a:p>
        </p:txBody>
      </p:sp>
      <p:sp>
        <p:nvSpPr>
          <p:cNvPr id="77829" name="ヘッダー プレースホルダ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mtClean="0"/>
              <a:t>市民社会研究フォーラム（</a:t>
            </a:r>
            <a:r>
              <a:rPr lang="en-US" altLang="ja-JP" smtClean="0"/>
              <a:t>2010.5.8</a:t>
            </a:r>
            <a:r>
              <a:rPr lang="ja-JP" altLang="en-US" smtClean="0"/>
              <a:t>）</a:t>
            </a:r>
          </a:p>
        </p:txBody>
      </p:sp>
      <p:sp>
        <p:nvSpPr>
          <p:cNvPr id="77830" name="日付プレースホルダ 5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 smtClean="0"/>
          </a:p>
        </p:txBody>
      </p:sp>
      <p:sp>
        <p:nvSpPr>
          <p:cNvPr id="7885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0CF533AC-0BCE-45FA-A45C-1D76AD5B62ED}" type="slidenum">
              <a:rPr lang="ja-JP" altLang="en-US" smtClean="0"/>
              <a:pPr eaLnBrk="1" hangingPunct="1"/>
              <a:t>28</a:t>
            </a:fld>
            <a:endParaRPr lang="ja-JP" altLang="en-US" smtClean="0"/>
          </a:p>
        </p:txBody>
      </p:sp>
      <p:sp>
        <p:nvSpPr>
          <p:cNvPr id="78853" name="ヘッダー プレースホルダ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mtClean="0"/>
              <a:t>市民社会研究フォーラム（</a:t>
            </a:r>
            <a:r>
              <a:rPr lang="en-US" altLang="ja-JP" smtClean="0"/>
              <a:t>2010.5.8</a:t>
            </a:r>
            <a:r>
              <a:rPr lang="ja-JP" altLang="en-US" smtClean="0"/>
              <a:t>）</a:t>
            </a:r>
          </a:p>
        </p:txBody>
      </p:sp>
      <p:sp>
        <p:nvSpPr>
          <p:cNvPr id="78854" name="日付プレースホルダ 5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 smtClean="0"/>
          </a:p>
        </p:txBody>
      </p:sp>
      <p:sp>
        <p:nvSpPr>
          <p:cNvPr id="7987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F3BC54DF-AFDD-496F-86F6-85EF27E04651}" type="slidenum">
              <a:rPr lang="ja-JP" altLang="en-US" smtClean="0"/>
              <a:pPr eaLnBrk="1" hangingPunct="1"/>
              <a:t>29</a:t>
            </a:fld>
            <a:endParaRPr lang="ja-JP" altLang="en-US" smtClean="0"/>
          </a:p>
        </p:txBody>
      </p:sp>
      <p:sp>
        <p:nvSpPr>
          <p:cNvPr id="79877" name="ヘッダー プレースホルダ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mtClean="0"/>
              <a:t>市民社会研究フォーラム（</a:t>
            </a:r>
            <a:r>
              <a:rPr lang="en-US" altLang="ja-JP" smtClean="0"/>
              <a:t>2010.5.8</a:t>
            </a:r>
            <a:r>
              <a:rPr lang="ja-JP" altLang="en-US" smtClean="0"/>
              <a:t>）</a:t>
            </a:r>
          </a:p>
        </p:txBody>
      </p:sp>
      <p:sp>
        <p:nvSpPr>
          <p:cNvPr id="79878" name="日付プレースホルダ 5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56A29D-2384-4096-B37D-E836A8D6E3BC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0545966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56A29D-2384-4096-B37D-E836A8D6E3BC}" type="slidenum">
              <a:rPr lang="ja-JP" altLang="en-US" smtClean="0"/>
              <a:pPr>
                <a:defRPr/>
              </a:pPr>
              <a:t>30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0414972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56A29D-2384-4096-B37D-E836A8D6E3BC}" type="slidenum">
              <a:rPr lang="ja-JP" altLang="en-US" smtClean="0"/>
              <a:pPr>
                <a:defRPr/>
              </a:pPr>
              <a:t>31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231539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56A29D-2384-4096-B37D-E836A8D6E3BC}" type="slidenum">
              <a:rPr lang="ja-JP" altLang="en-US" smtClean="0"/>
              <a:pPr>
                <a:defRPr/>
              </a:pPr>
              <a:t>32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9239662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56A29D-2384-4096-B37D-E836A8D6E3BC}" type="slidenum">
              <a:rPr lang="ja-JP" altLang="en-US" smtClean="0"/>
              <a:pPr>
                <a:defRPr/>
              </a:pPr>
              <a:t>33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87413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56A29D-2384-4096-B37D-E836A8D6E3BC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09342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56A29D-2384-4096-B37D-E836A8D6E3BC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62397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ru-RU" baseline="0" dirty="0" smtClean="0"/>
              <a:t/>
            </a:r>
            <a:br>
              <a:rPr lang="ru-RU" baseline="0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56A29D-2384-4096-B37D-E836A8D6E3BC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0070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ru-RU" baseline="0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56A29D-2384-4096-B37D-E836A8D6E3BC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796793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56A29D-2384-4096-B37D-E836A8D6E3BC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536947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dirty="0" smtClean="0">
              <a:ea typeface="ＭＳ Ｐ明朝" pitchFamily="18" charset="-128"/>
            </a:endParaRPr>
          </a:p>
        </p:txBody>
      </p:sp>
      <p:sp>
        <p:nvSpPr>
          <p:cNvPr id="6554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017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017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017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017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017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42AFEC38-A487-45D4-BA4E-011B91F3D57A}" type="slidenum">
              <a:rPr lang="en-US" altLang="ja-JP" smtClean="0"/>
              <a:pPr eaLnBrk="1" hangingPunct="1"/>
              <a:t>9</a:t>
            </a:fld>
            <a:endParaRPr lang="en-US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grpSp>
        <p:nvGrpSpPr>
          <p:cNvPr id="5" name="グループ化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フリーフォーム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kumimoji="0" lang="en-US"/>
            </a:p>
          </p:txBody>
        </p:sp>
        <p:sp>
          <p:nvSpPr>
            <p:cNvPr id="7" name="フリーフォーム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kumimoji="0" lang="en-US"/>
            </a:p>
          </p:txBody>
        </p:sp>
        <p:cxnSp>
          <p:nvCxnSpPr>
            <p:cNvPr id="10" name="直線コネクタ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2" descr="C:\Users\Kobashi\Pictures\筑波大学シンボルマーク大.gif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73038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C:\Users\Kobashi\Pictures\筑波大学大学名大.gif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889000"/>
            <a:ext cx="1762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ja-JP" altLang="en-US" smtClean="0"/>
              <a:t>マスタ サブタイトルの書式設定</a:t>
            </a:r>
            <a:endParaRPr lang="en-US"/>
          </a:p>
        </p:txBody>
      </p:sp>
      <p:sp>
        <p:nvSpPr>
          <p:cNvPr id="13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14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15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2918A02-2BAF-47C0-B225-2034D824FA9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3513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obashi\Pictures\筑波大学大学名小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5738"/>
            <a:ext cx="904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C:\Users\Kobashi\Pictures\筑波大学シンボルマーク小.gif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275" y="166688"/>
            <a:ext cx="3524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6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50925-7A81-40AB-BCD1-D4D7714FA5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7869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obashi\Pictures\筑波大学大学名小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5738"/>
            <a:ext cx="904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C:\Users\Kobashi\Pictures\筑波大学シンボルマーク小.gif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275" y="166688"/>
            <a:ext cx="3524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6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EC859-FB74-42BD-B520-4CA600D5B9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3388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obashi\Pictures\筑波大学大学名小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5738"/>
            <a:ext cx="904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C:\Users\Kobashi\Pictures\筑波大学シンボルマーク小.gif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275" y="166688"/>
            <a:ext cx="3524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1182688" y="2017713"/>
            <a:ext cx="7772400" cy="4114800"/>
          </a:xfrm>
        </p:spPr>
        <p:txBody>
          <a:bodyPr>
            <a:normAutofit/>
          </a:bodyPr>
          <a:lstStyle/>
          <a:p>
            <a:pPr lvl="0"/>
            <a:endParaRPr lang="ja-JP" altLang="en-US" noProof="0" smtClean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B15B5-CD7E-47D4-A7DB-C51BC7971C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6817003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obashi\Pictures\筑波大学大学名小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5738"/>
            <a:ext cx="904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C:\Users\Kobashi\Pictures\筑波大学シンボルマーク小.gif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275" y="166688"/>
            <a:ext cx="3524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>
            <a:normAutofit/>
          </a:bodyPr>
          <a:lstStyle/>
          <a:p>
            <a:pPr lvl="0"/>
            <a:endParaRPr lang="ja-JP" altLang="en-US" noProof="0" smtClean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E7EB1-D522-4B9D-A802-38C581B6DA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1150776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obashi\Pictures\筑波大学大学名小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5738"/>
            <a:ext cx="904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C:\Users\Kobashi\Pictures\筑波大学シンボルマーク小.gif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275" y="166688"/>
            <a:ext cx="3524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6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768C1-9C40-497B-87D8-9703A2ECC77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8314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山形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5" name="山形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kumimoji="0" lang="en-US"/>
          </a:p>
        </p:txBody>
      </p:sp>
      <p:pic>
        <p:nvPicPr>
          <p:cNvPr id="6" name="Picture 2" descr="C:\Users\Kobashi\Pictures\筑波大学大学名小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5738"/>
            <a:ext cx="904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C:\Users\Kobashi\Pictures\筑波大学シンボルマーク小.gif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275" y="166688"/>
            <a:ext cx="3524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8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17B043-09E4-4AD3-986D-4D5F1E15B3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6308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Kobashi\Pictures\筑波大学大学名小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5738"/>
            <a:ext cx="904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C:\Users\Kobashi\Pictures\筑波大学シンボルマーク小.gif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275" y="166688"/>
            <a:ext cx="3524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7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BC45F-56AF-427A-8BC3-3F316ECA7A0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9689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Kobashi\Pictures\筑波大学大学名小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5738"/>
            <a:ext cx="904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C:\Users\Kobashi\Pictures\筑波大学シンボルマーク小.gif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275" y="166688"/>
            <a:ext cx="3524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9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10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11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7B746A-4E12-40C7-B24B-A3798B8AC7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6440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Kobashi\Pictures\筑波大学大学名小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5738"/>
            <a:ext cx="904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C:\Users\Kobashi\Pictures\筑波大学シンボルマーク小.gif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275" y="166688"/>
            <a:ext cx="3524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5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1E29D-1383-4968-92CC-6A440B700F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41906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Kobashi\Pictures\筑波大学大学名小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5738"/>
            <a:ext cx="904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 descr="C:\Users\Kobashi\Pictures\筑波大学シンボルマーク小.gif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275" y="166688"/>
            <a:ext cx="3524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756A5-7ABE-4C31-B8C1-6F4458693C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0448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Kobashi\Pictures\筑波大学大学名小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5738"/>
            <a:ext cx="904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C:\Users\Kobashi\Pictures\筑波大学シンボルマーク小.gif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275" y="166688"/>
            <a:ext cx="3524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60D1BA-22DD-4ABE-9392-67C01F692D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142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リーフォーム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6" name="フリーフォーム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" name="直角三角形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cxnSp>
        <p:nvCxnSpPr>
          <p:cNvPr id="8" name="直線コネクタ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山形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10" name="山形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kumimoji="0" lang="en-US"/>
          </a:p>
        </p:txBody>
      </p:sp>
      <p:pic>
        <p:nvPicPr>
          <p:cNvPr id="11" name="Picture 2" descr="C:\Users\Kobashi\Pictures\筑波大学大学名小.gif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5738"/>
            <a:ext cx="904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C:\Users\Kobashi\Pictures\筑波大学シンボルマーク小.gif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275" y="166688"/>
            <a:ext cx="3524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13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14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15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9A82689-7437-492B-9D44-92456D11B6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3703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1027" name="フリーフォーム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1033" name="テキスト プレースホルダ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8CD1807-035F-42D1-B2B6-F14C65AE1A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9" r:id="rId1"/>
    <p:sldLayoutId id="2147484290" r:id="rId2"/>
    <p:sldLayoutId id="2147484291" r:id="rId3"/>
    <p:sldLayoutId id="2147484292" r:id="rId4"/>
    <p:sldLayoutId id="2147484293" r:id="rId5"/>
    <p:sldLayoutId id="2147484294" r:id="rId6"/>
    <p:sldLayoutId id="2147484295" r:id="rId7"/>
    <p:sldLayoutId id="2147484296" r:id="rId8"/>
    <p:sldLayoutId id="2147484297" r:id="rId9"/>
    <p:sldLayoutId id="2147484298" r:id="rId10"/>
    <p:sldLayoutId id="2147484299" r:id="rId11"/>
    <p:sldLayoutId id="2147484300" r:id="rId12"/>
    <p:sldLayoutId id="2147484301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pitchFamily="50" charset="-128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chart" Target="../charts/char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Relationship Id="rId3" Type="http://schemas.openxmlformats.org/officeDocument/2006/relationships/chart" Target="../charts/char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chart" Target="../charts/char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Relationship Id="rId3" Type="http://schemas.openxmlformats.org/officeDocument/2006/relationships/chart" Target="../charts/char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chart" Target="../charts/char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comments" Target="../comments/commen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8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628775"/>
            <a:ext cx="7016750" cy="93612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2800" b="0" dirty="0" smtClean="0"/>
              <a:t>Civil Society in Japan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3645024"/>
            <a:ext cx="7976691" cy="2016001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r>
              <a:rPr lang="en-US" altLang="ja-JP" sz="2400" dirty="0" smtClean="0">
                <a:latin typeface="Times New Roman" pitchFamily="18" charset="0"/>
              </a:rPr>
              <a:t>Maki KAITA, </a:t>
            </a:r>
            <a:r>
              <a:rPr lang="en-US" altLang="ja-JP" sz="2400" dirty="0" smtClean="0">
                <a:latin typeface="Times New Roman" pitchFamily="18" charset="0"/>
              </a:rPr>
              <a:t>the </a:t>
            </a:r>
            <a:r>
              <a:rPr lang="en-US" altLang="ja-JP" sz="2400" dirty="0" smtClean="0">
                <a:latin typeface="Times New Roman" pitchFamily="18" charset="0"/>
              </a:rPr>
              <a:t>graduate student, </a:t>
            </a:r>
          </a:p>
          <a:p>
            <a:pPr marR="0" eaLnBrk="1" hangingPunct="1">
              <a:lnSpc>
                <a:spcPct val="80000"/>
              </a:lnSpc>
            </a:pPr>
            <a:r>
              <a:rPr lang="en-US" altLang="ja-JP" sz="2400" dirty="0" smtClean="0">
                <a:latin typeface="Times New Roman" pitchFamily="18" charset="0"/>
              </a:rPr>
              <a:t>Graduate School of Humanities and Social Sciences Doctoral Program in Modern Cultures and Public Policies </a:t>
            </a:r>
          </a:p>
          <a:p>
            <a:pPr marR="0" eaLnBrk="1" hangingPunct="1">
              <a:lnSpc>
                <a:spcPct val="80000"/>
              </a:lnSpc>
            </a:pPr>
            <a:r>
              <a:rPr lang="en-US" altLang="ja-JP" sz="2400" dirty="0" smtClean="0">
                <a:latin typeface="Times New Roman" pitchFamily="18" charset="0"/>
              </a:rPr>
              <a:t>University of Tsukuba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スライド番号プレースホルダ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03001EE8-F31C-4127-9CA7-EE5BE9310431}" type="slidenum">
              <a:rPr kumimoji="0" lang="en-US" altLang="ja-JP" smtClean="0"/>
              <a:pPr eaLnBrk="1" hangingPunct="1"/>
              <a:t>10</a:t>
            </a:fld>
            <a:endParaRPr kumimoji="0" lang="en-US" altLang="ja-JP" smtClean="0"/>
          </a:p>
        </p:txBody>
      </p:sp>
      <p:sp>
        <p:nvSpPr>
          <p:cNvPr id="21506" name="タイトル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07716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en-US" altLang="ja-JP" sz="3200" dirty="0" smtClean="0">
                <a:solidFill>
                  <a:srgbClr val="0000FF"/>
                </a:solidFill>
                <a:latin typeface="Century" pitchFamily="18" charset="0"/>
                <a:cs typeface="Times New Roman" pitchFamily="18" charset="0"/>
              </a:rPr>
              <a:t>2.</a:t>
            </a:r>
            <a:r>
              <a:rPr kumimoji="0" lang="ja-JP" altLang="en-US" sz="3200" dirty="0" smtClean="0">
                <a:solidFill>
                  <a:srgbClr val="0000FF"/>
                </a:solidFill>
                <a:latin typeface="Century" pitchFamily="18" charset="0"/>
                <a:cs typeface="Times New Roman" pitchFamily="18" charset="0"/>
              </a:rPr>
              <a:t>　</a:t>
            </a:r>
            <a:r>
              <a:rPr kumimoji="0" lang="en-US" altLang="ja-JP" sz="3200" dirty="0" smtClean="0">
                <a:solidFill>
                  <a:srgbClr val="0000FF"/>
                </a:solidFill>
                <a:latin typeface="Century" pitchFamily="18" charset="0"/>
                <a:cs typeface="Times New Roman" pitchFamily="18" charset="0"/>
              </a:rPr>
              <a:t> Overview of JIGS Surveys</a:t>
            </a:r>
            <a:endParaRPr lang="ja-JP" altLang="en-US" sz="3200" dirty="0" smtClean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722126"/>
              </p:ext>
            </p:extLst>
          </p:nvPr>
        </p:nvGraphicFramePr>
        <p:xfrm>
          <a:off x="179388" y="1052513"/>
          <a:ext cx="8748711" cy="5400674"/>
        </p:xfrm>
        <a:graphic>
          <a:graphicData uri="http://schemas.openxmlformats.org/drawingml/2006/table">
            <a:tbl>
              <a:tblPr/>
              <a:tblGrid>
                <a:gridCol w="1493875"/>
                <a:gridCol w="1134338"/>
                <a:gridCol w="1368111"/>
                <a:gridCol w="864070"/>
                <a:gridCol w="702431"/>
                <a:gridCol w="809692"/>
                <a:gridCol w="973053"/>
                <a:gridCol w="1403141"/>
              </a:tblGrid>
              <a:tr h="7972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Country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Year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Data Source / Survey Method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Population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Sample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(a)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Valid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Response(b)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Return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Rate</a:t>
                      </a:r>
                      <a:r>
                        <a:rPr lang="en-US" sz="1400" kern="1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(%)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(</a:t>
                      </a: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b/a)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Regions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(Valid Return Sample)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6112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9.Brazil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'05-06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Brazilian Institute of Geography and Statistics (IBGE)</a:t>
                      </a: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明朝"/>
                          <a:cs typeface="Times New Roman" pitchFamily="18" charset="0"/>
                        </a:rPr>
                        <a:t>, </a:t>
                      </a: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organization directory / interview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275,895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2,609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2,014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77.2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Belem (193), Belo Horizonte (390), Brasilia (1,132), Goiania (115), Recife (170)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603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10.Bangladesh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'06-07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Telephone books, Directories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29,528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5,915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1,509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25.5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err="1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Rajshahi</a:t>
                      </a: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 (504),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Dhaka (1,005)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6905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11.a Japan (2</a:t>
                      </a:r>
                      <a:r>
                        <a:rPr lang="en-US" sz="1400" kern="100" baseline="300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nd</a:t>
                      </a:r>
                      <a:r>
                        <a:rPr lang="en-US" sz="1400" kern="1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)</a:t>
                      </a:r>
                      <a:endParaRPr lang="ja-JP" sz="1400" kern="100" dirty="0">
                        <a:solidFill>
                          <a:srgbClr val="FF0000"/>
                        </a:solidFill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'06-'07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明朝"/>
                          <a:cs typeface="Times New Roman" pitchFamily="18" charset="0"/>
                        </a:rPr>
                        <a:t>classified telephone directory</a:t>
                      </a: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/ mail</a:t>
                      </a: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明朝"/>
                          <a:cs typeface="Times New Roman" pitchFamily="18" charset="0"/>
                        </a:rPr>
                        <a:t> 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91,101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91,101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15,791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17.3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Nationwide Survey Japan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9206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11.b Japan</a:t>
                      </a:r>
                      <a:endParaRPr lang="ja-JP" sz="1400" kern="100" dirty="0">
                        <a:solidFill>
                          <a:srgbClr val="FF0000"/>
                        </a:solidFill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'06-'07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Registered </a:t>
                      </a:r>
                      <a:r>
                        <a:rPr lang="en-US" sz="1400" kern="1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Organization</a:t>
                      </a:r>
                      <a:r>
                        <a:rPr lang="ja-JP" sz="1400" kern="1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ｓ</a:t>
                      </a:r>
                      <a:r>
                        <a:rPr lang="ja-JP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（</a:t>
                      </a: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NGO</a:t>
                      </a:r>
                      <a:r>
                        <a:rPr lang="ja-JP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）</a:t>
                      </a: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 Database / mail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23,403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23,403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5,127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21.9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9206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11.c Japan</a:t>
                      </a:r>
                      <a:endParaRPr lang="ja-JP" sz="1400" kern="100" dirty="0">
                        <a:solidFill>
                          <a:srgbClr val="FF0000"/>
                        </a:solidFill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'06-'07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Registered Neighborhood Associations (MP)/ mail</a:t>
                      </a: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明朝"/>
                          <a:cs typeface="Times New Roman" pitchFamily="18" charset="0"/>
                        </a:rPr>
                        <a:t> 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296,770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33,438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18,404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55.0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番号プレースホルダ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4C4D960B-ACA0-4E76-8421-064BAD58AFF1}" type="slidenum">
              <a:rPr kumimoji="0" lang="en-US" altLang="ja-JP" smtClean="0"/>
              <a:pPr eaLnBrk="1" hangingPunct="1"/>
              <a:t>11</a:t>
            </a:fld>
            <a:endParaRPr kumimoji="0" lang="en-US" altLang="ja-JP" smtClean="0"/>
          </a:p>
        </p:txBody>
      </p:sp>
      <p:sp>
        <p:nvSpPr>
          <p:cNvPr id="22530" name="タイトル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70609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en-US" altLang="ja-JP" sz="3200" dirty="0" smtClean="0">
                <a:solidFill>
                  <a:srgbClr val="0000FF"/>
                </a:solidFill>
                <a:latin typeface="Century" pitchFamily="18" charset="0"/>
                <a:cs typeface="Times New Roman" pitchFamily="18" charset="0"/>
              </a:rPr>
              <a:t>3.</a:t>
            </a:r>
            <a:r>
              <a:rPr kumimoji="0" lang="ja-JP" altLang="en-US" sz="3200" dirty="0" smtClean="0">
                <a:solidFill>
                  <a:srgbClr val="0000FF"/>
                </a:solidFill>
                <a:latin typeface="Century" pitchFamily="18" charset="0"/>
                <a:cs typeface="Times New Roman" pitchFamily="18" charset="0"/>
              </a:rPr>
              <a:t>　</a:t>
            </a:r>
            <a:r>
              <a:rPr kumimoji="0" lang="en-US" altLang="ja-JP" sz="3200" dirty="0" smtClean="0">
                <a:solidFill>
                  <a:srgbClr val="0000FF"/>
                </a:solidFill>
                <a:latin typeface="Century" pitchFamily="18" charset="0"/>
                <a:cs typeface="Times New Roman" pitchFamily="18" charset="0"/>
              </a:rPr>
              <a:t> Overview of JIGS Surveys</a:t>
            </a:r>
            <a:endParaRPr lang="ja-JP" altLang="en-US" sz="3200" dirty="0" smtClean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250825" y="989013"/>
          <a:ext cx="8748713" cy="5765798"/>
        </p:xfrm>
        <a:graphic>
          <a:graphicData uri="http://schemas.openxmlformats.org/drawingml/2006/table">
            <a:tbl>
              <a:tblPr/>
              <a:tblGrid>
                <a:gridCol w="1493875"/>
                <a:gridCol w="739068"/>
                <a:gridCol w="1692072"/>
                <a:gridCol w="900073"/>
                <a:gridCol w="648053"/>
                <a:gridCol w="782975"/>
                <a:gridCol w="1017172"/>
                <a:gridCol w="1475425"/>
              </a:tblGrid>
              <a:tr h="942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Country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Year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Data Source / Survey Method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Population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Sample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(a)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Valid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Response(b)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Return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Rate</a:t>
                      </a:r>
                      <a:r>
                        <a:rPr lang="en-US" sz="1400" kern="1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(%)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(</a:t>
                      </a: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b/a)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Regions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(Valid Return Sample)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64017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12</a:t>
                      </a:r>
                      <a:r>
                        <a:rPr lang="en-US" sz="1400" kern="1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. </a:t>
                      </a: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Germany </a:t>
                      </a:r>
                      <a:r>
                        <a:rPr lang="en-US" sz="1400" kern="1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(2</a:t>
                      </a:r>
                      <a:r>
                        <a:rPr lang="en-US" sz="1400" kern="100" baseline="300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nd</a:t>
                      </a:r>
                      <a:r>
                        <a:rPr lang="en-US" sz="1400" kern="1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)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'07-08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明朝"/>
                          <a:cs typeface="Times New Roman" pitchFamily="18" charset="0"/>
                        </a:rPr>
                        <a:t>classified telephone directory </a:t>
                      </a: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/ mail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4,657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2,660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497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18.7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Berlin (354</a:t>
                      </a:r>
                      <a:r>
                        <a:rPr lang="en-US" sz="1400" kern="1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),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Halle (82), </a:t>
                      </a:r>
                      <a:endParaRPr lang="en-US" sz="1400" kern="100" dirty="0" smtClean="0">
                        <a:solidFill>
                          <a:srgbClr val="0000FF"/>
                        </a:solidFill>
                        <a:latin typeface="Times New Roman" pitchFamily="18" charset="0"/>
                        <a:ea typeface="ＭＳ Ｐ明朝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Heidelberg </a:t>
                      </a: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(61)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62743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organization directory (NGO)/ mail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13,717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1,899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312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16.4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Nationwide Survey Germany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627435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13. Korea (2</a:t>
                      </a:r>
                      <a:r>
                        <a:rPr lang="en-US" sz="1400" kern="100" baseline="300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nd</a:t>
                      </a: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)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'08-09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明朝"/>
                          <a:cs typeface="Times New Roman" pitchFamily="18" charset="0"/>
                        </a:rPr>
                        <a:t>classified telephone directory</a:t>
                      </a: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/ mail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112,917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29,422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1,008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3.4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Nationwide Survey Korea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62743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organization directory (NGO)/ mail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7,030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7,030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425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6.0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3005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14. China (2</a:t>
                      </a:r>
                      <a:r>
                        <a:rPr lang="en-US" sz="1400" kern="100" baseline="300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nd</a:t>
                      </a: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)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'09-10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“Social organizations,” “Non- profit private enterprise,” “foundations” registered at the Municipal or District/ Civil Affairs Bureau / Mail/ conference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19,799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solidFill>
                          <a:srgbClr val="0000FF"/>
                        </a:solidFill>
                        <a:latin typeface="Times New Roman" pitchFamily="18" charset="0"/>
                        <a:ea typeface="ＭＳ Ｐ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1,776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solidFill>
                          <a:srgbClr val="0000FF"/>
                        </a:solidFill>
                        <a:latin typeface="Times New Roman" pitchFamily="18" charset="0"/>
                        <a:ea typeface="ＭＳ Ｐ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Beijing (    ),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Zhejiang(     ),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Heilongjiang ( yet)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スライド番号プレースホルダ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F0AA1B46-58F0-4CBD-BC03-DDC3433890D2}" type="slidenum">
              <a:rPr kumimoji="0" lang="en-US" altLang="ja-JP" smtClean="0"/>
              <a:pPr eaLnBrk="1" hangingPunct="1"/>
              <a:t>12</a:t>
            </a:fld>
            <a:endParaRPr kumimoji="0" lang="en-US" altLang="ja-JP" smtClean="0"/>
          </a:p>
        </p:txBody>
      </p:sp>
      <p:sp>
        <p:nvSpPr>
          <p:cNvPr id="23554" name="タイトル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en-US" altLang="ja-JP" sz="3200" dirty="0" smtClean="0">
                <a:solidFill>
                  <a:srgbClr val="0000FF"/>
                </a:solidFill>
                <a:latin typeface="Century" pitchFamily="18" charset="0"/>
                <a:cs typeface="Times New Roman" pitchFamily="18" charset="0"/>
              </a:rPr>
              <a:t>4.</a:t>
            </a:r>
            <a:r>
              <a:rPr kumimoji="0" lang="ja-JP" altLang="en-US" sz="3200" dirty="0" smtClean="0">
                <a:solidFill>
                  <a:srgbClr val="0000FF"/>
                </a:solidFill>
                <a:latin typeface="Century" pitchFamily="18" charset="0"/>
                <a:cs typeface="Times New Roman" pitchFamily="18" charset="0"/>
              </a:rPr>
              <a:t>　</a:t>
            </a:r>
            <a:r>
              <a:rPr kumimoji="0" lang="en-US" altLang="ja-JP" sz="3200" dirty="0" smtClean="0">
                <a:solidFill>
                  <a:srgbClr val="0000FF"/>
                </a:solidFill>
                <a:latin typeface="Century" pitchFamily="18" charset="0"/>
                <a:cs typeface="Times New Roman" pitchFamily="18" charset="0"/>
              </a:rPr>
              <a:t> Overview of JIGS Surveys</a:t>
            </a:r>
            <a:br>
              <a:rPr kumimoji="0" lang="en-US" altLang="ja-JP" sz="3200" dirty="0" smtClean="0">
                <a:solidFill>
                  <a:srgbClr val="0000FF"/>
                </a:solidFill>
                <a:latin typeface="Century" pitchFamily="18" charset="0"/>
                <a:cs typeface="Times New Roman" pitchFamily="18" charset="0"/>
              </a:rPr>
            </a:br>
            <a:r>
              <a:rPr kumimoji="0" lang="en-US" altLang="ja-JP" sz="800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kumimoji="0" lang="en-US" altLang="ja-JP" sz="800" dirty="0" smtClean="0">
                <a:solidFill>
                  <a:srgbClr val="FF0000"/>
                </a:solidFill>
                <a:latin typeface="Times New Roman" pitchFamily="18" charset="0"/>
              </a:rPr>
            </a:br>
            <a:endParaRPr lang="ja-JP" altLang="en-US" dirty="0" smtClean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215900" y="1422400"/>
          <a:ext cx="8748711" cy="4140199"/>
        </p:xfrm>
        <a:graphic>
          <a:graphicData uri="http://schemas.openxmlformats.org/drawingml/2006/table">
            <a:tbl>
              <a:tblPr/>
              <a:tblGrid>
                <a:gridCol w="1404622"/>
                <a:gridCol w="1080088"/>
                <a:gridCol w="1476120"/>
                <a:gridCol w="900073"/>
                <a:gridCol w="701922"/>
                <a:gridCol w="810201"/>
                <a:gridCol w="972544"/>
                <a:gridCol w="1403141"/>
              </a:tblGrid>
              <a:tr h="9393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Country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Year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Data Source / Survey Method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Population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Sample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(a)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Valid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Response(b)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Return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Rate</a:t>
                      </a:r>
                      <a:r>
                        <a:rPr lang="en-US" sz="1400" kern="1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(%)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(</a:t>
                      </a: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b/a)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Regions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(Valid Return Sample)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640169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15. USA (2</a:t>
                      </a:r>
                      <a:r>
                        <a:rPr lang="en-US" sz="1400" kern="100" baseline="300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nd</a:t>
                      </a: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)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'08-09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organization directory (NPO)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/ mail, web, phone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8,524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4,297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1,501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34.9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Seattle, King County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6401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’09-10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organization directory (NPO)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/ mail, web, phone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>
                        <a:solidFill>
                          <a:srgbClr val="0000FF"/>
                        </a:solidFill>
                        <a:latin typeface="Times New Roman" pitchFamily="18" charset="0"/>
                        <a:ea typeface="ＭＳ Ｐ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3,300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571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17.3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 D.C. (237)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Maryland (133)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Virginia (201)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6401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16. Uzbekistan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‘07-08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organization directory / mail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1,541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1,541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400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26.0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Nationwide Survey Uzbekistan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267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17. Estonia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'09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明朝"/>
                          <a:cs typeface="Times New Roman" pitchFamily="18" charset="0"/>
                        </a:rPr>
                        <a:t>classified phone directory</a:t>
                      </a: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 / web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solidFill>
                          <a:srgbClr val="0000FF"/>
                        </a:solidFill>
                        <a:latin typeface="Times New Roman" pitchFamily="18" charset="0"/>
                        <a:ea typeface="ＭＳ Ｐ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solidFill>
                          <a:srgbClr val="0000FF"/>
                        </a:solidFill>
                        <a:latin typeface="Times New Roman" pitchFamily="18" charset="0"/>
                        <a:ea typeface="ＭＳ Ｐ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344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>
                        <a:solidFill>
                          <a:srgbClr val="0000FF"/>
                        </a:solidFill>
                        <a:latin typeface="Times New Roman" pitchFamily="18" charset="0"/>
                        <a:ea typeface="ＭＳ Ｐ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solidFill>
                          <a:srgbClr val="0000FF"/>
                        </a:solidFill>
                        <a:latin typeface="Times New Roman" pitchFamily="18" charset="0"/>
                        <a:ea typeface="ＭＳ Ｐ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8535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18. Poland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'09-10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organization directory (REGON)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22,361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3,000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261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8.7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err="1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Mazowieckie</a:t>
                      </a: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 (128)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err="1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Lubelskie</a:t>
                      </a: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 (56)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err="1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Dolnoslaskie</a:t>
                      </a: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 (77)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945" marR="42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4670723"/>
              </p:ext>
            </p:extLst>
          </p:nvPr>
        </p:nvGraphicFramePr>
        <p:xfrm>
          <a:off x="107950" y="908050"/>
          <a:ext cx="8856663" cy="5943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19"/>
                <a:gridCol w="1800135"/>
                <a:gridCol w="1872140"/>
                <a:gridCol w="1728129"/>
                <a:gridCol w="1872140"/>
              </a:tblGrid>
              <a:tr h="1024791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On Social Organizations</a:t>
                      </a:r>
                      <a:endParaRPr kumimoji="1" lang="ja-JP" alt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On </a:t>
                      </a:r>
                    </a:p>
                    <a:p>
                      <a:pPr algn="ctr"/>
                      <a:r>
                        <a:rPr kumimoji="1" lang="en-US" altLang="ja-JP" sz="1800" dirty="0" smtClean="0"/>
                        <a:t>Non Profit Organization</a:t>
                      </a:r>
                      <a:endParaRPr kumimoji="1" lang="ja-JP" alt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/>
                        <a:t>On Neighborhood Associations</a:t>
                      </a:r>
                      <a:endParaRPr kumimoji="1" lang="ja-JP" altLang="en-US" sz="16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/>
                        <a:t>On Local Governments</a:t>
                      </a:r>
                      <a:endParaRPr kumimoji="1" lang="ja-JP" altLang="en-US" sz="1600" b="1" dirty="0"/>
                    </a:p>
                  </a:txBody>
                  <a:tcPr marT="45722" marB="45722"/>
                </a:tc>
              </a:tr>
              <a:tr h="823043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Survey Period</a:t>
                      </a:r>
                      <a:endParaRPr kumimoji="1" lang="ja-JP" alt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February 2006 to March 2007</a:t>
                      </a:r>
                      <a:endParaRPr kumimoji="1" lang="ja-JP" alt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February 2006 to March 2007</a:t>
                      </a:r>
                      <a:endParaRPr kumimoji="1" lang="ja-JP" altLang="en-US" sz="1600" dirty="0" smtClean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August 2006 to February 2007</a:t>
                      </a:r>
                      <a:endParaRPr kumimoji="1" lang="ja-JP" alt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August 2007 to December 2007</a:t>
                      </a:r>
                      <a:endParaRPr kumimoji="1" lang="ja-JP" altLang="en-US" sz="1600" dirty="0" smtClean="0"/>
                    </a:p>
                    <a:p>
                      <a:pPr algn="ctr"/>
                      <a:endParaRPr kumimoji="1" lang="ja-JP" altLang="en-US" sz="1600" dirty="0"/>
                    </a:p>
                  </a:txBody>
                  <a:tcPr marT="45722" marB="45722"/>
                </a:tc>
              </a:tr>
              <a:tr h="884010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Population Size</a:t>
                      </a:r>
                      <a:endParaRPr kumimoji="1" lang="ja-JP" alt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91,101</a:t>
                      </a:r>
                    </a:p>
                    <a:p>
                      <a:pPr algn="ctr"/>
                      <a:r>
                        <a:rPr kumimoji="1" lang="en-US" altLang="ja-JP" sz="1200" dirty="0" smtClean="0"/>
                        <a:t>(no. of samples by phone</a:t>
                      </a:r>
                      <a:r>
                        <a:rPr kumimoji="1" lang="en-US" altLang="ja-JP" sz="1200" baseline="0" dirty="0" smtClean="0"/>
                        <a:t> directories)</a:t>
                      </a:r>
                      <a:endParaRPr kumimoji="1" lang="ja-JP" altLang="en-US" sz="12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23,403</a:t>
                      </a:r>
                    </a:p>
                    <a:p>
                      <a:pPr algn="ctr"/>
                      <a:r>
                        <a:rPr kumimoji="1" lang="en-US" altLang="ja-JP" sz="1200" dirty="0" smtClean="0"/>
                        <a:t>(no. of accredited </a:t>
                      </a:r>
                      <a:r>
                        <a:rPr kumimoji="1" lang="en-US" altLang="ja-JP" sz="1100" dirty="0" smtClean="0"/>
                        <a:t>NPOs</a:t>
                      </a:r>
                      <a:r>
                        <a:rPr kumimoji="1" lang="en-US" altLang="ja-JP" sz="1200" dirty="0" smtClean="0"/>
                        <a:t>)</a:t>
                      </a:r>
                      <a:endParaRPr kumimoji="1" lang="ja-JP" altLang="en-US" sz="12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296,770</a:t>
                      </a:r>
                    </a:p>
                    <a:p>
                      <a:pPr algn="ctr"/>
                      <a:r>
                        <a:rPr kumimoji="1" lang="en-US" altLang="ja-JP" sz="1200" dirty="0" smtClean="0"/>
                        <a:t>(</a:t>
                      </a:r>
                      <a:r>
                        <a:rPr kumimoji="1" lang="en-US" altLang="ja-JP" sz="1200" baseline="0" dirty="0" smtClean="0"/>
                        <a:t>b</a:t>
                      </a:r>
                      <a:r>
                        <a:rPr kumimoji="1" lang="en-US" altLang="ja-JP" sz="1200" dirty="0" smtClean="0"/>
                        <a:t>y Ministry</a:t>
                      </a:r>
                      <a:r>
                        <a:rPr kumimoji="1" lang="en-US" altLang="ja-JP" sz="1200" baseline="0" dirty="0" smtClean="0"/>
                        <a:t> of Internal Affairs &amp; Communication</a:t>
                      </a:r>
                      <a:r>
                        <a:rPr kumimoji="1" lang="en-US" altLang="ja-JP" sz="1200" dirty="0" smtClean="0"/>
                        <a:t>)</a:t>
                      </a:r>
                      <a:endParaRPr kumimoji="1" lang="ja-JP" altLang="en-US" sz="12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1,827</a:t>
                      </a:r>
                    </a:p>
                    <a:p>
                      <a:pPr algn="ctr"/>
                      <a:r>
                        <a:rPr kumimoji="1" lang="en-US" altLang="ja-JP" sz="1200" dirty="0" smtClean="0"/>
                        <a:t>(no. of those at the time of survey)</a:t>
                      </a:r>
                      <a:endParaRPr kumimoji="1" lang="ja-JP" altLang="en-US" sz="1200" dirty="0"/>
                    </a:p>
                  </a:txBody>
                  <a:tcPr marT="45722" marB="45722"/>
                </a:tc>
              </a:tr>
              <a:tr h="823043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Survey</a:t>
                      </a:r>
                      <a:r>
                        <a:rPr kumimoji="1" lang="en-US" altLang="ja-JP" sz="1800" baseline="0" dirty="0" smtClean="0"/>
                        <a:t> method</a:t>
                      </a:r>
                      <a:endParaRPr kumimoji="1" lang="ja-JP" alt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Mailing method</a:t>
                      </a:r>
                      <a:endParaRPr kumimoji="1" lang="ja-JP" alt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aseline="0" dirty="0" smtClean="0"/>
                        <a:t>Mailing method</a:t>
                      </a:r>
                      <a:endParaRPr kumimoji="1" lang="ja-JP" alt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Mailing</a:t>
                      </a:r>
                      <a:r>
                        <a:rPr kumimoji="1" lang="en-US" altLang="ja-JP" sz="1600" baseline="0" dirty="0" smtClean="0"/>
                        <a:t> &amp; Placement method</a:t>
                      </a:r>
                      <a:endParaRPr kumimoji="1" lang="ja-JP" alt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Mailing</a:t>
                      </a:r>
                      <a:r>
                        <a:rPr kumimoji="1" lang="en-US" altLang="ja-JP" sz="1600" baseline="0" dirty="0" smtClean="0"/>
                        <a:t> method</a:t>
                      </a:r>
                      <a:endParaRPr kumimoji="1" lang="ja-JP" altLang="en-US" sz="1600" dirty="0"/>
                    </a:p>
                  </a:txBody>
                  <a:tcPr marT="45722" marB="45722"/>
                </a:tc>
              </a:tr>
              <a:tr h="919684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No.</a:t>
                      </a:r>
                      <a:r>
                        <a:rPr kumimoji="1" lang="en-US" altLang="ja-JP" sz="1800" baseline="0" dirty="0" smtClean="0"/>
                        <a:t> of samples distributed</a:t>
                      </a:r>
                      <a:endParaRPr kumimoji="1" lang="en-US" altLang="ja-JP" sz="1800" dirty="0" smtClean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91,101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rgbClr val="FF0000"/>
                          </a:solidFill>
                        </a:rPr>
                        <a:t>(Whole survey)</a:t>
                      </a:r>
                      <a:endParaRPr kumimoji="1" lang="ja-JP" altLang="en-US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23,403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rgbClr val="FF0000"/>
                          </a:solidFill>
                        </a:rPr>
                        <a:t>(Whole survey)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 smtClean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32,298</a:t>
                      </a:r>
                    </a:p>
                    <a:p>
                      <a:pPr algn="ctr"/>
                      <a:r>
                        <a:rPr kumimoji="1" lang="en-US" altLang="ja-JP" sz="1400" dirty="0" smtClean="0"/>
                        <a:t>(Sample Survey)</a:t>
                      </a:r>
                      <a:endParaRPr kumimoji="1" lang="ja-JP" altLang="en-US" sz="14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1,827</a:t>
                      </a:r>
                    </a:p>
                    <a:p>
                      <a:pPr algn="ctr"/>
                      <a:r>
                        <a:rPr kumimoji="1" lang="en-US" altLang="ja-JP" sz="1600" dirty="0" smtClean="0">
                          <a:solidFill>
                            <a:srgbClr val="FF0000"/>
                          </a:solidFill>
                        </a:rPr>
                        <a:t>(Whole survey)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T="45722" marB="45722"/>
                </a:tc>
              </a:tr>
              <a:tr h="914493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No. of samples collected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15,791</a:t>
                      </a:r>
                      <a:endParaRPr kumimoji="1" lang="ja-JP" alt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5,127</a:t>
                      </a:r>
                      <a:endParaRPr kumimoji="1" lang="ja-JP" alt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18,404</a:t>
                      </a:r>
                      <a:endParaRPr kumimoji="1" lang="ja-JP" alt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1,179</a:t>
                      </a:r>
                      <a:endParaRPr kumimoji="1" lang="ja-JP" altLang="en-US" sz="1600" dirty="0"/>
                    </a:p>
                  </a:txBody>
                  <a:tcPr marT="45722" marB="45722"/>
                </a:tc>
              </a:tr>
              <a:tr h="516435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Return</a:t>
                      </a:r>
                      <a:r>
                        <a:rPr kumimoji="1" lang="en-US" altLang="ja-JP" sz="1800" baseline="0" dirty="0" smtClean="0"/>
                        <a:t> rate</a:t>
                      </a:r>
                      <a:endParaRPr kumimoji="1" lang="en-US" altLang="ja-JP" sz="1800" dirty="0" smtClean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17.3</a:t>
                      </a:r>
                      <a:r>
                        <a:rPr kumimoji="1" lang="ja-JP" altLang="en-US" sz="1600" dirty="0" smtClean="0"/>
                        <a:t>％</a:t>
                      </a:r>
                      <a:endParaRPr kumimoji="1" lang="ja-JP" alt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21.9%</a:t>
                      </a:r>
                      <a:endParaRPr kumimoji="1" lang="ja-JP" alt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55.0%</a:t>
                      </a:r>
                      <a:endParaRPr kumimoji="1" lang="ja-JP" alt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64.6%</a:t>
                      </a:r>
                      <a:endParaRPr kumimoji="1" lang="ja-JP" altLang="en-US" sz="1600" dirty="0"/>
                    </a:p>
                  </a:txBody>
                  <a:tcPr marT="45722" marB="45722"/>
                </a:tc>
              </a:tr>
            </a:tbl>
          </a:graphicData>
        </a:graphic>
      </p:graphicFrame>
      <p:sp>
        <p:nvSpPr>
          <p:cNvPr id="18484" name="タイトル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9144000" cy="79251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en-US" altLang="ja-JP" sz="2800" dirty="0" smtClean="0">
                <a:solidFill>
                  <a:srgbClr val="0000FF"/>
                </a:solidFill>
                <a:latin typeface="Century" pitchFamily="18" charset="0"/>
                <a:cs typeface="Times New Roman" pitchFamily="18" charset="0"/>
              </a:rPr>
              <a:t>5.  Nationwide Surveys in Japan</a:t>
            </a:r>
            <a:endParaRPr lang="ja-JP" altLang="en-US" sz="2800" dirty="0" smtClean="0">
              <a:latin typeface="Century" pitchFamily="18" charset="0"/>
              <a:ea typeface="EPSON 太明朝体Ｂ" pitchFamily="17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628800"/>
            <a:ext cx="7772400" cy="4503713"/>
          </a:xfrm>
        </p:spPr>
        <p:txBody>
          <a:bodyPr/>
          <a:lstStyle/>
          <a:p>
            <a:pPr eaLnBrk="1" hangingPunct="1"/>
            <a:r>
              <a:rPr lang="en-US" altLang="ja-JP" sz="3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>(1) Formation (year established) </a:t>
            </a:r>
          </a:p>
          <a:p>
            <a:pPr eaLnBrk="1" hangingPunct="1"/>
            <a:r>
              <a:rPr lang="en-US" altLang="ja-JP" sz="3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>(2) Composition of CSO sectors and types</a:t>
            </a:r>
          </a:p>
          <a:p>
            <a:pPr eaLnBrk="1" hangingPunct="1"/>
            <a:r>
              <a:rPr lang="en-GB" altLang="ja-JP" sz="3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>(3) Range of CSO Activities</a:t>
            </a:r>
          </a:p>
          <a:p>
            <a:pPr eaLnBrk="1" hangingPunct="1"/>
            <a:r>
              <a:rPr lang="en-GB" altLang="ja-JP" sz="3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>(4) </a:t>
            </a:r>
            <a:r>
              <a:rPr lang="en-US" altLang="ja-JP" sz="32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>Experience </a:t>
            </a:r>
            <a:r>
              <a:rPr lang="en-US" altLang="ja-JP" sz="3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>on </a:t>
            </a:r>
            <a:r>
              <a:rPr lang="en-US" altLang="ja-JP" sz="32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>Success to influence </a:t>
            </a:r>
            <a:r>
              <a:rPr lang="ja-JP" altLang="en-US" sz="3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>　　　</a:t>
            </a:r>
            <a:endParaRPr lang="en-US" altLang="ja-JP" sz="32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</a:endParaRPr>
          </a:p>
          <a:p>
            <a:pPr marL="109537" indent="0" eaLnBrk="1" hangingPunct="1">
              <a:buNone/>
            </a:pPr>
            <a:r>
              <a:rPr lang="ja-JP" altLang="en-US" sz="3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>　　</a:t>
            </a:r>
            <a:r>
              <a:rPr lang="ja-JP" altLang="ja-JP" sz="32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>　</a:t>
            </a:r>
            <a:r>
              <a:rPr lang="en-US" altLang="ja-JP" sz="3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>policies</a:t>
            </a:r>
          </a:p>
          <a:p>
            <a:pPr eaLnBrk="1" hangingPunct="1"/>
            <a:r>
              <a:rPr lang="en-US" altLang="ja-JP" sz="3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>(5) </a:t>
            </a:r>
            <a:r>
              <a:rPr lang="en-US" altLang="ja-JP" sz="32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>Self-evaluated Political </a:t>
            </a:r>
            <a:r>
              <a:rPr lang="en-US" altLang="ja-JP" sz="3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>Influence</a:t>
            </a:r>
          </a:p>
          <a:p>
            <a:pPr eaLnBrk="1" hangingPunct="1"/>
            <a:r>
              <a:rPr lang="en-GB" altLang="ja-JP" sz="3200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(6) Effective lobbying target</a:t>
            </a:r>
            <a:endParaRPr lang="en-US" altLang="ja-JP" sz="3200" dirty="0" smtClean="0">
              <a:solidFill>
                <a:schemeClr val="accent4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eaLnBrk="1" hangingPunct="1"/>
            <a:endParaRPr lang="en-US" altLang="ja-JP" dirty="0" smtClean="0">
              <a:latin typeface="ＭＳ Ｐゴシック" pitchFamily="50" charset="-128"/>
            </a:endParaRPr>
          </a:p>
          <a:p>
            <a:pPr eaLnBrk="1" hangingPunct="1"/>
            <a:endParaRPr lang="en-US" altLang="ja-JP" dirty="0" smtClean="0"/>
          </a:p>
        </p:txBody>
      </p:sp>
      <p:sp>
        <p:nvSpPr>
          <p:cNvPr id="35843" name="スライド番号プレースホルダ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31AAE414-10FE-40F1-8B18-8639FF14BB33}" type="slidenum">
              <a:rPr kumimoji="0" lang="en-US" altLang="ja-JP" smtClean="0"/>
              <a:pPr eaLnBrk="1" hangingPunct="1"/>
              <a:t>14</a:t>
            </a:fld>
            <a:endParaRPr kumimoji="0" lang="en-US" altLang="ja-JP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4000" dirty="0" smtClean="0"/>
              <a:t> Ⅰ. International Comparison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スライド番号プレースホル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A490A044-5D11-4E4D-9E92-6CDD3D83A690}" type="slidenum">
              <a:rPr kumimoji="0" lang="en-US" altLang="ja-JP" smtClean="0"/>
              <a:pPr eaLnBrk="1" hangingPunct="1"/>
              <a:t>15</a:t>
            </a:fld>
            <a:endParaRPr kumimoji="0" lang="en-US" altLang="ja-JP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214313"/>
            <a:ext cx="8604449" cy="10541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2400" dirty="0" smtClean="0"/>
              <a:t>(1) Formation:</a:t>
            </a:r>
            <a:br>
              <a:rPr lang="en-US" altLang="ja-JP" sz="2400" dirty="0" smtClean="0"/>
            </a:br>
            <a:r>
              <a:rPr lang="en-US" altLang="ja-JP" sz="2400" dirty="0" smtClean="0"/>
              <a:t>The global </a:t>
            </a:r>
            <a:r>
              <a:rPr lang="en-US" altLang="ja-JP" sz="2400" dirty="0" smtClean="0">
                <a:latin typeface="Arial" charset="0"/>
              </a:rPr>
              <a:t>“</a:t>
            </a:r>
            <a:r>
              <a:rPr lang="en-US" altLang="ja-JP" sz="2400" dirty="0" smtClean="0"/>
              <a:t>associational revolution</a:t>
            </a:r>
            <a:r>
              <a:rPr lang="en-US" altLang="ja-JP" sz="2400" dirty="0" smtClean="0">
                <a:latin typeface="Arial" charset="0"/>
              </a:rPr>
              <a:t>” </a:t>
            </a:r>
            <a:r>
              <a:rPr lang="en-US" altLang="ja-JP" sz="2400" dirty="0" smtClean="0"/>
              <a:t>ar.1990s and 2000s: </a:t>
            </a:r>
            <a:br>
              <a:rPr lang="en-US" altLang="ja-JP" sz="2400" dirty="0" smtClean="0"/>
            </a:br>
            <a:r>
              <a:rPr lang="en-US" altLang="ja-JP" sz="2400" dirty="0" smtClean="0"/>
              <a:t>JIGS database, nation-wide.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JIGS </a:t>
            </a:r>
            <a:r>
              <a:rPr lang="en-US" altLang="ja-JP" sz="2800" dirty="0" smtClean="0"/>
              <a:t>database</a:t>
            </a:r>
            <a:r>
              <a:rPr lang="ja-JP" altLang="en-US" sz="2800" dirty="0" smtClean="0"/>
              <a:t>　</a:t>
            </a:r>
            <a:endParaRPr lang="en-US" altLang="ja-JP" sz="2800" dirty="0" smtClean="0"/>
          </a:p>
        </p:txBody>
      </p:sp>
      <p:graphicFrame>
        <p:nvGraphicFramePr>
          <p:cNvPr id="7" name="グラフ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033793"/>
              </p:ext>
            </p:extLst>
          </p:nvPr>
        </p:nvGraphicFramePr>
        <p:xfrm>
          <a:off x="0" y="1278512"/>
          <a:ext cx="9137154" cy="5562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925639"/>
            <a:ext cx="8559800" cy="366360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800" dirty="0" smtClean="0">
                <a:solidFill>
                  <a:schemeClr val="folHlink"/>
                </a:solidFill>
                <a:latin typeface="Times New Roman" pitchFamily="18" charset="0"/>
              </a:rPr>
              <a:t>Profit </a:t>
            </a:r>
            <a:r>
              <a:rPr lang="en-US" altLang="ja-JP" sz="2800" dirty="0" smtClean="0">
                <a:solidFill>
                  <a:srgbClr val="1FAECD"/>
                </a:solidFill>
                <a:latin typeface="Times New Roman" pitchFamily="18" charset="0"/>
              </a:rPr>
              <a:t>(market-CSOs, not including company) </a:t>
            </a:r>
            <a:r>
              <a:rPr lang="en-US" altLang="ja-JP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sector</a:t>
            </a:r>
            <a:r>
              <a:rPr lang="en-US" altLang="ja-JP" sz="2800" dirty="0" smtClean="0">
                <a:solidFill>
                  <a:srgbClr val="1FAECD"/>
                </a:solidFill>
                <a:latin typeface="Times New Roman" pitchFamily="18" charset="0"/>
              </a:rPr>
              <a:t>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400" dirty="0" smtClean="0">
                <a:latin typeface="Times New Roman" pitchFamily="18" charset="0"/>
              </a:rPr>
              <a:t>		Trade associations, labor unions, economic organizations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 dirty="0" smtClean="0">
                <a:solidFill>
                  <a:schemeClr val="folHlink"/>
                </a:solidFill>
                <a:latin typeface="Times New Roman" pitchFamily="18" charset="0"/>
              </a:rPr>
              <a:t>Non-profit (social </a:t>
            </a:r>
            <a:r>
              <a:rPr lang="en-US" altLang="ja-JP" sz="2800" dirty="0" smtClean="0">
                <a:solidFill>
                  <a:schemeClr val="hlink"/>
                </a:solidFill>
                <a:latin typeface="Times New Roman" pitchFamily="18" charset="0"/>
              </a:rPr>
              <a:t>service</a:t>
            </a:r>
            <a:r>
              <a:rPr lang="en-US" altLang="ja-JP" sz="2800" dirty="0" smtClean="0">
                <a:solidFill>
                  <a:schemeClr val="folHlink"/>
                </a:solidFill>
                <a:latin typeface="Times New Roman" pitchFamily="18" charset="0"/>
              </a:rPr>
              <a:t>) sector:</a:t>
            </a:r>
          </a:p>
          <a:p>
            <a:pPr marL="898525" indent="0" eaLnBrk="1" hangingPunct="1">
              <a:lnSpc>
                <a:spcPct val="90000"/>
              </a:lnSpc>
              <a:buNone/>
            </a:pPr>
            <a:r>
              <a:rPr lang="en-US" altLang="ja-JP" sz="2400" dirty="0" smtClean="0">
                <a:latin typeface="Times New Roman" pitchFamily="18" charset="0"/>
              </a:rPr>
              <a:t>Organizations related law, accounting, education, welfare, medicine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 dirty="0" smtClean="0">
                <a:solidFill>
                  <a:schemeClr val="folHlink"/>
                </a:solidFill>
                <a:latin typeface="Times New Roman" pitchFamily="18" charset="0"/>
              </a:rPr>
              <a:t>Citizen (individual </a:t>
            </a:r>
            <a:r>
              <a:rPr lang="en-US" altLang="ja-JP" sz="2800" dirty="0" smtClean="0">
                <a:solidFill>
                  <a:schemeClr val="hlink"/>
                </a:solidFill>
                <a:latin typeface="Times New Roman" pitchFamily="18" charset="0"/>
              </a:rPr>
              <a:t>membership</a:t>
            </a:r>
            <a:r>
              <a:rPr lang="en-US" altLang="ja-JP" sz="2800" dirty="0" smtClean="0">
                <a:solidFill>
                  <a:schemeClr val="folHlink"/>
                </a:solidFill>
                <a:latin typeface="Times New Roman" pitchFamily="18" charset="0"/>
              </a:rPr>
              <a:t>) sector: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400" dirty="0" smtClean="0">
                <a:solidFill>
                  <a:schemeClr val="folHlink"/>
                </a:solidFill>
                <a:latin typeface="Times New Roman" pitchFamily="18" charset="0"/>
              </a:rPr>
              <a:t>		</a:t>
            </a:r>
            <a:r>
              <a:rPr lang="en-US" altLang="ja-JP" sz="2400" dirty="0" smtClean="0">
                <a:latin typeface="Times New Roman" pitchFamily="18" charset="0"/>
              </a:rPr>
              <a:t>Organizations where citizens can be involved in various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400" dirty="0" smtClean="0">
                <a:latin typeface="Times New Roman" pitchFamily="18" charset="0"/>
              </a:rPr>
              <a:t>		activities related to politics, religion, sports, or hobbies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 dirty="0" smtClean="0">
                <a:solidFill>
                  <a:schemeClr val="folHlink"/>
                </a:solidFill>
                <a:latin typeface="Times New Roman" pitchFamily="18" charset="0"/>
              </a:rPr>
              <a:t>Other: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400" dirty="0" smtClean="0">
                <a:solidFill>
                  <a:schemeClr val="folHlink"/>
                </a:solidFill>
                <a:latin typeface="Times New Roman" pitchFamily="18" charset="0"/>
              </a:rPr>
              <a:t>		</a:t>
            </a:r>
            <a:r>
              <a:rPr lang="en-US" altLang="ja-JP" sz="2400" dirty="0" smtClean="0">
                <a:latin typeface="Times New Roman" pitchFamily="18" charset="0"/>
              </a:rPr>
              <a:t>Those do not fit in the above three categories</a:t>
            </a:r>
          </a:p>
        </p:txBody>
      </p:sp>
      <p:sp>
        <p:nvSpPr>
          <p:cNvPr id="40963" name="スライド番号プレースホルダ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838C031C-D238-4D83-9481-6F0C479F5D0C}" type="slidenum">
              <a:rPr kumimoji="0" lang="en-US" altLang="ja-JP" smtClean="0"/>
              <a:pPr eaLnBrk="1" hangingPunct="1"/>
              <a:t>16</a:t>
            </a:fld>
            <a:endParaRPr kumimoji="0" lang="en-US" altLang="ja-JP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764704"/>
            <a:ext cx="7793037" cy="9842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3600" dirty="0" smtClean="0"/>
              <a:t>(2) CSOs</a:t>
            </a:r>
            <a:r>
              <a:rPr lang="en-US" altLang="ja-JP" sz="3600" dirty="0" smtClean="0">
                <a:latin typeface="Times New Roman" pitchFamily="18" charset="0"/>
              </a:rPr>
              <a:t>’ </a:t>
            </a:r>
            <a:r>
              <a:rPr lang="en-US" altLang="ja-JP" sz="3600" i="1" dirty="0" smtClean="0"/>
              <a:t>4 Sectors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スライド番号プレースホル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897A63BC-5D72-4A97-87A9-38B0717B7627}" type="slidenum">
              <a:rPr kumimoji="0" lang="en-US" altLang="ja-JP" smtClean="0"/>
              <a:pPr eaLnBrk="1" hangingPunct="1"/>
              <a:t>17</a:t>
            </a:fld>
            <a:endParaRPr kumimoji="0" lang="en-US" altLang="ja-JP" smtClean="0"/>
          </a:p>
        </p:txBody>
      </p:sp>
      <p:sp>
        <p:nvSpPr>
          <p:cNvPr id="39939" name="Text Box 2"/>
          <p:cNvSpPr txBox="1">
            <a:spLocks noChangeArrowheads="1"/>
          </p:cNvSpPr>
          <p:nvPr/>
        </p:nvSpPr>
        <p:spPr bwMode="auto">
          <a:xfrm>
            <a:off x="6899274" y="1671638"/>
            <a:ext cx="22209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</a:rPr>
              <a:t>Profit Superiority</a:t>
            </a:r>
          </a:p>
          <a:p>
            <a:pPr eaLnBrk="1" hangingPunct="1">
              <a:defRPr/>
            </a:pPr>
            <a:r>
              <a:rPr lang="en-US" altLang="ja-JP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</a:rPr>
              <a:t>(</a:t>
            </a:r>
            <a:r>
              <a:rPr lang="ja-JP" altLang="en-US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</a:rPr>
              <a:t>≒</a:t>
            </a:r>
            <a:r>
              <a:rPr lang="en-US" altLang="ja-JP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</a:rPr>
              <a:t>40%) </a:t>
            </a:r>
          </a:p>
          <a:p>
            <a:pPr eaLnBrk="1" hangingPunct="1">
              <a:defRPr/>
            </a:pPr>
            <a:r>
              <a:rPr lang="en-US" altLang="ja-JP" dirty="0" smtClean="0">
                <a:latin typeface="Tahoma" pitchFamily="34" charset="0"/>
              </a:rPr>
              <a:t>Japan</a:t>
            </a:r>
            <a:r>
              <a:rPr lang="ja-JP" altLang="en-US" dirty="0" smtClean="0">
                <a:latin typeface="Tahoma" pitchFamily="34" charset="0"/>
              </a:rPr>
              <a:t>・</a:t>
            </a:r>
            <a:r>
              <a:rPr lang="en-US" altLang="ja-JP" dirty="0" smtClean="0">
                <a:latin typeface="Tahoma" pitchFamily="34" charset="0"/>
              </a:rPr>
              <a:t>China</a:t>
            </a:r>
            <a:r>
              <a:rPr lang="ja-JP" altLang="en-US" dirty="0" smtClean="0">
                <a:latin typeface="Tahoma" pitchFamily="34" charset="0"/>
              </a:rPr>
              <a:t>　</a:t>
            </a:r>
            <a:r>
              <a:rPr lang="ja-JP" altLang="en-US" dirty="0" smtClean="0">
                <a:solidFill>
                  <a:srgbClr val="660066"/>
                </a:solidFill>
                <a:latin typeface="Tahoma" pitchFamily="34" charset="0"/>
              </a:rPr>
              <a:t>　　　　　　　　</a:t>
            </a:r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1150938" y="1125538"/>
            <a:ext cx="77930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lnSpc>
                <a:spcPct val="80000"/>
              </a:lnSpc>
            </a:pPr>
            <a:endParaRPr lang="ja-JP" altLang="ja-JP" sz="3200" i="1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6899274" y="3866360"/>
            <a:ext cx="21574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dirty="0" smtClean="0">
                <a:solidFill>
                  <a:schemeClr val="accent3"/>
                </a:solidFill>
                <a:latin typeface="Tahoma" pitchFamily="34" charset="0"/>
              </a:rPr>
              <a:t>Citizen Superiority</a:t>
            </a:r>
            <a:r>
              <a:rPr lang="ja-JP" altLang="en-US" dirty="0" smtClean="0">
                <a:solidFill>
                  <a:schemeClr val="accent3"/>
                </a:solidFill>
                <a:latin typeface="Tahoma" pitchFamily="34" charset="0"/>
              </a:rPr>
              <a:t> </a:t>
            </a:r>
            <a:r>
              <a:rPr lang="en-US" altLang="ja-JP" dirty="0" smtClean="0">
                <a:solidFill>
                  <a:schemeClr val="accent3"/>
                </a:solidFill>
                <a:latin typeface="Tahoma" pitchFamily="34" charset="0"/>
              </a:rPr>
              <a:t>(≒50%)</a:t>
            </a:r>
            <a:endParaRPr lang="en-US" altLang="ja-JP" dirty="0" smtClean="0">
              <a:solidFill>
                <a:schemeClr val="accent3"/>
              </a:solidFill>
            </a:endParaRPr>
          </a:p>
          <a:p>
            <a:pPr eaLnBrk="1" hangingPunct="1">
              <a:defRPr/>
            </a:pPr>
            <a:r>
              <a:rPr lang="en-US" altLang="ja-JP" dirty="0" smtClean="0">
                <a:latin typeface="Tahoma" pitchFamily="34" charset="0"/>
              </a:rPr>
              <a:t>Russia</a:t>
            </a:r>
            <a:r>
              <a:rPr lang="ja-JP" altLang="en-US" dirty="0" smtClean="0">
                <a:latin typeface="Tahoma" pitchFamily="34" charset="0"/>
              </a:rPr>
              <a:t>・</a:t>
            </a:r>
            <a:r>
              <a:rPr lang="en-US" altLang="ja-JP" dirty="0" smtClean="0">
                <a:latin typeface="Tahoma" pitchFamily="34" charset="0"/>
              </a:rPr>
              <a:t>Philippines (Korea</a:t>
            </a:r>
            <a:r>
              <a:rPr lang="ja-JP" altLang="en-US" dirty="0">
                <a:latin typeface="Tahoma" pitchFamily="34" charset="0"/>
              </a:rPr>
              <a:t>・ </a:t>
            </a:r>
            <a:r>
              <a:rPr lang="en-US" altLang="ja-JP" dirty="0" smtClean="0">
                <a:latin typeface="Tahoma" pitchFamily="34" charset="0"/>
              </a:rPr>
              <a:t>Brazil) </a:t>
            </a:r>
            <a:r>
              <a:rPr lang="ja-JP" altLang="en-US" dirty="0" smtClean="0">
                <a:solidFill>
                  <a:srgbClr val="660066"/>
                </a:solidFill>
              </a:rPr>
              <a:t>　　　　　　　　　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6899274" y="5875830"/>
            <a:ext cx="2064394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dirty="0" smtClean="0">
                <a:solidFill>
                  <a:schemeClr val="accent4">
                    <a:lumMod val="50000"/>
                  </a:schemeClr>
                </a:solidFill>
                <a:latin typeface="Tahoma" pitchFamily="34" charset="0"/>
              </a:rPr>
              <a:t>Other (≒60%)</a:t>
            </a:r>
          </a:p>
          <a:p>
            <a:pPr eaLnBrk="1" hangingPunct="1">
              <a:defRPr/>
            </a:pPr>
            <a:r>
              <a:rPr lang="en-US" altLang="ja-JP" dirty="0" smtClean="0">
                <a:latin typeface="Tahoma" pitchFamily="34" charset="0"/>
              </a:rPr>
              <a:t>Turkey</a:t>
            </a:r>
            <a:r>
              <a:rPr lang="ja-JP" altLang="en-US" dirty="0" smtClean="0">
                <a:solidFill>
                  <a:srgbClr val="660066"/>
                </a:solidFill>
                <a:latin typeface="Tahoma" pitchFamily="34" charset="0"/>
              </a:rPr>
              <a:t>　　　</a:t>
            </a:r>
            <a:r>
              <a:rPr lang="ja-JP" altLang="en-US" dirty="0" smtClean="0">
                <a:solidFill>
                  <a:srgbClr val="660066"/>
                </a:solidFill>
              </a:rPr>
              <a:t>　　　　　　　</a:t>
            </a: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827088" y="188913"/>
            <a:ext cx="7793037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>
              <a:lnSpc>
                <a:spcPct val="80000"/>
              </a:lnSpc>
            </a:pPr>
            <a:r>
              <a:rPr lang="en-US" altLang="ja-JP" sz="4400" dirty="0">
                <a:solidFill>
                  <a:schemeClr val="tx2"/>
                </a:solidFill>
                <a:latin typeface="+mj-lt"/>
              </a:rPr>
              <a:t>(2) Composition:</a:t>
            </a:r>
            <a:br>
              <a:rPr lang="en-US" altLang="ja-JP" sz="4400" dirty="0">
                <a:solidFill>
                  <a:schemeClr val="tx2"/>
                </a:solidFill>
                <a:latin typeface="+mj-lt"/>
              </a:rPr>
            </a:br>
            <a:r>
              <a:rPr lang="en-US" altLang="ja-JP" sz="2800" dirty="0">
                <a:solidFill>
                  <a:schemeClr val="tx2"/>
                </a:solidFill>
                <a:latin typeface="+mj-lt"/>
              </a:rPr>
              <a:t>CSOs’ </a:t>
            </a:r>
            <a:r>
              <a:rPr lang="en-US" altLang="ja-JP" sz="2800" i="1" dirty="0">
                <a:solidFill>
                  <a:schemeClr val="tx2"/>
                </a:solidFill>
                <a:latin typeface="+mj-lt"/>
              </a:rPr>
              <a:t>4 Sectors’ Proportion</a:t>
            </a:r>
            <a:r>
              <a:rPr lang="en-US" altLang="ja-JP" sz="3200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altLang="ja-JP" sz="2400" i="1" dirty="0">
                <a:solidFill>
                  <a:schemeClr val="tx2"/>
                </a:solidFill>
                <a:latin typeface="+mj-lt"/>
              </a:rPr>
              <a:t>(capital areas)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6899274" y="2630797"/>
            <a:ext cx="22685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dirty="0" smtClean="0">
                <a:solidFill>
                  <a:srgbClr val="FF0000"/>
                </a:solidFill>
                <a:latin typeface="Tahoma" pitchFamily="34" charset="0"/>
              </a:rPr>
              <a:t>Non-P. </a:t>
            </a:r>
            <a:r>
              <a:rPr lang="en-US" altLang="ja-JP" dirty="0">
                <a:solidFill>
                  <a:srgbClr val="FF0000"/>
                </a:solidFill>
                <a:latin typeface="Tahoma" pitchFamily="34" charset="0"/>
              </a:rPr>
              <a:t>Superiority</a:t>
            </a:r>
          </a:p>
          <a:p>
            <a:pPr eaLnBrk="1" hangingPunct="1"/>
            <a:r>
              <a:rPr lang="en-US" altLang="ja-JP" dirty="0">
                <a:solidFill>
                  <a:srgbClr val="FF0000"/>
                </a:solidFill>
                <a:latin typeface="Tahoma" pitchFamily="34" charset="0"/>
              </a:rPr>
              <a:t>(</a:t>
            </a:r>
            <a:r>
              <a:rPr lang="ja-JP" altLang="en-US" dirty="0">
                <a:solidFill>
                  <a:srgbClr val="FF0000"/>
                </a:solidFill>
                <a:latin typeface="Tahoma" pitchFamily="34" charset="0"/>
              </a:rPr>
              <a:t>≒</a:t>
            </a:r>
            <a:r>
              <a:rPr lang="en-US" altLang="ja-JP" dirty="0">
                <a:solidFill>
                  <a:srgbClr val="FF0000"/>
                </a:solidFill>
                <a:latin typeface="Tahoma" pitchFamily="34" charset="0"/>
              </a:rPr>
              <a:t>40%) </a:t>
            </a:r>
            <a:endParaRPr lang="en-US" altLang="ja-JP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ja-JP" dirty="0">
                <a:latin typeface="Tahoma" pitchFamily="34" charset="0"/>
              </a:rPr>
              <a:t>US</a:t>
            </a:r>
            <a:r>
              <a:rPr lang="ja-JP" altLang="en-US" dirty="0" smtClean="0">
                <a:latin typeface="Tahoma" pitchFamily="34" charset="0"/>
              </a:rPr>
              <a:t>・</a:t>
            </a:r>
            <a:r>
              <a:rPr lang="en-US" altLang="ja-JP" dirty="0" smtClean="0">
                <a:latin typeface="Tahoma" pitchFamily="34" charset="0"/>
              </a:rPr>
              <a:t>Germany</a:t>
            </a:r>
            <a:r>
              <a:rPr lang="ja-JP" altLang="en-US" dirty="0" smtClean="0">
                <a:latin typeface="Tahoma" pitchFamily="34" charset="0"/>
              </a:rPr>
              <a:t>・</a:t>
            </a:r>
            <a:r>
              <a:rPr lang="en-US" altLang="ja-JP" dirty="0" smtClean="0">
                <a:latin typeface="Tahoma" pitchFamily="34" charset="0"/>
              </a:rPr>
              <a:t>Estonia</a:t>
            </a:r>
            <a:r>
              <a:rPr lang="ja-JP" altLang="en-US" dirty="0"/>
              <a:t>・</a:t>
            </a:r>
            <a:r>
              <a:rPr lang="en-US" altLang="ja-JP" dirty="0"/>
              <a:t>P</a:t>
            </a:r>
            <a:r>
              <a:rPr lang="en-US" altLang="ja-JP" dirty="0">
                <a:latin typeface="Tahoma" pitchFamily="34" charset="0"/>
              </a:rPr>
              <a:t>oland </a:t>
            </a:r>
            <a:r>
              <a:rPr lang="ja-JP" altLang="en-US" dirty="0">
                <a:solidFill>
                  <a:srgbClr val="660066"/>
                </a:solidFill>
              </a:rPr>
              <a:t>　　　　　　　　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899274" y="5106383"/>
            <a:ext cx="206439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Balanced</a:t>
            </a:r>
          </a:p>
          <a:p>
            <a:pPr eaLnBrk="1" hangingPunct="1">
              <a:defRPr/>
            </a:pPr>
            <a:r>
              <a:rPr lang="en-US" altLang="ja-JP" dirty="0" smtClean="0">
                <a:latin typeface="Tahoma" pitchFamily="34" charset="0"/>
              </a:rPr>
              <a:t>Bangladesh </a:t>
            </a:r>
            <a:r>
              <a:rPr lang="ja-JP" altLang="en-US" dirty="0" smtClean="0">
                <a:latin typeface="Tahoma" pitchFamily="34" charset="0"/>
              </a:rPr>
              <a:t>　　　</a:t>
            </a:r>
            <a:r>
              <a:rPr lang="ja-JP" altLang="en-US" dirty="0" smtClean="0"/>
              <a:t>　　　　　　　</a:t>
            </a:r>
          </a:p>
        </p:txBody>
      </p:sp>
      <p:graphicFrame>
        <p:nvGraphicFramePr>
          <p:cNvPr id="17" name="グラフ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9238285"/>
              </p:ext>
            </p:extLst>
          </p:nvPr>
        </p:nvGraphicFramePr>
        <p:xfrm>
          <a:off x="60324" y="1671638"/>
          <a:ext cx="6838950" cy="4925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タイトル 1"/>
          <p:cNvSpPr>
            <a:spLocks noGrp="1"/>
          </p:cNvSpPr>
          <p:nvPr>
            <p:ph type="title" idx="4294967295"/>
          </p:nvPr>
        </p:nvSpPr>
        <p:spPr>
          <a:xfrm>
            <a:off x="323528" y="304800"/>
            <a:ext cx="8820472" cy="14319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3600" dirty="0" smtClean="0"/>
              <a:t>(2) </a:t>
            </a:r>
            <a:r>
              <a:rPr lang="en-US" altLang="ja-JP" sz="3600" dirty="0" smtClean="0"/>
              <a:t>Japan: </a:t>
            </a:r>
            <a:r>
              <a:rPr lang="en-US" altLang="ja-JP" sz="3600" dirty="0" smtClean="0"/>
              <a:t>by Group categories</a:t>
            </a:r>
            <a:endParaRPr lang="ja-JP" altLang="en-US" sz="3600" dirty="0" smtClean="0"/>
          </a:p>
        </p:txBody>
      </p:sp>
      <p:sp>
        <p:nvSpPr>
          <p:cNvPr id="41988" name="スライド番号プレースホルダ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 eaLnBrk="1" hangingPunct="1"/>
            <a:fld id="{B72AD81C-3A10-4675-B72A-0A3B15636504}" type="slidenum">
              <a:rPr lang="en-US" altLang="ja-JP" sz="1400">
                <a:solidFill>
                  <a:schemeClr val="folHlink"/>
                </a:solidFill>
              </a:rPr>
              <a:pPr algn="r" eaLnBrk="1" hangingPunct="1"/>
              <a:t>18</a:t>
            </a:fld>
            <a:endParaRPr lang="en-US" altLang="ja-JP" sz="1400">
              <a:solidFill>
                <a:schemeClr val="folHlink"/>
              </a:solidFill>
            </a:endParaRPr>
          </a:p>
        </p:txBody>
      </p:sp>
      <p:graphicFrame>
        <p:nvGraphicFramePr>
          <p:cNvPr id="12" name="グラフ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664338"/>
              </p:ext>
            </p:extLst>
          </p:nvPr>
        </p:nvGraphicFramePr>
        <p:xfrm>
          <a:off x="107504" y="1340767"/>
          <a:ext cx="8767996" cy="5136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スライド番号プレースホル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897A63BC-5D72-4A97-87A9-38B0717B7627}" type="slidenum">
              <a:rPr kumimoji="0" lang="en-US" altLang="ja-JP" smtClean="0"/>
              <a:pPr eaLnBrk="1" hangingPunct="1"/>
              <a:t>19</a:t>
            </a:fld>
            <a:endParaRPr kumimoji="0" lang="en-US" altLang="ja-JP" smtClean="0"/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1131466" y="1125538"/>
            <a:ext cx="77930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lnSpc>
                <a:spcPct val="80000"/>
              </a:lnSpc>
            </a:pPr>
            <a:endParaRPr lang="ja-JP" altLang="ja-JP" sz="3200" i="1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179512" y="620687"/>
            <a:ext cx="8568952" cy="819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>
              <a:lnSpc>
                <a:spcPct val="80000"/>
              </a:lnSpc>
            </a:pPr>
            <a:r>
              <a:rPr lang="en-US" altLang="ja-JP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(3) Range of CSO Activities (Capital Areas)</a:t>
            </a:r>
            <a:endParaRPr lang="en-US" altLang="ja-JP" sz="32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11" name="グラフ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5522516"/>
              </p:ext>
            </p:extLst>
          </p:nvPr>
        </p:nvGraphicFramePr>
        <p:xfrm>
          <a:off x="251520" y="1556792"/>
          <a:ext cx="842493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698813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二等辺三角形 1"/>
          <p:cNvSpPr/>
          <p:nvPr/>
        </p:nvSpPr>
        <p:spPr>
          <a:xfrm>
            <a:off x="1757363" y="2205038"/>
            <a:ext cx="5135562" cy="4427537"/>
          </a:xfrm>
          <a:prstGeom prst="triangl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" name="六角形 23"/>
          <p:cNvSpPr/>
          <p:nvPr/>
        </p:nvSpPr>
        <p:spPr>
          <a:xfrm>
            <a:off x="2619375" y="3705225"/>
            <a:ext cx="3409950" cy="2927350"/>
          </a:xfrm>
          <a:prstGeom prst="hexagon">
            <a:avLst>
              <a:gd name="adj" fmla="val 29883"/>
              <a:gd name="vf" fmla="val 11547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800" dirty="0"/>
              <a:t>Civil Society</a:t>
            </a:r>
            <a:endParaRPr lang="ja-JP" altLang="en-US" sz="2800" dirty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207168" y="1068612"/>
            <a:ext cx="8234363" cy="11318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US" altLang="ja-JP" sz="2800" dirty="0" smtClean="0"/>
              <a:t>Civil Society occupies a public sphere in which neither government, market nor family plays a enough role.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76672"/>
            <a:ext cx="7344816" cy="56515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3200" dirty="0" smtClean="0"/>
              <a:t>What is Civil Society?</a:t>
            </a:r>
            <a:endParaRPr lang="en-US" altLang="ja-JP" sz="32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333750" y="2978150"/>
            <a:ext cx="19812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800" dirty="0">
                <a:solidFill>
                  <a:schemeClr val="bg2">
                    <a:lumMod val="25000"/>
                  </a:schemeClr>
                </a:solidFill>
                <a:latin typeface="Impact" pitchFamily="34" charset="0"/>
                <a:cs typeface="Times New Roman" pitchFamily="18" charset="0"/>
              </a:rPr>
              <a:t>Government</a:t>
            </a:r>
            <a:endParaRPr lang="ja-JP" altLang="en-US" sz="2800" dirty="0">
              <a:solidFill>
                <a:schemeClr val="bg2">
                  <a:lumMod val="25000"/>
                </a:schemeClr>
              </a:solidFill>
              <a:latin typeface="Impact" pitchFamily="34" charset="0"/>
              <a:cs typeface="Times New Roman" pitchFamily="18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459413" y="5927725"/>
            <a:ext cx="11414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800" dirty="0">
                <a:solidFill>
                  <a:schemeClr val="bg2">
                    <a:lumMod val="25000"/>
                  </a:schemeClr>
                </a:solidFill>
                <a:latin typeface="Impact" pitchFamily="34" charset="0"/>
                <a:cs typeface="Times New Roman" pitchFamily="18" charset="0"/>
              </a:rPr>
              <a:t>Family</a:t>
            </a:r>
            <a:endParaRPr lang="ja-JP" altLang="en-US" sz="2800" dirty="0">
              <a:solidFill>
                <a:schemeClr val="bg2">
                  <a:lumMod val="25000"/>
                </a:schemeClr>
              </a:solidFill>
              <a:latin typeface="Impact" pitchFamily="34" charset="0"/>
              <a:cs typeface="Times New Roman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09775" y="5927725"/>
            <a:ext cx="121761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800" dirty="0">
                <a:solidFill>
                  <a:schemeClr val="bg2">
                    <a:lumMod val="25000"/>
                  </a:schemeClr>
                </a:solidFill>
                <a:latin typeface="Impact" pitchFamily="34" charset="0"/>
                <a:cs typeface="Times New Roman" pitchFamily="18" charset="0"/>
              </a:rPr>
              <a:t>Market</a:t>
            </a:r>
            <a:endParaRPr lang="ja-JP" altLang="en-US" sz="2800" dirty="0">
              <a:solidFill>
                <a:schemeClr val="bg2">
                  <a:lumMod val="25000"/>
                </a:schemeClr>
              </a:solidFill>
              <a:latin typeface="Impact" pitchFamily="34" charset="0"/>
              <a:cs typeface="Times New Roman" pitchFamily="18" charset="0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2268538" y="4595813"/>
            <a:ext cx="1295400" cy="2138362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2867025" y="3705225"/>
            <a:ext cx="2916238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H="1">
            <a:off x="5043488" y="4759325"/>
            <a:ext cx="1223962" cy="2035175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5459413" y="2654300"/>
            <a:ext cx="1654175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3600" u="sng" dirty="0">
                <a:solidFill>
                  <a:schemeClr val="bg2">
                    <a:lumMod val="25000"/>
                  </a:schemeClr>
                </a:solidFill>
                <a:latin typeface="Impact" pitchFamily="34" charset="0"/>
                <a:cs typeface="Times New Roman" pitchFamily="18" charset="0"/>
              </a:rPr>
              <a:t>Society</a:t>
            </a:r>
            <a:endParaRPr lang="ja-JP" altLang="en-US" sz="3600" u="sng" dirty="0">
              <a:solidFill>
                <a:schemeClr val="bg2">
                  <a:lumMod val="25000"/>
                </a:schemeClr>
              </a:solidFill>
              <a:latin typeface="Impact" pitchFamily="34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3491880" y="371703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NGO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87824" y="5517232"/>
            <a:ext cx="860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NPO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48064" y="5517232"/>
            <a:ext cx="730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NIO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スライド番号プレースホル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897A63BC-5D72-4A97-87A9-38B0717B7627}" type="slidenum">
              <a:rPr kumimoji="0" lang="en-US" altLang="ja-JP" smtClean="0"/>
              <a:pPr eaLnBrk="1" hangingPunct="1"/>
              <a:t>20</a:t>
            </a:fld>
            <a:endParaRPr kumimoji="0" lang="en-US" altLang="ja-JP" smtClean="0"/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1150938" y="1125538"/>
            <a:ext cx="77930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lnSpc>
                <a:spcPct val="80000"/>
              </a:lnSpc>
            </a:pPr>
            <a:endParaRPr lang="ja-JP" altLang="ja-JP" sz="3200" i="1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179512" y="764704"/>
            <a:ext cx="8964488" cy="892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>
              <a:lnSpc>
                <a:spcPct val="80000"/>
              </a:lnSpc>
            </a:pPr>
            <a:r>
              <a:rPr lang="en-US" altLang="ja-JP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(4) Experience </a:t>
            </a:r>
            <a:r>
              <a:rPr lang="en-US" altLang="ja-JP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on</a:t>
            </a:r>
            <a:r>
              <a:rPr lang="en-US" altLang="ja-JP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altLang="ja-JP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Success to influence policies(%):</a:t>
            </a:r>
            <a:r>
              <a:rPr lang="en-US" altLang="ja-JP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en-US" altLang="ja-JP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n-US" altLang="ja-JP" sz="2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Enact, Modify or Stop Policies(capital </a:t>
            </a:r>
            <a:r>
              <a:rPr lang="en-US" altLang="ja-JP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areas)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502279"/>
              </p:ext>
            </p:extLst>
          </p:nvPr>
        </p:nvGraphicFramePr>
        <p:xfrm>
          <a:off x="683568" y="1831976"/>
          <a:ext cx="7272808" cy="4837384"/>
        </p:xfrm>
        <a:graphic>
          <a:graphicData uri="http://schemas.openxmlformats.org/drawingml/2006/table">
            <a:tbl>
              <a:tblPr firstCol="1">
                <a:tableStyleId>{00A15C55-8517-42AA-B614-E9B94910E393}</a:tableStyleId>
              </a:tblPr>
              <a:tblGrid>
                <a:gridCol w="5558768"/>
                <a:gridCol w="1714040"/>
              </a:tblGrid>
              <a:tr h="32262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Estonia(2009)</a:t>
                      </a:r>
                      <a:endParaRPr lang="en-US" sz="20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u="none" strike="noStrike" dirty="0">
                          <a:effectLst/>
                        </a:rPr>
                        <a:t>56.25</a:t>
                      </a:r>
                      <a:endParaRPr lang="en-US" altLang="ja-JP" sz="20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</a:tr>
              <a:tr h="32262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Korea(2009) NPO</a:t>
                      </a:r>
                      <a:endParaRPr lang="en-US" sz="20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u="none" strike="noStrike">
                          <a:effectLst/>
                        </a:rPr>
                        <a:t>54.87</a:t>
                      </a:r>
                      <a:endParaRPr lang="en-US" altLang="ja-JP" sz="2000" b="0" i="0" u="none" strike="noStrike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</a:tr>
              <a:tr h="322628"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u="none" strike="noStrike" dirty="0">
                          <a:effectLst/>
                        </a:rPr>
                        <a:t>USA Washington D.C.(2010) NPO</a:t>
                      </a:r>
                      <a:endParaRPr lang="de-DE" sz="20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u="none" strike="noStrike" dirty="0">
                          <a:effectLst/>
                        </a:rPr>
                        <a:t>51.90</a:t>
                      </a:r>
                      <a:endParaRPr lang="en-US" altLang="ja-JP" sz="20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</a:tr>
              <a:tr h="32262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Russia(2004)</a:t>
                      </a:r>
                      <a:endParaRPr lang="en-US" sz="20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48.18</a:t>
                      </a:r>
                      <a:endParaRPr lang="en-US" altLang="ja-JP" sz="20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</a:tr>
              <a:tr h="32262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Japan(2007) NPO</a:t>
                      </a:r>
                      <a:endParaRPr lang="en-US" sz="20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41.36</a:t>
                      </a:r>
                      <a:endParaRPr lang="en-US" altLang="ja-JP" sz="20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</a:tr>
              <a:tr h="32262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Germany(2000)</a:t>
                      </a:r>
                      <a:endParaRPr lang="en-US" sz="20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u="none" strike="noStrike">
                          <a:effectLst/>
                        </a:rPr>
                        <a:t>37.64</a:t>
                      </a:r>
                      <a:endParaRPr lang="en-US" altLang="ja-JP" sz="2000" b="0" i="0" u="none" strike="noStrike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</a:tr>
              <a:tr h="32262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Korea(2009)</a:t>
                      </a:r>
                      <a:endParaRPr lang="en-US" sz="20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u="none" strike="noStrike">
                          <a:effectLst/>
                        </a:rPr>
                        <a:t>30.15</a:t>
                      </a:r>
                      <a:endParaRPr lang="en-US" altLang="ja-JP" sz="2000" b="0" i="0" u="none" strike="noStrike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</a:tr>
              <a:tr h="32262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Japan(2007)</a:t>
                      </a:r>
                      <a:endParaRPr lang="en-US" sz="20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29.91</a:t>
                      </a:r>
                      <a:endParaRPr lang="en-US" altLang="ja-JP" sz="20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</a:tr>
              <a:tr h="32262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Poland(2010)</a:t>
                      </a:r>
                      <a:endParaRPr lang="en-US" sz="20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u="none" strike="noStrike">
                          <a:effectLst/>
                        </a:rPr>
                        <a:t>23.44</a:t>
                      </a:r>
                      <a:endParaRPr lang="en-US" altLang="ja-JP" sz="2000" b="0" i="0" u="none" strike="noStrike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</a:tr>
              <a:tr h="32262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Philippine(2004)</a:t>
                      </a:r>
                      <a:endParaRPr lang="en-US" sz="20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u="none" strike="noStrike">
                          <a:effectLst/>
                        </a:rPr>
                        <a:t>20.35</a:t>
                      </a:r>
                      <a:endParaRPr lang="en-US" altLang="ja-JP" sz="2000" b="0" i="0" u="none" strike="noStrike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</a:tr>
              <a:tr h="32262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Uzbekistan(2008) NPO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17.14</a:t>
                      </a:r>
                      <a:endParaRPr lang="en-US" altLang="ja-JP" sz="2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</a:tr>
              <a:tr h="32262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Bangladesh(2007)</a:t>
                      </a:r>
                      <a:endParaRPr lang="en-US" sz="20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15.32</a:t>
                      </a:r>
                      <a:endParaRPr lang="en-US" altLang="ja-JP" sz="20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</a:tr>
              <a:tr h="32262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Brazil(2006)</a:t>
                      </a:r>
                      <a:endParaRPr lang="en-US" sz="2000" b="0" i="0" u="none" strike="noStrike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u="none" strike="noStrike">
                          <a:effectLst/>
                        </a:rPr>
                        <a:t>8.04</a:t>
                      </a:r>
                      <a:endParaRPr lang="en-US" altLang="ja-JP" sz="2000" b="0" i="0" u="none" strike="noStrike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</a:tr>
              <a:tr h="32262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China(2010)</a:t>
                      </a:r>
                      <a:endParaRPr lang="en-US" sz="20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u="none" strike="noStrike">
                          <a:effectLst/>
                        </a:rPr>
                        <a:t>6.48</a:t>
                      </a:r>
                      <a:endParaRPr lang="en-US" altLang="ja-JP" sz="2000" b="0" i="0" u="none" strike="noStrike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</a:tr>
              <a:tr h="3205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Turkey(2004)</a:t>
                      </a:r>
                      <a:endParaRPr lang="en-US" sz="20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5.69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3686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スライド番号プレースホル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897A63BC-5D72-4A97-87A9-38B0717B7627}" type="slidenum">
              <a:rPr kumimoji="0" lang="en-US" altLang="ja-JP" smtClean="0"/>
              <a:pPr eaLnBrk="1" hangingPunct="1"/>
              <a:t>21</a:t>
            </a:fld>
            <a:endParaRPr kumimoji="0" lang="en-US" altLang="ja-JP" smtClean="0"/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1150938" y="1125538"/>
            <a:ext cx="77930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lnSpc>
                <a:spcPct val="80000"/>
              </a:lnSpc>
            </a:pPr>
            <a:endParaRPr lang="ja-JP" altLang="ja-JP" sz="3200" i="1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179512" y="377825"/>
            <a:ext cx="8784976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>
              <a:lnSpc>
                <a:spcPct val="80000"/>
              </a:lnSpc>
            </a:pPr>
            <a:r>
              <a:rPr lang="en-US" altLang="ja-JP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(5) Self-evaluated Political Influence:</a:t>
            </a:r>
            <a:r>
              <a:rPr lang="en-US" altLang="ja-JP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en-US" altLang="ja-JP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n-US" altLang="ja-JP" sz="28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Average of </a:t>
            </a:r>
            <a:r>
              <a:rPr lang="en-US" altLang="ja-JP" sz="28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“</a:t>
            </a:r>
            <a:r>
              <a:rPr lang="en-US" altLang="ja-JP" sz="28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0</a:t>
            </a:r>
            <a:r>
              <a:rPr lang="en-US" altLang="ja-JP" sz="28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=No </a:t>
            </a:r>
            <a:r>
              <a:rPr lang="en-US" altLang="ja-JP" sz="28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Influence” ,“~ </a:t>
            </a:r>
            <a:r>
              <a:rPr lang="en-US" altLang="ja-JP" sz="28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4=Very </a:t>
            </a:r>
            <a:r>
              <a:rPr lang="en-US" altLang="ja-JP" sz="28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Strong” </a:t>
            </a:r>
            <a:endParaRPr lang="en-US" altLang="ja-JP" sz="2800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>
              <a:lnSpc>
                <a:spcPct val="80000"/>
              </a:lnSpc>
            </a:pPr>
            <a:r>
              <a:rPr lang="en-US" altLang="ja-JP" sz="2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(capital </a:t>
            </a:r>
            <a:r>
              <a:rPr lang="en-US" altLang="ja-JP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areas)</a:t>
            </a:r>
          </a:p>
        </p:txBody>
      </p:sp>
      <p:graphicFrame>
        <p:nvGraphicFramePr>
          <p:cNvPr id="10" name="グラフ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4043699"/>
              </p:ext>
            </p:extLst>
          </p:nvPr>
        </p:nvGraphicFramePr>
        <p:xfrm>
          <a:off x="539552" y="1965841"/>
          <a:ext cx="8064896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539552" y="6444044"/>
            <a:ext cx="6780574" cy="369332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Influences of their grass-roots activities can be evaluated highly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58255" y="6084004"/>
            <a:ext cx="4942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Even if CSOs cannot influence policies directly,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95790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4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ja-JP" dirty="0" smtClean="0"/>
              <a:t>(6) Effective lobbying target</a:t>
            </a:r>
            <a:r>
              <a:rPr lang="ja-JP" altLang="en-GB" sz="2400" dirty="0" smtClean="0">
                <a:latin typeface="Times New Roman" pitchFamily="18" charset="0"/>
              </a:rPr>
              <a:t>　</a:t>
            </a:r>
            <a:br>
              <a:rPr lang="ja-JP" altLang="en-GB" sz="2400" dirty="0" smtClean="0">
                <a:latin typeface="Times New Roman" pitchFamily="18" charset="0"/>
              </a:rPr>
            </a:br>
            <a:r>
              <a:rPr lang="ja-JP" altLang="en-GB" sz="2400" dirty="0" smtClean="0">
                <a:latin typeface="Times New Roman" pitchFamily="18" charset="0"/>
              </a:rPr>
              <a:t>                                                </a:t>
            </a:r>
            <a:r>
              <a:rPr lang="en-GB" altLang="ja-JP" sz="2400" dirty="0" smtClean="0">
                <a:solidFill>
                  <a:schemeClr val="folHlink"/>
                </a:solidFill>
              </a:rPr>
              <a:t>(in capital areas, %) </a:t>
            </a:r>
            <a:r>
              <a:rPr lang="en-GB" altLang="ja-JP" sz="2400" baseline="30000" dirty="0">
                <a:solidFill>
                  <a:schemeClr val="folHlink"/>
                </a:solidFill>
              </a:rPr>
              <a:t/>
            </a:r>
            <a:br>
              <a:rPr lang="en-GB" altLang="ja-JP" sz="2400" baseline="30000" dirty="0">
                <a:solidFill>
                  <a:schemeClr val="folHlink"/>
                </a:solidFill>
              </a:rPr>
            </a:br>
            <a:endParaRPr lang="en-US" altLang="ja-JP" sz="2400" baseline="30000" dirty="0" smtClean="0">
              <a:solidFill>
                <a:schemeClr val="folHlink"/>
              </a:solidFill>
            </a:endParaRPr>
          </a:p>
        </p:txBody>
      </p:sp>
      <p:graphicFrame>
        <p:nvGraphicFramePr>
          <p:cNvPr id="417568" name="Group 80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088855503"/>
              </p:ext>
            </p:extLst>
          </p:nvPr>
        </p:nvGraphicFramePr>
        <p:xfrm>
          <a:off x="928018" y="1684338"/>
          <a:ext cx="7524750" cy="4086227"/>
        </p:xfrm>
        <a:graphic>
          <a:graphicData uri="http://schemas.openxmlformats.org/drawingml/2006/table">
            <a:tbl>
              <a:tblPr/>
              <a:tblGrid>
                <a:gridCol w="2411412"/>
                <a:gridCol w="2012950"/>
                <a:gridCol w="1714500"/>
                <a:gridCol w="1385888"/>
              </a:tblGrid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ja-JP" altLang="ja-JP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明朝" pitchFamily="18" charset="-128"/>
                          <a:cs typeface="Times New Roman" pitchFamily="18" charset="0"/>
                        </a:rPr>
                        <a:t>Legislature</a:t>
                      </a:r>
                      <a:r>
                        <a:rPr kumimoji="1" lang="en-US" altLang="ja-JP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2)</a:t>
                      </a: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明朝" pitchFamily="18" charset="-128"/>
                          <a:cs typeface="Times New Roman" pitchFamily="18" charset="0"/>
                        </a:rPr>
                        <a:t>/Congress </a:t>
                      </a:r>
                      <a:endParaRPr kumimoji="1" lang="en-US" altLang="ja-JP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明朝" pitchFamily="18" charset="-128"/>
                          <a:cs typeface="Times New Roman" pitchFamily="18" charset="0"/>
                        </a:rPr>
                        <a:t>Administration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明朝" pitchFamily="18" charset="-128"/>
                          <a:cs typeface="Times New Roman" pitchFamily="18" charset="0"/>
                        </a:rPr>
                        <a:t>Court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Japan (JIGS1)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14.5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35.7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6.5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Japan (JIGS2_Social Assn.)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31.5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64.4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4.5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Japan (JIGS2_NPO)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29.6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70.5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2.7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Korea</a:t>
                      </a:r>
                      <a:endParaRPr kumimoji="1" lang="en-US" altLang="ja-JP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12.1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62.5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3.2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USA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38.4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24.9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2.8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Germany (JIGS1)</a:t>
                      </a:r>
                      <a:endParaRPr kumimoji="1" lang="en-US" altLang="ja-JP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8.7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15.9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7.6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China</a:t>
                      </a:r>
                      <a:endParaRPr kumimoji="1" lang="en-US" altLang="ja-JP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4.5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18.5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2.4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Russia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11.4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13.9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12.9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The Philippines</a:t>
                      </a:r>
                      <a:endParaRPr kumimoji="1" lang="en-US" altLang="ja-JP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15.8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40.4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6.2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Turkey</a:t>
                      </a:r>
                      <a:r>
                        <a:rPr kumimoji="1" lang="en-US" altLang="ja-JP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3)</a:t>
                      </a:r>
                      <a:endParaRPr kumimoji="1" lang="en-US" altLang="ja-JP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7.5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28.7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66.2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Brazil</a:t>
                      </a:r>
                      <a:endParaRPr kumimoji="1" lang="en-US" altLang="ja-JP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8.8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9.6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9.2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Bangladesh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107" name="スライド番号プレースホルダ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2066EA44-A2C6-4818-B5B9-057034DE2003}" type="slidenum">
              <a:rPr kumimoji="0" lang="en-US" altLang="ja-JP" smtClean="0"/>
              <a:pPr eaLnBrk="1" hangingPunct="1"/>
              <a:t>22</a:t>
            </a:fld>
            <a:endParaRPr kumimoji="0" lang="en-US" altLang="ja-JP" smtClean="0"/>
          </a:p>
        </p:txBody>
      </p:sp>
      <p:sp>
        <p:nvSpPr>
          <p:cNvPr id="44108" name="Rectangle 242"/>
          <p:cNvSpPr>
            <a:spLocks noChangeArrowheads="1"/>
          </p:cNvSpPr>
          <p:nvPr/>
        </p:nvSpPr>
        <p:spPr bwMode="auto">
          <a:xfrm>
            <a:off x="2874963" y="1684338"/>
            <a:ext cx="18415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612775" algn="l"/>
              </a:tabLst>
            </a:pPr>
            <a:endParaRPr lang="en-GB" altLang="ja-JP" sz="900"/>
          </a:p>
          <a:p>
            <a:pPr eaLnBrk="0" hangingPunct="0">
              <a:tabLst>
                <a:tab pos="612775" algn="l"/>
              </a:tabLst>
            </a:pPr>
            <a:endParaRPr lang="en-GB" altLang="ja-JP" sz="2400"/>
          </a:p>
        </p:txBody>
      </p:sp>
      <p:sp>
        <p:nvSpPr>
          <p:cNvPr id="44109" name="Rectangle 476"/>
          <p:cNvSpPr>
            <a:spLocks noChangeArrowheads="1"/>
          </p:cNvSpPr>
          <p:nvPr/>
        </p:nvSpPr>
        <p:spPr bwMode="auto">
          <a:xfrm>
            <a:off x="1206500" y="6046788"/>
            <a:ext cx="72675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GB" altLang="ja-JP" sz="1000">
                <a:cs typeface="Times New Roman" pitchFamily="18" charset="0"/>
              </a:rPr>
              <a:t>Notes: 	l) Percentage of the first choice</a:t>
            </a:r>
            <a:br>
              <a:rPr lang="en-GB" altLang="ja-JP" sz="1000">
                <a:cs typeface="Times New Roman" pitchFamily="18" charset="0"/>
              </a:rPr>
            </a:br>
            <a:r>
              <a:rPr lang="en-GB" altLang="ja-JP" sz="1000">
                <a:cs typeface="Times New Roman" pitchFamily="18" charset="0"/>
              </a:rPr>
              <a:t>2) In China, this is the National People’s Congress.</a:t>
            </a:r>
            <a:br>
              <a:rPr lang="en-GB" altLang="ja-JP" sz="1000">
                <a:cs typeface="Times New Roman" pitchFamily="18" charset="0"/>
              </a:rPr>
            </a:br>
            <a:r>
              <a:rPr lang="en-GB" altLang="ja-JP" sz="1000">
                <a:cs typeface="Times New Roman" pitchFamily="18" charset="0"/>
              </a:rPr>
              <a:t>3) In Turkey, we asked whether these areas are effective as a lobbying target. The respondents were allowed to choose more than one area.</a:t>
            </a:r>
            <a:endParaRPr lang="en-GB" altLang="ja-JP" sz="10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5750" y="1547813"/>
            <a:ext cx="8643938" cy="4976812"/>
          </a:xfrm>
        </p:spPr>
        <p:txBody>
          <a:bodyPr>
            <a:normAutofit fontScale="925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ja-JP" sz="2800" dirty="0" smtClean="0">
                <a:solidFill>
                  <a:srgbClr val="FF6600"/>
                </a:solidFill>
              </a:rPr>
              <a:t>Definition</a:t>
            </a:r>
            <a:r>
              <a:rPr lang="ja-JP" altLang="en-US" sz="2800" dirty="0" smtClean="0"/>
              <a:t>：</a:t>
            </a:r>
            <a:r>
              <a:rPr lang="en-US" altLang="ja-JP" sz="2800" dirty="0" smtClean="0"/>
              <a:t>voluntary groups whose memberships is geographically limited, and whose activities are multiple and are centered on that same area.</a:t>
            </a:r>
            <a:r>
              <a:rPr lang="ja-JP" altLang="en-US" sz="2800" dirty="0" smtClean="0"/>
              <a:t>   （</a:t>
            </a:r>
            <a:r>
              <a:rPr lang="en-US" altLang="ja-JP" sz="2800" dirty="0" smtClean="0"/>
              <a:t>Pekkanen 2006</a:t>
            </a:r>
            <a:r>
              <a:rPr lang="ja-JP" altLang="en-US" sz="2800" dirty="0" smtClean="0"/>
              <a:t>）</a:t>
            </a:r>
            <a:endParaRPr lang="en-US" altLang="ja-JP" sz="28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ja-JP" sz="2800" dirty="0" smtClean="0">
                <a:solidFill>
                  <a:srgbClr val="FF6600"/>
                </a:solidFill>
              </a:rPr>
              <a:t>300,000</a:t>
            </a:r>
            <a:r>
              <a:rPr lang="en-US" altLang="ja-JP" sz="2800" dirty="0" smtClean="0">
                <a:solidFill>
                  <a:srgbClr val="FF9933"/>
                </a:solidFill>
              </a:rPr>
              <a:t> </a:t>
            </a:r>
            <a:r>
              <a:rPr lang="en-US" altLang="ja-JP" sz="2800" dirty="0" smtClean="0"/>
              <a:t>groups exist all over Japan </a:t>
            </a:r>
            <a:r>
              <a:rPr lang="en-US" altLang="ja-JP" sz="2800" dirty="0" smtClean="0">
                <a:solidFill>
                  <a:srgbClr val="FF0000"/>
                </a:solidFill>
              </a:rPr>
              <a:t>(Totally 98.9% covered by our survey)</a:t>
            </a:r>
            <a:r>
              <a:rPr lang="en-US" altLang="ja-JP" sz="2800" dirty="0" smtClean="0"/>
              <a:t> for social service for local residents and bridge bet. Administration and residents. Essential for local residents.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ja-JP" sz="2800" dirty="0" smtClean="0"/>
              <a:t>Increase of unofficial complaint on the decay or castration of the neighborhood associations.</a:t>
            </a: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ja-JP" altLang="en-US" sz="2800" u="sng" dirty="0" smtClean="0">
                <a:solidFill>
                  <a:srgbClr val="FF6600"/>
                </a:solidFill>
              </a:rPr>
              <a:t>➢</a:t>
            </a:r>
            <a:r>
              <a:rPr lang="en-US" altLang="ja-JP" sz="2800" u="sng" dirty="0" smtClean="0">
                <a:solidFill>
                  <a:srgbClr val="FF6600"/>
                </a:solidFill>
              </a:rPr>
              <a:t>Need to study the reality by nationwide survey.</a:t>
            </a:r>
            <a:endParaRPr lang="ja-JP" altLang="en-US" sz="2800" u="sng" dirty="0">
              <a:solidFill>
                <a:srgbClr val="FF6600"/>
              </a:solidFill>
            </a:endParaRPr>
          </a:p>
        </p:txBody>
      </p:sp>
      <p:sp>
        <p:nvSpPr>
          <p:cNvPr id="47107" name="スライド番号プレースホル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93DB7267-B264-437D-A155-0EA9C80B55AE}" type="slidenum">
              <a:rPr lang="ja-JP" altLang="en-US" smtClean="0"/>
              <a:pPr eaLnBrk="1" hangingPunct="1"/>
              <a:t>23</a:t>
            </a:fld>
            <a:endParaRPr lang="ja-JP" altLang="en-US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3600" dirty="0" smtClean="0"/>
              <a:t> Ⅱ Neighborhood </a:t>
            </a:r>
            <a:r>
              <a:rPr lang="en-US" altLang="ja-JP" sz="3600" dirty="0" smtClean="0"/>
              <a:t>Association</a:t>
            </a:r>
            <a:r>
              <a:rPr lang="ru-RU" altLang="ja-JP" sz="3600" dirty="0" smtClean="0"/>
              <a:t/>
            </a:r>
            <a:br>
              <a:rPr lang="ru-RU" altLang="ja-JP" sz="3600" dirty="0" smtClean="0"/>
            </a:br>
            <a:r>
              <a:rPr lang="en-US" altLang="ja-JP" sz="3600" dirty="0" smtClean="0"/>
              <a:t>   (“</a:t>
            </a:r>
            <a:r>
              <a:rPr lang="en-US" altLang="ja-JP" sz="3600" dirty="0" err="1" smtClean="0"/>
              <a:t>J</a:t>
            </a:r>
            <a:r>
              <a:rPr lang="en-US" altLang="ja-JP" sz="3600" dirty="0" err="1" smtClean="0"/>
              <a:t>ichikai</a:t>
            </a:r>
            <a:r>
              <a:rPr lang="en-US" altLang="ja-JP" sz="3600" dirty="0" smtClean="0"/>
              <a:t>”</a:t>
            </a:r>
            <a:r>
              <a:rPr lang="en-US" altLang="ja-JP" sz="3600" dirty="0" smtClean="0"/>
              <a:t> in Japanese)</a:t>
            </a:r>
            <a:endParaRPr lang="ja-JP" altLang="en-US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コンテンツ プレースホルダ 2"/>
          <p:cNvSpPr>
            <a:spLocks noGrp="1"/>
          </p:cNvSpPr>
          <p:nvPr>
            <p:ph idx="1"/>
          </p:nvPr>
        </p:nvSpPr>
        <p:spPr>
          <a:xfrm>
            <a:off x="250825" y="1916113"/>
            <a:ext cx="8713788" cy="421005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3 Functions in Civil Society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altLang="ja-JP" dirty="0" smtClean="0"/>
              <a:t>  </a:t>
            </a:r>
            <a:r>
              <a:rPr lang="ja-JP" altLang="en-US" dirty="0" smtClean="0">
                <a:solidFill>
                  <a:srgbClr val="FF6600"/>
                </a:solidFill>
              </a:rPr>
              <a:t>１）</a:t>
            </a:r>
            <a:r>
              <a:rPr lang="en-US" altLang="ja-JP" dirty="0" smtClean="0">
                <a:solidFill>
                  <a:srgbClr val="FF6600"/>
                </a:solidFill>
              </a:rPr>
              <a:t>Building Social Capital</a:t>
            </a:r>
          </a:p>
          <a:p>
            <a:pPr eaLnBrk="1" hangingPunct="1">
              <a:buFont typeface="Wingdings 3" pitchFamily="18" charset="2"/>
              <a:buNone/>
            </a:pPr>
            <a:r>
              <a:rPr lang="ja-JP" altLang="en-US" dirty="0" smtClean="0">
                <a:solidFill>
                  <a:srgbClr val="FF6600"/>
                </a:solidFill>
              </a:rPr>
              <a:t>　２）</a:t>
            </a:r>
            <a:r>
              <a:rPr lang="en-US" altLang="ja-JP" dirty="0" smtClean="0">
                <a:solidFill>
                  <a:srgbClr val="FF6600"/>
                </a:solidFill>
              </a:rPr>
              <a:t>Providing Social Services</a:t>
            </a:r>
          </a:p>
          <a:p>
            <a:pPr eaLnBrk="1" hangingPunct="1">
              <a:buFont typeface="Wingdings 3" pitchFamily="18" charset="2"/>
              <a:buNone/>
            </a:pPr>
            <a:r>
              <a:rPr lang="ja-JP" altLang="en-US" dirty="0" smtClean="0">
                <a:solidFill>
                  <a:srgbClr val="FF6600"/>
                </a:solidFill>
              </a:rPr>
              <a:t>　３）</a:t>
            </a:r>
            <a:r>
              <a:rPr lang="en-US" altLang="ja-JP" dirty="0" smtClean="0">
                <a:solidFill>
                  <a:srgbClr val="FF6600"/>
                </a:solidFill>
              </a:rPr>
              <a:t>Public Support for groups: Advocacy</a:t>
            </a:r>
          </a:p>
          <a:p>
            <a:pPr eaLnBrk="1" hangingPunct="1">
              <a:buFont typeface="Wingdings 3" pitchFamily="18" charset="2"/>
              <a:buNone/>
            </a:pPr>
            <a:endParaRPr lang="en-US" altLang="ja-JP" dirty="0" smtClean="0"/>
          </a:p>
          <a:p>
            <a:pPr eaLnBrk="1" hangingPunct="1"/>
            <a:r>
              <a:rPr lang="en-US" altLang="ja-JP" dirty="0" smtClean="0"/>
              <a:t>Neighborhood associations: expected to carry out the above 3 functions in Japanese local societies. </a:t>
            </a:r>
            <a:endParaRPr lang="ja-JP" altLang="en-US" dirty="0" smtClean="0"/>
          </a:p>
        </p:txBody>
      </p:sp>
      <p:sp>
        <p:nvSpPr>
          <p:cNvPr id="49155" name="スライド番号プレースホル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CAD52E33-7461-4858-BAF4-382957FBB89A}" type="slidenum">
              <a:rPr lang="ja-JP" altLang="en-US" smtClean="0"/>
              <a:pPr eaLnBrk="1" hangingPunct="1"/>
              <a:t>24</a:t>
            </a:fld>
            <a:endParaRPr lang="ja-JP" altLang="en-US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 smtClean="0"/>
              <a:t>　</a:t>
            </a:r>
            <a:r>
              <a:rPr lang="en-US" altLang="ja-JP" sz="3600" dirty="0" smtClean="0"/>
              <a:t>(1) NHAs in Civil Society</a:t>
            </a:r>
            <a:endParaRPr lang="ja-JP" altLang="en-US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ja-JP" sz="3200" dirty="0" smtClean="0">
                <a:solidFill>
                  <a:schemeClr val="tx1"/>
                </a:solidFill>
              </a:rPr>
              <a:t/>
            </a:r>
            <a:br>
              <a:rPr lang="en-GB" altLang="ja-JP" sz="3200" dirty="0" smtClean="0">
                <a:solidFill>
                  <a:schemeClr val="tx1"/>
                </a:solidFill>
              </a:rPr>
            </a:br>
            <a:r>
              <a:rPr lang="en-GB" altLang="ja-JP" sz="3200" dirty="0" smtClean="0">
                <a:solidFill>
                  <a:schemeClr val="tx1"/>
                </a:solidFill>
              </a:rPr>
              <a:t/>
            </a:r>
            <a:br>
              <a:rPr lang="en-GB" altLang="ja-JP" sz="3200" dirty="0" smtClean="0">
                <a:solidFill>
                  <a:schemeClr val="tx1"/>
                </a:solidFill>
              </a:rPr>
            </a:br>
            <a:r>
              <a:rPr lang="en-GB" altLang="ja-JP" sz="2700" dirty="0">
                <a:solidFill>
                  <a:schemeClr val="tx1"/>
                </a:solidFill>
              </a:rPr>
              <a:t>(</a:t>
            </a:r>
            <a:r>
              <a:rPr lang="en-GB" altLang="ja-JP" sz="2700" dirty="0" smtClean="0">
                <a:solidFill>
                  <a:schemeClr val="tx1"/>
                </a:solidFill>
              </a:rPr>
              <a:t>2</a:t>
            </a:r>
            <a:r>
              <a:rPr lang="en-GB" altLang="ja-JP" sz="2700" dirty="0">
                <a:solidFill>
                  <a:schemeClr val="tx1"/>
                </a:solidFill>
              </a:rPr>
              <a:t>)</a:t>
            </a:r>
            <a:r>
              <a:rPr lang="en-GB" altLang="ja-JP" sz="2700" dirty="0" smtClean="0">
                <a:solidFill>
                  <a:schemeClr val="tx1"/>
                </a:solidFill>
              </a:rPr>
              <a:t> </a:t>
            </a:r>
            <a:r>
              <a:rPr lang="en-GB" altLang="ja-JP" sz="2400" dirty="0" smtClean="0">
                <a:solidFill>
                  <a:schemeClr val="tx1"/>
                </a:solidFill>
              </a:rPr>
              <a:t>Influence of neighbourhood associations, social associations and NPOs at the city, town and village level</a:t>
            </a:r>
            <a:r>
              <a:rPr lang="en-GB" altLang="ja-JP" sz="2000" dirty="0" smtClean="0">
                <a:solidFill>
                  <a:schemeClr val="tx1"/>
                </a:solidFill>
              </a:rPr>
              <a:t> . </a:t>
            </a:r>
            <a:r>
              <a:rPr lang="en-GB" altLang="ja-JP" sz="2400" dirty="0" smtClean="0">
                <a:solidFill>
                  <a:schemeClr val="tx1"/>
                </a:solidFill>
              </a:rPr>
              <a:t>(NHA is stronger in Japan</a:t>
            </a:r>
            <a:r>
              <a:rPr lang="en-GB" altLang="ja-JP" sz="2000" dirty="0" smtClean="0">
                <a:solidFill>
                  <a:schemeClr val="tx1"/>
                </a:solidFill>
              </a:rPr>
              <a:t>)  JIGS2 data nation-wide</a:t>
            </a:r>
            <a:endParaRPr lang="en-US" altLang="ja-JP" sz="1800" dirty="0" smtClean="0">
              <a:solidFill>
                <a:schemeClr val="tx1"/>
              </a:solidFill>
            </a:endParaRPr>
          </a:p>
        </p:txBody>
      </p:sp>
      <p:sp>
        <p:nvSpPr>
          <p:cNvPr id="46083" name="Rectangle 5"/>
          <p:cNvSpPr>
            <a:spLocks noGrp="1" noChangeArrowheads="1" noTextEdit="1"/>
          </p:cNvSpPr>
          <p:nvPr>
            <p:ph type="chart" idx="1"/>
          </p:nvPr>
        </p:nvSpPr>
        <p:spPr/>
      </p:sp>
      <p:sp>
        <p:nvSpPr>
          <p:cNvPr id="46084" name="スライド番号プレースホルダ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F18A4671-53F1-4733-A09D-7AEB9B2B353F}" type="slidenum">
              <a:rPr kumimoji="0" lang="en-US" altLang="ja-JP" smtClean="0"/>
              <a:pPr eaLnBrk="1" hangingPunct="1"/>
              <a:t>25</a:t>
            </a:fld>
            <a:endParaRPr kumimoji="0" lang="en-US" altLang="ja-JP" smtClean="0"/>
          </a:p>
        </p:txBody>
      </p:sp>
      <p:pic>
        <p:nvPicPr>
          <p:cNvPr id="46085" name="Picture 6" descr="Figure8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688" y="2009775"/>
            <a:ext cx="7761287" cy="461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6" name="Rectangle 8"/>
          <p:cNvSpPr>
            <a:spLocks noChangeArrowheads="1"/>
          </p:cNvSpPr>
          <p:nvPr/>
        </p:nvSpPr>
        <p:spPr bwMode="auto">
          <a:xfrm>
            <a:off x="0" y="48482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ja-JP" altLang="ja-JP" sz="2400"/>
          </a:p>
        </p:txBody>
      </p:sp>
    </p:spTree>
    <p:extLst>
      <p:ext uri="{BB962C8B-B14F-4D97-AF65-F5344CB8AC3E}">
        <p14:creationId xmlns:p14="http://schemas.microsoft.com/office/powerpoint/2010/main" val="33304763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スライド番号プレースホル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67B17499-659D-4496-8AD7-1D02418546E3}" type="slidenum">
              <a:rPr lang="ja-JP" altLang="en-US" smtClean="0"/>
              <a:pPr eaLnBrk="1" hangingPunct="1"/>
              <a:t>26</a:t>
            </a:fld>
            <a:endParaRPr lang="ja-JP" altLang="en-US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476250"/>
            <a:ext cx="8964488" cy="79251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3200" dirty="0" smtClean="0"/>
              <a:t>(3</a:t>
            </a:r>
            <a:r>
              <a:rPr lang="en-US" altLang="ja-JP" sz="3200" dirty="0"/>
              <a:t>)</a:t>
            </a:r>
            <a:r>
              <a:rPr lang="en-US" altLang="ja-JP" sz="3200" dirty="0" smtClean="0"/>
              <a:t> Scale of Neighborhood  associations</a:t>
            </a:r>
            <a:endParaRPr lang="ja-JP" altLang="en-US" sz="3200" dirty="0"/>
          </a:p>
        </p:txBody>
      </p:sp>
      <p:graphicFrame>
        <p:nvGraphicFramePr>
          <p:cNvPr id="5" name="グラフ 4"/>
          <p:cNvGraphicFramePr>
            <a:graphicFrameLocks/>
          </p:cNvGraphicFramePr>
          <p:nvPr/>
        </p:nvGraphicFramePr>
        <p:xfrm>
          <a:off x="539552" y="1556792"/>
          <a:ext cx="8001056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0338628"/>
              </p:ext>
            </p:extLst>
          </p:nvPr>
        </p:nvGraphicFramePr>
        <p:xfrm>
          <a:off x="539750" y="1112838"/>
          <a:ext cx="8001001" cy="5653094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2448255"/>
                <a:gridCol w="999676"/>
                <a:gridCol w="1352670"/>
                <a:gridCol w="1200150"/>
                <a:gridCol w="1120140"/>
                <a:gridCol w="880110"/>
              </a:tblGrid>
              <a:tr h="43624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u="none" strike="noStrike" dirty="0"/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Traditional</a:t>
                      </a:r>
                    </a:p>
                    <a:p>
                      <a:pPr algn="ctr" fontAlgn="b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Rural (%)</a:t>
                      </a: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u="none" strike="noStrike" dirty="0" smtClean="0">
                          <a:solidFill>
                            <a:schemeClr val="tx1"/>
                          </a:solidFill>
                        </a:rPr>
                        <a:t>New rural (%)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u="none" strike="noStrike" dirty="0" smtClean="0">
                          <a:solidFill>
                            <a:schemeClr val="tx1"/>
                          </a:solidFill>
                        </a:rPr>
                        <a:t>Traditional urban (%)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u="none" strike="noStrike" dirty="0" smtClean="0">
                          <a:solidFill>
                            <a:schemeClr val="tx1"/>
                          </a:solidFill>
                        </a:rPr>
                        <a:t>new </a:t>
                      </a:r>
                      <a:r>
                        <a:rPr lang="en-US" altLang="ja-JP" sz="1400" b="0" u="none" strike="noStrike" dirty="0" smtClean="0">
                          <a:solidFill>
                            <a:schemeClr val="tx1"/>
                          </a:solidFill>
                        </a:rPr>
                        <a:t>urban (%)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u="none" strike="noStrike" dirty="0" smtClean="0">
                          <a:solidFill>
                            <a:schemeClr val="tx1"/>
                          </a:solidFill>
                        </a:rPr>
                        <a:t>All (%)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3" marB="0" anchor="b"/>
                </a:tc>
              </a:tr>
              <a:tr h="33418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u="none" strike="noStrike" dirty="0" smtClean="0">
                          <a:solidFill>
                            <a:schemeClr val="tx1"/>
                          </a:solidFill>
                        </a:rPr>
                        <a:t>Cleaning and beautification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latin typeface="ＭＳ Ｐ明朝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/>
                        <a:t>87.1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/>
                        <a:t>89.3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/>
                        <a:t>88.3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/>
                        <a:t>91.0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/>
                        <a:t>88.5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</a:tr>
              <a:tr h="43624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Residential road management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latin typeface="ＭＳ Ｐ明朝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/>
                        <a:t>86.7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/>
                        <a:t>79.3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/>
                        <a:t>91.0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/>
                        <a:t>89.4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/>
                        <a:t>87.2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</a:tr>
              <a:tr h="33418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u="none" strike="noStrike" dirty="0" smtClean="0">
                          <a:solidFill>
                            <a:schemeClr val="tx1"/>
                          </a:solidFill>
                        </a:rPr>
                        <a:t>Festivals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latin typeface="ＭＳ Ｐ明朝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/>
                        <a:t>74.3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/>
                        <a:t>62.4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/>
                        <a:t>82.1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/>
                        <a:t>74.5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/>
                        <a:t>74.6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</a:tr>
              <a:tr h="33418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Support</a:t>
                      </a:r>
                      <a:r>
                        <a:rPr lang="en-US" altLang="ja-JP" sz="14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for the elderly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latin typeface="ＭＳ Ｐ明朝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/>
                        <a:t>66.4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/>
                        <a:t>60.4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 smtClean="0">
                          <a:solidFill>
                            <a:srgbClr val="C00000"/>
                          </a:solidFill>
                        </a:rPr>
                        <a:t>78.6 </a:t>
                      </a:r>
                      <a:endParaRPr lang="en-US" altLang="ja-JP" sz="14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>
                          <a:solidFill>
                            <a:srgbClr val="C00000"/>
                          </a:solidFill>
                        </a:rPr>
                        <a:t>78.6 </a:t>
                      </a:r>
                      <a:endParaRPr lang="en-US" altLang="ja-JP" sz="14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/>
                        <a:t>70.9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</a:tr>
              <a:tr h="33418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u="none" strike="noStrike" dirty="0" smtClean="0">
                          <a:solidFill>
                            <a:schemeClr val="tx1"/>
                          </a:solidFill>
                        </a:rPr>
                        <a:t>Garbage</a:t>
                      </a:r>
                      <a:r>
                        <a:rPr lang="en-US" altLang="ja-JP" sz="1400" b="0" u="none" strike="noStrike" baseline="0" dirty="0" smtClean="0">
                          <a:solidFill>
                            <a:schemeClr val="tx1"/>
                          </a:solidFill>
                        </a:rPr>
                        <a:t> disposal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latin typeface="ＭＳ Ｐ明朝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/>
                        <a:t>67.2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/>
                        <a:t>68.6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/>
                        <a:t>70.9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/>
                        <a:t>73.1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/>
                        <a:t>69.5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</a:tr>
              <a:tr h="33418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Ceremonial events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latin typeface="ＭＳ Ｐ明朝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>
                          <a:solidFill>
                            <a:srgbClr val="C00000"/>
                          </a:solidFill>
                        </a:rPr>
                        <a:t>73.2 </a:t>
                      </a:r>
                      <a:endParaRPr lang="en-US" altLang="ja-JP" sz="14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/>
                        <a:t>61.2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/>
                        <a:t>66.2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/>
                        <a:t>68.0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/>
                        <a:t>68.9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</a:tr>
              <a:tr h="33418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Sports and cultural events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latin typeface="ＭＳ Ｐ明朝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/>
                        <a:t>58.7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/>
                        <a:t>63.9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>
                          <a:solidFill>
                            <a:srgbClr val="C00000"/>
                          </a:solidFill>
                        </a:rPr>
                        <a:t>72.6 </a:t>
                      </a:r>
                      <a:endParaRPr lang="en-US" altLang="ja-JP" sz="14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>
                          <a:solidFill>
                            <a:srgbClr val="C00000"/>
                          </a:solidFill>
                        </a:rPr>
                        <a:t>74.5 </a:t>
                      </a:r>
                      <a:endParaRPr lang="en-US" altLang="ja-JP" sz="14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/>
                        <a:t>65.8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</a:tr>
              <a:tr h="43624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Cooperation with school education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latin typeface="ＭＳ Ｐ明朝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/>
                        <a:t>60.9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/>
                        <a:t>53.2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>
                          <a:solidFill>
                            <a:srgbClr val="C00000"/>
                          </a:solidFill>
                        </a:rPr>
                        <a:t>70.8 </a:t>
                      </a:r>
                      <a:endParaRPr lang="en-US" altLang="ja-JP" sz="1400" b="0" i="0" u="none" strike="noStrike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>
                          <a:solidFill>
                            <a:srgbClr val="C00000"/>
                          </a:solidFill>
                        </a:rPr>
                        <a:t>69.3 </a:t>
                      </a:r>
                      <a:endParaRPr lang="en-US" altLang="ja-JP" sz="14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/>
                        <a:t>63.8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</a:tr>
              <a:tr h="33418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Meeting hall management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latin typeface="ＭＳ Ｐ明朝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/>
                        <a:t>66.8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/>
                        <a:t>55.3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/>
                        <a:t>64.7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/>
                        <a:t>60.8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/>
                        <a:t>63.5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</a:tr>
              <a:tr h="33418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Fire prevention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latin typeface="ＭＳ Ｐ明朝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/>
                        <a:t>60.2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/>
                        <a:t>50.8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/>
                        <a:t>65.0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/>
                        <a:t>59.1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/>
                        <a:t>59.8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</a:tr>
              <a:tr h="33418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Disaster</a:t>
                      </a:r>
                      <a:r>
                        <a:rPr lang="en-US" altLang="ja-JP" sz="14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prevention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latin typeface="ＭＳ Ｐ明朝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/>
                        <a:t>50.9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/>
                        <a:t>48.4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>
                          <a:solidFill>
                            <a:srgbClr val="C00000"/>
                          </a:solidFill>
                        </a:rPr>
                        <a:t>62.8 </a:t>
                      </a:r>
                      <a:endParaRPr lang="en-US" altLang="ja-JP" sz="14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>
                          <a:solidFill>
                            <a:srgbClr val="C00000"/>
                          </a:solidFill>
                        </a:rPr>
                        <a:t>62.5 </a:t>
                      </a:r>
                      <a:endParaRPr lang="en-US" altLang="ja-JP" sz="14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/>
                        <a:t>55.7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</a:tr>
              <a:tr h="33418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Traffic safety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latin typeface="ＭＳ Ｐ明朝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/>
                        <a:t>49.7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/>
                        <a:t>46.4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>
                          <a:solidFill>
                            <a:srgbClr val="C00000"/>
                          </a:solidFill>
                        </a:rPr>
                        <a:t>63.8 </a:t>
                      </a:r>
                      <a:endParaRPr lang="en-US" altLang="ja-JP" sz="14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>
                          <a:solidFill>
                            <a:srgbClr val="C00000"/>
                          </a:solidFill>
                        </a:rPr>
                        <a:t>55.8 </a:t>
                      </a:r>
                      <a:endParaRPr lang="en-US" altLang="ja-JP" sz="14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/>
                        <a:t>53.8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</a:tr>
              <a:tr h="33418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Crime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latin typeface="ＭＳ Ｐ明朝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/>
                        <a:t>42.2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/>
                        <a:t>50.0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>
                          <a:solidFill>
                            <a:srgbClr val="C00000"/>
                          </a:solidFill>
                        </a:rPr>
                        <a:t>64.7 </a:t>
                      </a:r>
                      <a:endParaRPr lang="en-US" altLang="ja-JP" sz="14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>
                          <a:solidFill>
                            <a:srgbClr val="C00000"/>
                          </a:solidFill>
                        </a:rPr>
                        <a:t>66.3 </a:t>
                      </a:r>
                      <a:endParaRPr lang="en-US" altLang="ja-JP" sz="14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/>
                        <a:t>53.4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</a:tr>
              <a:tr h="33418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Youth development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latin typeface="ＭＳ Ｐ明朝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/>
                        <a:t>45.5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/>
                        <a:t>46.9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>
                          <a:solidFill>
                            <a:srgbClr val="C00000"/>
                          </a:solidFill>
                        </a:rPr>
                        <a:t>62.5 </a:t>
                      </a:r>
                      <a:endParaRPr lang="en-US" altLang="ja-JP" sz="14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>
                          <a:solidFill>
                            <a:srgbClr val="C00000"/>
                          </a:solidFill>
                        </a:rPr>
                        <a:t>61.7 </a:t>
                      </a:r>
                      <a:endParaRPr lang="en-US" altLang="ja-JP" sz="14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/>
                        <a:t>52.9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</a:tr>
              <a:tr h="33418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Bulletin board management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latin typeface="ＭＳ Ｐ明朝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/>
                        <a:t>36.6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/>
                        <a:t>45.2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>
                          <a:solidFill>
                            <a:srgbClr val="C00000"/>
                          </a:solidFill>
                        </a:rPr>
                        <a:t>62.1 </a:t>
                      </a:r>
                      <a:endParaRPr lang="en-US" altLang="ja-JP" sz="14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>
                          <a:solidFill>
                            <a:srgbClr val="C00000"/>
                          </a:solidFill>
                        </a:rPr>
                        <a:t>67.8 </a:t>
                      </a:r>
                      <a:endParaRPr lang="en-US" altLang="ja-JP" sz="14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b="0" u="none" strike="noStrike" dirty="0"/>
                        <a:t>50.0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3" marB="0"/>
                </a:tc>
              </a:tr>
            </a:tbl>
          </a:graphicData>
        </a:graphic>
      </p:graphicFrame>
      <p:sp>
        <p:nvSpPr>
          <p:cNvPr id="52326" name="スライド番号プレースホルダ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21DFD424-4630-4FB4-B44B-CF61D6B985B5}" type="slidenum">
              <a:rPr lang="ja-JP" altLang="en-US" smtClean="0"/>
              <a:pPr eaLnBrk="1" hangingPunct="1"/>
              <a:t>27</a:t>
            </a:fld>
            <a:endParaRPr lang="ja-JP" altLang="en-US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57166"/>
            <a:ext cx="9036496" cy="73817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2800" dirty="0" smtClean="0"/>
              <a:t>(5</a:t>
            </a:r>
            <a:r>
              <a:rPr lang="en-US" altLang="ja-JP" sz="2800" dirty="0"/>
              <a:t>)</a:t>
            </a:r>
            <a:r>
              <a:rPr lang="ja-JP" altLang="en-US" sz="2800" dirty="0" smtClean="0"/>
              <a:t>　</a:t>
            </a:r>
            <a:r>
              <a:rPr lang="en-US" altLang="ja-JP" sz="2400" dirty="0" smtClean="0"/>
              <a:t>Social</a:t>
            </a:r>
            <a:r>
              <a:rPr lang="en-US" altLang="ja-JP" sz="2400" dirty="0" smtClean="0">
                <a:solidFill>
                  <a:schemeClr val="tx1"/>
                </a:solidFill>
              </a:rPr>
              <a:t> </a:t>
            </a:r>
            <a:r>
              <a:rPr lang="en-US" altLang="ja-JP" sz="2400" dirty="0" smtClean="0"/>
              <a:t>Service Activities Conducted by Neighborhood Associations</a:t>
            </a:r>
            <a:endParaRPr lang="ja-JP" alt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7172828"/>
              </p:ext>
            </p:extLst>
          </p:nvPr>
        </p:nvGraphicFramePr>
        <p:xfrm>
          <a:off x="214313" y="1214438"/>
          <a:ext cx="8586787" cy="5238751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2000239"/>
                <a:gridCol w="1143012"/>
                <a:gridCol w="1285888"/>
                <a:gridCol w="1357327"/>
                <a:gridCol w="1500203"/>
                <a:gridCol w="1300118"/>
              </a:tblGrid>
              <a:tr h="5581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/>
                        <a:t>　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u="none" strike="noStrike" dirty="0" smtClean="0"/>
                        <a:t>Traditional rural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u="none" strike="noStrike" dirty="0" smtClean="0"/>
                        <a:t>New rural</a:t>
                      </a:r>
                      <a:r>
                        <a:rPr lang="en-US" altLang="ja-JP" sz="1800" b="0" u="none" strike="noStrike" baseline="0" dirty="0" smtClean="0"/>
                        <a:t> 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u="none" strike="noStrike" dirty="0" smtClean="0"/>
                        <a:t>Traditional Urban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u="none" strike="noStrike" dirty="0" smtClean="0"/>
                        <a:t>New Urban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u="none" strike="noStrike" dirty="0" smtClean="0"/>
                        <a:t>Total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8824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Senior</a:t>
                      </a:r>
                      <a:r>
                        <a:rPr lang="en-US" altLang="ja-JP" sz="16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citizen club</a:t>
                      </a:r>
                      <a:endParaRPr lang="ja-JP" alt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78.6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61.1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85.9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79.3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78.1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0403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Community</a:t>
                      </a:r>
                      <a:r>
                        <a:rPr lang="en-US" altLang="ja-JP" sz="16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works association</a:t>
                      </a:r>
                      <a:endParaRPr lang="ja-JP" alt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72.6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74.8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>
                          <a:solidFill>
                            <a:srgbClr val="C00000"/>
                          </a:solidFill>
                        </a:rPr>
                        <a:t>83.7 </a:t>
                      </a:r>
                      <a:endParaRPr lang="en-US" altLang="ja-JP" sz="18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>
                          <a:solidFill>
                            <a:srgbClr val="C00000"/>
                          </a:solidFill>
                        </a:rPr>
                        <a:t>84.9 </a:t>
                      </a:r>
                      <a:endParaRPr lang="en-US" altLang="ja-JP" sz="18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78.0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7082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Kids</a:t>
                      </a:r>
                      <a:r>
                        <a:rPr lang="en-US" altLang="ja-JP" sz="16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club</a:t>
                      </a:r>
                      <a:endParaRPr lang="ja-JP" alt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74.1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74.6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83.5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82.0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78.0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7082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“JICHIREN”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59.2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68.8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82.7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85.4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71.3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708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/>
                        <a:t>PTA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65.5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60.8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>
                          <a:solidFill>
                            <a:srgbClr val="C00000"/>
                          </a:solidFill>
                        </a:rPr>
                        <a:t>76.8 </a:t>
                      </a:r>
                      <a:endParaRPr lang="en-US" altLang="ja-JP" sz="18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>
                          <a:solidFill>
                            <a:srgbClr val="C00000"/>
                          </a:solidFill>
                        </a:rPr>
                        <a:t>73.4 </a:t>
                      </a:r>
                      <a:endParaRPr lang="en-US" altLang="ja-JP" sz="18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69.1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7082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Fire</a:t>
                      </a:r>
                      <a:r>
                        <a:rPr lang="en-US" altLang="ja-JP" sz="16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brigade</a:t>
                      </a:r>
                      <a:endParaRPr lang="ja-JP" alt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72.5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53.5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73.6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60.5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67.8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7082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Crime</a:t>
                      </a:r>
                      <a:r>
                        <a:rPr lang="en-US" altLang="ja-JP" sz="16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prevention</a:t>
                      </a:r>
                      <a:endParaRPr lang="ja-JP" alt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47.8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52.8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>
                          <a:solidFill>
                            <a:srgbClr val="C00000"/>
                          </a:solidFill>
                        </a:rPr>
                        <a:t>71.1 </a:t>
                      </a:r>
                      <a:endParaRPr lang="en-US" altLang="ja-JP" sz="18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>
                          <a:solidFill>
                            <a:srgbClr val="C00000"/>
                          </a:solidFill>
                        </a:rPr>
                        <a:t>69.7 </a:t>
                      </a:r>
                      <a:endParaRPr lang="en-US" altLang="ja-JP" sz="18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58.4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7082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Athletic</a:t>
                      </a:r>
                      <a:r>
                        <a:rPr lang="en-US" altLang="ja-JP" sz="16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association</a:t>
                      </a:r>
                      <a:endParaRPr lang="ja-JP" alt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53.3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50.4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62.8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55.5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55.6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7528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Other</a:t>
                      </a:r>
                      <a:r>
                        <a:rPr lang="en-US" altLang="ja-JP" sz="12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Neighborhood  association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44.9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50.4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57.7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60.5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51.8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8384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Women`s</a:t>
                      </a:r>
                      <a:r>
                        <a:rPr lang="en-US" altLang="ja-JP" sz="14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association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53.7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37.4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55.5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44.1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50.0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7082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Police</a:t>
                      </a:r>
                      <a:r>
                        <a:rPr lang="en-US" altLang="ja-JP" sz="14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station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38.3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45.1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>
                          <a:solidFill>
                            <a:srgbClr val="C00000"/>
                          </a:solidFill>
                        </a:rPr>
                        <a:t>61.5 </a:t>
                      </a:r>
                      <a:endParaRPr lang="en-US" altLang="ja-JP" sz="18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>
                          <a:solidFill>
                            <a:srgbClr val="C00000"/>
                          </a:solidFill>
                        </a:rPr>
                        <a:t>63.3 </a:t>
                      </a:r>
                      <a:endParaRPr lang="en-US" altLang="ja-JP" sz="18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49.7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4537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Fire</a:t>
                      </a:r>
                      <a:r>
                        <a:rPr lang="en-US" altLang="ja-JP" sz="14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Station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36.0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41.2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>
                          <a:solidFill>
                            <a:srgbClr val="C00000"/>
                          </a:solidFill>
                        </a:rPr>
                        <a:t>59.4 </a:t>
                      </a:r>
                      <a:endParaRPr lang="en-US" altLang="ja-JP" sz="18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>
                          <a:solidFill>
                            <a:srgbClr val="C00000"/>
                          </a:solidFill>
                        </a:rPr>
                        <a:t>59.2 </a:t>
                      </a:r>
                      <a:endParaRPr lang="en-US" altLang="ja-JP" sz="18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46.9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8802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Guardian</a:t>
                      </a:r>
                      <a:r>
                        <a:rPr lang="en-US" altLang="ja-JP" sz="14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altLang="ja-JP" sz="1400" b="1" i="0" u="none" strike="noStrike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diety</a:t>
                      </a:r>
                      <a:r>
                        <a:rPr lang="en-US" altLang="ja-JP" sz="14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group”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>
                          <a:solidFill>
                            <a:srgbClr val="C00000"/>
                          </a:solidFill>
                        </a:rPr>
                        <a:t>52.8 </a:t>
                      </a:r>
                      <a:endParaRPr lang="en-US" altLang="ja-JP" sz="18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25.4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50.9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26.1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u="none" strike="noStrike" dirty="0"/>
                        <a:t>43.3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53338" name="スライド番号プレースホルダ 4"/>
          <p:cNvSpPr>
            <a:spLocks noGrp="1"/>
          </p:cNvSpPr>
          <p:nvPr>
            <p:ph type="sldNum" sz="quarter" idx="12"/>
          </p:nvPr>
        </p:nvSpPr>
        <p:spPr bwMode="auto">
          <a:xfrm>
            <a:off x="8532813" y="6535738"/>
            <a:ext cx="431800" cy="3222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248BC05D-528C-45DF-872B-8B943C7DC2E2}" type="slidenum">
              <a:rPr lang="ja-JP" altLang="en-US" smtClean="0"/>
              <a:pPr eaLnBrk="1" hangingPunct="1"/>
              <a:t>28</a:t>
            </a:fld>
            <a:endParaRPr lang="ja-JP" altLang="en-US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73817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3600" dirty="0" smtClean="0"/>
              <a:t>(6</a:t>
            </a:r>
            <a:r>
              <a:rPr lang="en-US" altLang="ja-JP" sz="3600" dirty="0"/>
              <a:t>)</a:t>
            </a:r>
            <a:r>
              <a:rPr lang="ja-JP" altLang="en-US" sz="3600" dirty="0" smtClean="0"/>
              <a:t>　</a:t>
            </a:r>
            <a:r>
              <a:rPr lang="en-US" altLang="ja-JP" sz="3600" dirty="0" smtClean="0"/>
              <a:t>Coordination with other association</a:t>
            </a:r>
            <a:endParaRPr lang="ja-JP" altLang="en-US" sz="3600" dirty="0"/>
          </a:p>
        </p:txBody>
      </p:sp>
      <p:sp>
        <p:nvSpPr>
          <p:cNvPr id="53340" name="テキスト ボックス 5"/>
          <p:cNvSpPr txBox="1">
            <a:spLocks noChangeArrowheads="1"/>
          </p:cNvSpPr>
          <p:nvPr/>
        </p:nvSpPr>
        <p:spPr bwMode="auto">
          <a:xfrm>
            <a:off x="1476375" y="6427788"/>
            <a:ext cx="13573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600" b="1"/>
              <a:t>Unit: %</a:t>
            </a:r>
            <a:endParaRPr lang="ja-JP" altLang="en-US" sz="1600" b="1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8313" y="1916113"/>
            <a:ext cx="8401050" cy="3857625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ja-JP" sz="2400" dirty="0" smtClean="0"/>
              <a:t>High participation rate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ja-JP" sz="2400" dirty="0" smtClean="0"/>
              <a:t>Main members are retired elderly men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ja-JP" sz="2400" dirty="0" smtClean="0"/>
              <a:t>Cooperation with children clubs, senior citizens' clubs and social welfare councils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ja-JP" sz="2400" dirty="0" smtClean="0"/>
              <a:t>Conducting cleaning and beautification, residential road management and support for the elderly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ja-JP" sz="2400" dirty="0" smtClean="0"/>
              <a:t>Rotating message board, distributing PR magazines and fund-raising (cooperation with local government)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ja-JP" sz="2400" dirty="0" smtClean="0"/>
              <a:t>Requesting activities to local government officials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altLang="ja-JP" sz="24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ja-JP" altLang="en-US" sz="2400" dirty="0"/>
          </a:p>
        </p:txBody>
      </p:sp>
      <p:sp>
        <p:nvSpPr>
          <p:cNvPr id="54275" name="スライド番号プレースホル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DEFCCFE4-34E4-41EE-A252-1F8E77492286}" type="slidenum">
              <a:rPr lang="ja-JP" altLang="en-US" smtClean="0"/>
              <a:pPr eaLnBrk="1" hangingPunct="1"/>
              <a:t>29</a:t>
            </a:fld>
            <a:endParaRPr lang="ja-JP" altLang="en-US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7256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3600" dirty="0" smtClean="0"/>
              <a:t>Summary</a:t>
            </a:r>
            <a:r>
              <a:rPr lang="ja-JP" altLang="en-US" sz="3600" dirty="0" smtClean="0"/>
              <a:t>：</a:t>
            </a:r>
            <a:r>
              <a:rPr lang="en-US" altLang="ja-JP" sz="3600" dirty="0" smtClean="0"/>
              <a:t>Common Characteristics of Neighborhood  Associations</a:t>
            </a:r>
            <a:endParaRPr lang="ja-JP" altLang="en-US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2017713"/>
            <a:ext cx="7772400" cy="4114800"/>
          </a:xfrm>
          <a:ln>
            <a:solidFill>
              <a:srgbClr val="660066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dirty="0" smtClean="0">
                <a:solidFill>
                  <a:schemeClr val="tx2"/>
                </a:solidFill>
              </a:rPr>
              <a:t>Index①</a:t>
            </a:r>
            <a:r>
              <a:rPr lang="ja-JP" altLang="en-US" dirty="0" smtClean="0">
                <a:solidFill>
                  <a:schemeClr val="tx2"/>
                </a:solidFill>
              </a:rPr>
              <a:t>　</a:t>
            </a:r>
            <a:r>
              <a:rPr lang="en-US" altLang="ja-JP" dirty="0" smtClean="0">
                <a:solidFill>
                  <a:schemeClr val="tx2"/>
                </a:solidFill>
              </a:rPr>
              <a:t>Total tax ratio</a:t>
            </a:r>
            <a:r>
              <a:rPr lang="en-US" altLang="ja-JP" sz="2800" dirty="0" smtClean="0">
                <a:solidFill>
                  <a:schemeClr val="hlink"/>
                </a:solidFill>
              </a:rPr>
              <a:t> as percentage of GDP, 2010 (OECD 34)</a:t>
            </a:r>
            <a:r>
              <a:rPr lang="en-US" altLang="ja-JP" dirty="0" smtClean="0">
                <a:solidFill>
                  <a:schemeClr val="hlink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dirty="0" smtClean="0"/>
              <a:t>Japan </a:t>
            </a:r>
            <a:r>
              <a:rPr lang="en-US" altLang="ja-JP" dirty="0" smtClean="0">
                <a:solidFill>
                  <a:srgbClr val="FF6600"/>
                </a:solidFill>
              </a:rPr>
              <a:t>27.6%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dirty="0" smtClean="0"/>
              <a:t>Japan is ranked </a:t>
            </a:r>
            <a:r>
              <a:rPr lang="en-US" altLang="ja-JP" dirty="0" smtClean="0">
                <a:solidFill>
                  <a:srgbClr val="FF6600"/>
                </a:solidFill>
              </a:rPr>
              <a:t>7th from the bottom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dirty="0" smtClean="0"/>
              <a:t>(after Mexico, Chile, </a:t>
            </a:r>
            <a:r>
              <a:rPr lang="en-US" altLang="ja-JP" dirty="0" smtClean="0">
                <a:solidFill>
                  <a:schemeClr val="hlink"/>
                </a:solidFill>
              </a:rPr>
              <a:t>USA</a:t>
            </a:r>
            <a:r>
              <a:rPr lang="en-US" altLang="ja-JP" dirty="0" smtClean="0"/>
              <a:t>, Korea, Australia, Turkey) out of 34 OECD countries.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dirty="0" smtClean="0"/>
              <a:t>OECD Average </a:t>
            </a:r>
            <a:r>
              <a:rPr lang="en-US" altLang="ja-JP" dirty="0" smtClean="0">
                <a:solidFill>
                  <a:srgbClr val="FF6600"/>
                </a:solidFill>
              </a:rPr>
              <a:t>33.8%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dirty="0" smtClean="0"/>
              <a:t>EU 21 average </a:t>
            </a:r>
            <a:r>
              <a:rPr lang="en-US" altLang="ja-JP" dirty="0" smtClean="0">
                <a:solidFill>
                  <a:srgbClr val="FF6600"/>
                </a:solidFill>
              </a:rPr>
              <a:t>37.1%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ja-JP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ja-JP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ja-JP" dirty="0" smtClean="0"/>
          </a:p>
        </p:txBody>
      </p:sp>
      <p:sp>
        <p:nvSpPr>
          <p:cNvPr id="22531" name="スライド番号プレースホルダ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624B0941-CEE5-43A7-BFC5-A9AFFB27F29E}" type="slidenum">
              <a:rPr kumimoji="0" lang="en-US" altLang="ja-JP" smtClean="0"/>
              <a:pPr eaLnBrk="1" hangingPunct="1"/>
              <a:t>3</a:t>
            </a:fld>
            <a:endParaRPr kumimoji="0" lang="en-US" altLang="ja-JP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3600" dirty="0" smtClean="0"/>
              <a:t>Japan Intro. Puzzles  </a:t>
            </a:r>
            <a:br>
              <a:rPr lang="en-US" altLang="ja-JP" sz="3600" dirty="0" smtClean="0"/>
            </a:br>
            <a:r>
              <a:rPr lang="en-US" altLang="ja-JP" sz="3600" dirty="0" smtClean="0"/>
              <a:t>Why Japan’s government is so small?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2800" dirty="0" smtClean="0">
                <a:latin typeface="Times New Roman" pitchFamily="18" charset="0"/>
              </a:rPr>
              <a:t>Japan has a rich, complex, </a:t>
            </a:r>
            <a:r>
              <a:rPr lang="en-US" altLang="ja-JP" sz="2800" dirty="0" smtClean="0">
                <a:solidFill>
                  <a:srgbClr val="FF9933"/>
                </a:solidFill>
                <a:latin typeface="Times New Roman" pitchFamily="18" charset="0"/>
              </a:rPr>
              <a:t>well-rooted civil society</a:t>
            </a:r>
            <a:r>
              <a:rPr lang="en-US" altLang="ja-JP" sz="2800" dirty="0" smtClean="0">
                <a:latin typeface="Times New Roman" pitchFamily="18" charset="0"/>
              </a:rPr>
              <a:t>, while the term is relatively new.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800" dirty="0" smtClean="0">
                <a:latin typeface="Times New Roman" pitchFamily="18" charset="0"/>
              </a:rPr>
              <a:t>No recent “associational revolution,” rather </a:t>
            </a:r>
            <a:r>
              <a:rPr lang="en-US" altLang="ja-JP" sz="2800" dirty="0" smtClean="0">
                <a:solidFill>
                  <a:schemeClr val="hlink"/>
                </a:solidFill>
                <a:latin typeface="Times New Roman" pitchFamily="18" charset="0"/>
              </a:rPr>
              <a:t>robust post-war structure.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800" dirty="0" smtClean="0">
                <a:latin typeface="Times New Roman" pitchFamily="18" charset="0"/>
              </a:rPr>
              <a:t>Profit (producer, market type) CSOs dominate. (</a:t>
            </a:r>
            <a:r>
              <a:rPr lang="en-US" altLang="ja-JP" sz="2800" dirty="0" smtClean="0">
                <a:solidFill>
                  <a:schemeClr val="hlink"/>
                </a:solidFill>
                <a:latin typeface="Times New Roman" pitchFamily="18" charset="0"/>
              </a:rPr>
              <a:t>Developmental</a:t>
            </a:r>
            <a:r>
              <a:rPr lang="en-US" altLang="ja-JP" sz="2800" dirty="0" smtClean="0">
                <a:latin typeface="Times New Roman" pitchFamily="18" charset="0"/>
              </a:rPr>
              <a:t> CSOs)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800" dirty="0" smtClean="0">
                <a:latin typeface="Times New Roman" pitchFamily="18" charset="0"/>
              </a:rPr>
              <a:t>Targeting Public </a:t>
            </a:r>
            <a:r>
              <a:rPr lang="en-US" altLang="ja-JP" sz="2800" dirty="0" smtClean="0">
                <a:solidFill>
                  <a:schemeClr val="hlink"/>
                </a:solidFill>
                <a:latin typeface="Times New Roman" pitchFamily="18" charset="0"/>
              </a:rPr>
              <a:t>Administration</a:t>
            </a:r>
            <a:r>
              <a:rPr lang="en-US" altLang="ja-JP" sz="2800" dirty="0" smtClean="0"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800" dirty="0" smtClean="0">
                <a:latin typeface="Times New Roman" pitchFamily="18" charset="0"/>
              </a:rPr>
              <a:t>Feeling </a:t>
            </a:r>
            <a:r>
              <a:rPr lang="en-US" altLang="ja-JP" sz="2800" dirty="0" smtClean="0">
                <a:solidFill>
                  <a:schemeClr val="hlink"/>
                </a:solidFill>
                <a:latin typeface="Times New Roman" pitchFamily="18" charset="0"/>
              </a:rPr>
              <a:t>moderate influence</a:t>
            </a:r>
            <a:r>
              <a:rPr lang="en-US" altLang="ja-JP" sz="2800" dirty="0" smtClean="0">
                <a:latin typeface="Times New Roman" pitchFamily="18" charset="0"/>
              </a:rPr>
              <a:t> in terms of collaboration.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800" dirty="0" smtClean="0">
                <a:solidFill>
                  <a:srgbClr val="FF9933"/>
                </a:solidFill>
                <a:latin typeface="Times New Roman" pitchFamily="18" charset="0"/>
              </a:rPr>
              <a:t>Strong and confident grass-root NHAs.</a:t>
            </a:r>
          </a:p>
        </p:txBody>
      </p:sp>
      <p:sp>
        <p:nvSpPr>
          <p:cNvPr id="58371" name="スライド番号プレースホルダ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44F2FA1D-864E-492D-A820-FAA7713773AB}" type="slidenum">
              <a:rPr kumimoji="0" lang="en-US" altLang="ja-JP" smtClean="0"/>
              <a:pPr eaLnBrk="1" hangingPunct="1"/>
              <a:t>30</a:t>
            </a:fld>
            <a:endParaRPr kumimoji="0" lang="en-US" altLang="ja-JP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3600" dirty="0" smtClean="0"/>
              <a:t>Conclusion (1</a:t>
            </a:r>
            <a:r>
              <a:rPr lang="en-US" altLang="ja-JP" sz="3600" dirty="0" smtClean="0"/>
              <a:t>)</a:t>
            </a:r>
            <a:r>
              <a:rPr lang="ru-RU" altLang="ja-JP" sz="3600" dirty="0" smtClean="0"/>
              <a:t> </a:t>
            </a:r>
            <a:r>
              <a:rPr lang="en-US" altLang="ja-JP" sz="3600" dirty="0" smtClean="0"/>
              <a:t>on civil society in Japan</a:t>
            </a:r>
            <a:r>
              <a:rPr lang="en-US" altLang="ja-JP" sz="3600" dirty="0" smtClean="0"/>
              <a:t> </a:t>
            </a:r>
            <a:endParaRPr lang="en-US" altLang="ja-JP" sz="3600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1808163"/>
            <a:ext cx="7772400" cy="4324350"/>
          </a:xfrm>
        </p:spPr>
        <p:txBody>
          <a:bodyPr>
            <a:normAutofit/>
          </a:bodyPr>
          <a:lstStyle/>
          <a:p>
            <a:pPr marL="566928" indent="-45720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ja-JP" sz="2800" dirty="0" smtClean="0">
                <a:latin typeface="Times New Roman" pitchFamily="18" charset="0"/>
              </a:rPr>
              <a:t>This CSOs’ cooperative,  developmental/grass-rooted nature may have </a:t>
            </a:r>
            <a:r>
              <a:rPr lang="en-US" altLang="ja-JP" sz="2800" dirty="0" smtClean="0">
                <a:solidFill>
                  <a:schemeClr val="hlink"/>
                </a:solidFill>
                <a:latin typeface="Times New Roman" pitchFamily="18" charset="0"/>
              </a:rPr>
              <a:t>reduced government</a:t>
            </a:r>
            <a:r>
              <a:rPr lang="en-US" altLang="ja-JP" sz="2800" dirty="0" smtClean="0">
                <a:latin typeface="Times New Roman" pitchFamily="18" charset="0"/>
              </a:rPr>
              <a:t> </a:t>
            </a:r>
            <a:r>
              <a:rPr lang="en-US" altLang="ja-JP" sz="2800" dirty="0" smtClean="0">
                <a:solidFill>
                  <a:schemeClr val="hlink"/>
                </a:solidFill>
                <a:latin typeface="Times New Roman" pitchFamily="18" charset="0"/>
              </a:rPr>
              <a:t>load</a:t>
            </a:r>
            <a:r>
              <a:rPr lang="en-US" altLang="ja-JP" sz="2800" dirty="0" smtClean="0">
                <a:latin typeface="Times New Roman" pitchFamily="18" charset="0"/>
              </a:rPr>
              <a:t> and promoted stable governance with small public sector.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ja-JP" sz="2800" dirty="0" smtClean="0">
                <a:latin typeface="Times New Roman" pitchFamily="18" charset="0"/>
              </a:rPr>
              <a:t> This </a:t>
            </a:r>
            <a:r>
              <a:rPr lang="en-US" altLang="ja-JP" sz="2800" dirty="0" smtClean="0">
                <a:latin typeface="Times New Roman" pitchFamily="18" charset="0"/>
              </a:rPr>
              <a:t>also may have </a:t>
            </a:r>
            <a:r>
              <a:rPr lang="en-US" altLang="ja-JP" sz="2800" dirty="0" smtClean="0">
                <a:solidFill>
                  <a:schemeClr val="hlink"/>
                </a:solidFill>
                <a:latin typeface="Times New Roman" pitchFamily="18" charset="0"/>
              </a:rPr>
              <a:t>supported</a:t>
            </a:r>
            <a:r>
              <a:rPr lang="en-US" altLang="ja-JP" sz="2800" dirty="0" smtClean="0">
                <a:latin typeface="Times New Roman" pitchFamily="18" charset="0"/>
              </a:rPr>
              <a:t> the good </a:t>
            </a:r>
            <a:r>
              <a:rPr lang="en-US" altLang="ja-JP" sz="2800" dirty="0" smtClean="0">
                <a:latin typeface="Times New Roman" pitchFamily="18" charset="0"/>
              </a:rPr>
              <a:t>  </a:t>
            </a:r>
            <a:r>
              <a:rPr lang="en-US" altLang="ja-JP" sz="2800" dirty="0" smtClean="0">
                <a:solidFill>
                  <a:schemeClr val="hlink"/>
                </a:solidFill>
                <a:latin typeface="Times New Roman" pitchFamily="18" charset="0"/>
              </a:rPr>
              <a:t>environmental </a:t>
            </a:r>
            <a:r>
              <a:rPr lang="en-US" altLang="ja-JP" sz="2800" dirty="0" smtClean="0">
                <a:solidFill>
                  <a:schemeClr val="hlink"/>
                </a:solidFill>
                <a:latin typeface="Times New Roman" pitchFamily="18" charset="0"/>
              </a:rPr>
              <a:t>policy</a:t>
            </a:r>
            <a:r>
              <a:rPr lang="en-US" altLang="ja-JP" sz="2800" dirty="0" smtClean="0">
                <a:latin typeface="Times New Roman" pitchFamily="18" charset="0"/>
              </a:rPr>
              <a:t> implementation in Japan.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ja-JP" sz="2800" dirty="0" smtClean="0">
                <a:latin typeface="Times New Roman" pitchFamily="18" charset="0"/>
              </a:rPr>
              <a:t>But Japan is now in flux, under severe globalization, fiscal deficit and demands by CS.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ja-JP" sz="2800" dirty="0" smtClean="0">
                <a:latin typeface="Times New Roman" pitchFamily="18" charset="0"/>
              </a:rPr>
              <a:t>CSO is suffering fiscal problem and facing turning point as well.</a:t>
            </a:r>
          </a:p>
        </p:txBody>
      </p:sp>
      <p:sp>
        <p:nvSpPr>
          <p:cNvPr id="59395" name="スライド番号プレースホルダ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D4E6F6FB-777F-4ED9-8F99-322DE2B31872}" type="slidenum">
              <a:rPr kumimoji="0" lang="en-US" altLang="ja-JP" smtClean="0"/>
              <a:pPr eaLnBrk="1" hangingPunct="1"/>
              <a:t>31</a:t>
            </a:fld>
            <a:endParaRPr kumimoji="0" lang="en-US" altLang="ja-JP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mtClean="0"/>
              <a:t>Conclusion (2) </a:t>
            </a:r>
            <a:r>
              <a:rPr lang="en-US" altLang="ja-JP" sz="3600" smtClean="0"/>
              <a:t>on politics in Japan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481138"/>
            <a:ext cx="8893175" cy="5187950"/>
          </a:xfrm>
        </p:spPr>
      </p:pic>
      <p:sp>
        <p:nvSpPr>
          <p:cNvPr id="74754" name="スライド番号プレースホル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56E9AB2-F092-3049-B698-2D6BD983C96D}" type="slidenum">
              <a:rPr lang="ja-JP" altLang="en-US" sz="1000"/>
              <a:pPr eaLnBrk="1" hangingPunct="1"/>
              <a:t>32</a:t>
            </a:fld>
            <a:endParaRPr lang="ja-JP" altLang="en-US" sz="1000"/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0" y="476672"/>
            <a:ext cx="9143999" cy="720080"/>
          </a:xfrm>
        </p:spPr>
        <p:txBody>
          <a:bodyPr lIns="0" tIns="0" rIns="0" bIns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 smtClean="0">
                <a:cs typeface="+mj-cs"/>
              </a:rPr>
              <a:t>　</a:t>
            </a:r>
            <a:r>
              <a:rPr lang="en-US" altLang="ja-JP" sz="3600" dirty="0" smtClean="0">
                <a:cs typeface="+mj-cs"/>
              </a:rPr>
              <a:t>1.Civil Society </a:t>
            </a:r>
            <a:r>
              <a:rPr lang="en-US" altLang="ja-JP" sz="3600" dirty="0">
                <a:cs typeface="+mj-cs"/>
              </a:rPr>
              <a:t>O</a:t>
            </a:r>
            <a:r>
              <a:rPr lang="en-US" altLang="ja-JP" sz="3600" dirty="0" smtClean="0">
                <a:cs typeface="+mj-cs"/>
              </a:rPr>
              <a:t>rganization Map</a:t>
            </a:r>
            <a:endParaRPr lang="ja-JP" altLang="en-US" sz="3600" dirty="0" smtClean="0">
              <a:cs typeface="+mj-cs"/>
            </a:endParaRPr>
          </a:p>
        </p:txBody>
      </p:sp>
      <p:sp>
        <p:nvSpPr>
          <p:cNvPr id="74756" name="スライド番号プレースホルダ 3"/>
          <p:cNvSpPr txBox="1">
            <a:spLocks/>
          </p:cNvSpPr>
          <p:nvPr/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4A5AB3DC-0075-4C49-B3E5-8F24078B7BAC}" type="slidenum">
              <a:rPr lang="en-US" altLang="ja-JP" sz="1400">
                <a:latin typeface="Lucida Sans Unicode" charset="0"/>
              </a:rPr>
              <a:pPr algn="r" eaLnBrk="1" hangingPunct="1"/>
              <a:t>32</a:t>
            </a:fld>
            <a:endParaRPr lang="en-US" altLang="ja-JP" sz="1400">
              <a:latin typeface="Lucida Sans Unico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987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ja-JP" dirty="0">
              <a:latin typeface="Lucida Sans Unicode" charset="0"/>
              <a:ea typeface="ＭＳ Ｐゴシック" charset="0"/>
            </a:endParaRPr>
          </a:p>
          <a:p>
            <a:pPr marL="109537" indent="0" eaLnBrk="1" hangingPunct="1">
              <a:buNone/>
            </a:pPr>
            <a:r>
              <a:rPr lang="en-US" altLang="ja-JP" dirty="0">
                <a:latin typeface="Lucida Sans Unicode" charset="0"/>
                <a:ea typeface="ＭＳ Ｐゴシック" charset="0"/>
              </a:rPr>
              <a:t>Thank you so much</a:t>
            </a:r>
            <a:r>
              <a:rPr lang="en-US" altLang="ja-JP" dirty="0" smtClean="0">
                <a:latin typeface="Lucida Sans Unicode" charset="0"/>
                <a:ea typeface="ＭＳ Ｐゴシック" charset="0"/>
              </a:rPr>
              <a:t>!</a:t>
            </a:r>
            <a:endParaRPr lang="ru-RU" altLang="ja-JP" dirty="0" smtClean="0">
              <a:latin typeface="Lucida Sans Unicode" charset="0"/>
              <a:ea typeface="ＭＳ Ｐゴシック" charset="0"/>
            </a:endParaRPr>
          </a:p>
          <a:p>
            <a:pPr eaLnBrk="1" hangingPunct="1"/>
            <a:endParaRPr lang="ru-RU" altLang="ja-JP" dirty="0" smtClean="0">
              <a:latin typeface="Lucida Sans Unicode" charset="0"/>
              <a:ea typeface="ＭＳ Ｐゴシック" charset="0"/>
            </a:endParaRPr>
          </a:p>
          <a:p>
            <a:pPr eaLnBrk="1" hangingPunct="1"/>
            <a:endParaRPr lang="ru-RU" altLang="ja-JP" dirty="0" smtClean="0">
              <a:latin typeface="Lucida Sans Unicode" charset="0"/>
              <a:ea typeface="ＭＳ Ｐゴシック" charset="0"/>
            </a:endParaRPr>
          </a:p>
          <a:p>
            <a:pPr eaLnBrk="1" hangingPunct="1"/>
            <a:r>
              <a:rPr lang="en-US" altLang="ja-JP" dirty="0" smtClean="0">
                <a:latin typeface="Lucida Sans Unicode" charset="0"/>
                <a:ea typeface="ＭＳ Ｐゴシック" charset="0"/>
              </a:rPr>
              <a:t>Our website: “CAJS=Center for International, Comparative, and Advanced Japanese Studies”</a:t>
            </a:r>
          </a:p>
          <a:p>
            <a:pPr marL="109537" indent="0" eaLnBrk="1" hangingPunct="1">
              <a:buNone/>
            </a:pPr>
            <a:r>
              <a:rPr lang="en-US" altLang="ja-JP" dirty="0" smtClean="0">
                <a:latin typeface="Lucida Sans Unicode" charset="0"/>
                <a:ea typeface="ＭＳ Ｐゴシック" charset="0"/>
              </a:rPr>
              <a:t>  </a:t>
            </a:r>
          </a:p>
          <a:p>
            <a:pPr marL="109537" indent="0" eaLnBrk="1" hangingPunct="1">
              <a:buNone/>
            </a:pPr>
            <a:r>
              <a:rPr lang="fi-FI" altLang="ja-JP" dirty="0" err="1" smtClean="0">
                <a:latin typeface="Lucida Sans Unicode" charset="0"/>
                <a:ea typeface="ＭＳ Ｐゴシック" charset="0"/>
              </a:rPr>
              <a:t>http</a:t>
            </a:r>
            <a:r>
              <a:rPr lang="fi-FI" altLang="ja-JP" dirty="0" err="1">
                <a:latin typeface="Lucida Sans Unicode" charset="0"/>
                <a:ea typeface="ＭＳ Ｐゴシック" charset="0"/>
              </a:rPr>
              <a:t>://cajs.tsukuba.ac.jp/en</a:t>
            </a:r>
            <a:r>
              <a:rPr lang="fi-FI" altLang="ja-JP" dirty="0">
                <a:latin typeface="Lucida Sans Unicode" charset="0"/>
                <a:ea typeface="ＭＳ Ｐゴシック" charset="0"/>
              </a:rPr>
              <a:t>/</a:t>
            </a:r>
            <a:endParaRPr lang="ru-RU" altLang="ja-JP" dirty="0">
              <a:latin typeface="Lucida Sans Unicode" charset="0"/>
              <a:ea typeface="ＭＳ Ｐゴシック" charset="0"/>
            </a:endParaRPr>
          </a:p>
          <a:p>
            <a:pPr marL="109537" indent="0" eaLnBrk="1" hangingPunct="1">
              <a:buNone/>
            </a:pPr>
            <a:endParaRPr lang="en-US" altLang="ja-JP" dirty="0">
              <a:latin typeface="Lucida Sans Unicode" charset="0"/>
              <a:ea typeface="ＭＳ Ｐゴシック" charset="0"/>
            </a:endParaRPr>
          </a:p>
          <a:p>
            <a:pPr eaLnBrk="1" hangingPunct="1"/>
            <a:endParaRPr lang="ja-JP" altLang="en-US" dirty="0">
              <a:latin typeface="Lucida Sans Unicode" charset="0"/>
              <a:ea typeface="ＭＳ Ｐゴシック" charset="0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 smtClean="0">
                <a:cs typeface="+mj-cs"/>
              </a:rPr>
              <a:t> </a:t>
            </a:r>
            <a:br>
              <a:rPr lang="en-US" altLang="ja-JP" dirty="0" smtClean="0">
                <a:cs typeface="+mj-cs"/>
              </a:rPr>
            </a:br>
            <a:endParaRPr lang="ja-JP" alt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35727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5116797"/>
              </p:ext>
            </p:extLst>
          </p:nvPr>
        </p:nvGraphicFramePr>
        <p:xfrm>
          <a:off x="467544" y="116632"/>
          <a:ext cx="7560840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47664" y="6280727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ja-JP" dirty="0">
                <a:solidFill>
                  <a:schemeClr val="tx2"/>
                </a:solidFill>
                <a:latin typeface="EPSON 太丸ゴシック体Ｂ" pitchFamily="49" charset="-128"/>
                <a:ea typeface="EPSON 太丸ゴシック体Ｂ" pitchFamily="49" charset="-128"/>
              </a:rPr>
              <a:t>Tax Revenue % of GDP</a:t>
            </a:r>
            <a:r>
              <a:rPr lang="en-US" altLang="ja-JP" sz="1200" dirty="0">
                <a:solidFill>
                  <a:schemeClr val="tx2"/>
                </a:solidFill>
                <a:latin typeface="EPSON 太丸ゴシック体Ｂ" pitchFamily="49" charset="-128"/>
                <a:ea typeface="EPSON 太丸ゴシック体Ｂ" pitchFamily="49" charset="-128"/>
              </a:rPr>
              <a:t>(OECD, 2010)</a:t>
            </a:r>
          </a:p>
        </p:txBody>
      </p:sp>
      <p:sp>
        <p:nvSpPr>
          <p:cNvPr id="7" name="Right Arrow 6"/>
          <p:cNvSpPr/>
          <p:nvPr/>
        </p:nvSpPr>
        <p:spPr>
          <a:xfrm>
            <a:off x="223520" y="1196752"/>
            <a:ext cx="964104" cy="432048"/>
          </a:xfrm>
          <a:prstGeom prst="rightArrow">
            <a:avLst/>
          </a:prstGeom>
          <a:solidFill>
            <a:srgbClr val="DA1F28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720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>
          <a:xfrm>
            <a:off x="827584" y="0"/>
            <a:ext cx="7793037" cy="146208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3200" dirty="0" smtClean="0"/>
              <a:t>Puzzle Index ②</a:t>
            </a:r>
            <a:r>
              <a:rPr lang="en-US" altLang="ja-JP" sz="4000" dirty="0" smtClean="0"/>
              <a:t>: Size of Gov’t Employees as broad definition.</a:t>
            </a:r>
          </a:p>
        </p:txBody>
      </p:sp>
      <p:sp>
        <p:nvSpPr>
          <p:cNvPr id="24579" name="スライド番号プレースホルダ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1C435BA1-CC2E-4A98-BDCA-ABD918A4154D}" type="slidenum">
              <a:rPr kumimoji="0" lang="en-US" altLang="ja-JP" smtClean="0"/>
              <a:pPr eaLnBrk="1" hangingPunct="1"/>
              <a:t>5</a:t>
            </a:fld>
            <a:endParaRPr kumimoji="0" lang="en-US" altLang="ja-JP" dirty="0" smtClean="0"/>
          </a:p>
        </p:txBody>
      </p:sp>
      <p:pic>
        <p:nvPicPr>
          <p:cNvPr id="24582" name="Picture 8" descr="clip_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" t="3659" r="12917" b="3526"/>
          <a:stretch>
            <a:fillRect/>
          </a:stretch>
        </p:blipFill>
        <p:spPr bwMode="auto">
          <a:xfrm>
            <a:off x="1403648" y="1340768"/>
            <a:ext cx="6767513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44008" y="6381328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Nomura Research Institute (2005)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844675"/>
            <a:ext cx="7772400" cy="47529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800" dirty="0" smtClean="0">
                <a:latin typeface="Times New Roman" pitchFamily="18" charset="0"/>
              </a:rPr>
              <a:t>No easy answer, but let us consider </a:t>
            </a:r>
            <a:r>
              <a:rPr lang="en-US" altLang="ja-JP" sz="2800" dirty="0" smtClean="0">
                <a:solidFill>
                  <a:schemeClr val="hlink"/>
                </a:solidFill>
                <a:latin typeface="Times New Roman" pitchFamily="18" charset="0"/>
              </a:rPr>
              <a:t>Civil Society Organizations</a:t>
            </a:r>
            <a:r>
              <a:rPr lang="en-US" altLang="ja-JP" sz="2800" dirty="0" smtClean="0">
                <a:latin typeface="Times New Roman" pitchFamily="18" charset="0"/>
              </a:rPr>
              <a:t> (CSOs).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 dirty="0" smtClean="0">
                <a:latin typeface="Times New Roman" pitchFamily="18" charset="0"/>
              </a:rPr>
              <a:t>Because CSOs can contribute to the performance of government by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dirty="0" smtClean="0">
                <a:latin typeface="Times New Roman" pitchFamily="18" charset="0"/>
              </a:rPr>
              <a:t>forming both </a:t>
            </a:r>
            <a:r>
              <a:rPr lang="en-US" altLang="ja-JP" dirty="0" smtClean="0">
                <a:solidFill>
                  <a:schemeClr val="hlink"/>
                </a:solidFill>
                <a:latin typeface="Times New Roman" pitchFamily="18" charset="0"/>
              </a:rPr>
              <a:t>human capital</a:t>
            </a:r>
            <a:r>
              <a:rPr lang="en-US" altLang="ja-JP" dirty="0" smtClean="0">
                <a:latin typeface="Times New Roman" pitchFamily="18" charset="0"/>
              </a:rPr>
              <a:t> and </a:t>
            </a:r>
            <a:r>
              <a:rPr lang="en-US" altLang="ja-JP" dirty="0" smtClean="0">
                <a:solidFill>
                  <a:schemeClr val="hlink"/>
                </a:solidFill>
                <a:latin typeface="Times New Roman" pitchFamily="18" charset="0"/>
              </a:rPr>
              <a:t>social capital</a:t>
            </a:r>
            <a:r>
              <a:rPr lang="en-US" altLang="ja-JP" dirty="0" smtClean="0">
                <a:latin typeface="Times New Roman" pitchFamily="18" charset="0"/>
              </a:rPr>
              <a:t> </a:t>
            </a:r>
            <a:r>
              <a:rPr lang="en-US" altLang="ja-JP" sz="2000" dirty="0" smtClean="0">
                <a:latin typeface="Times New Roman" pitchFamily="18" charset="0"/>
              </a:rPr>
              <a:t>(human network, trust, reciprocity),</a:t>
            </a:r>
            <a:r>
              <a:rPr lang="en-US" altLang="ja-JP" dirty="0" smtClean="0">
                <a:latin typeface="Times New Roman" pitchFamily="18" charset="0"/>
              </a:rPr>
              <a:t> and supplying those capitals to government supporter groups.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dirty="0" smtClean="0">
                <a:latin typeface="Times New Roman" pitchFamily="18" charset="0"/>
              </a:rPr>
              <a:t>Reducing and lightening the </a:t>
            </a:r>
            <a:r>
              <a:rPr lang="en-US" altLang="ja-JP" dirty="0" smtClean="0">
                <a:solidFill>
                  <a:schemeClr val="hlink"/>
                </a:solidFill>
                <a:latin typeface="Times New Roman" pitchFamily="18" charset="0"/>
              </a:rPr>
              <a:t>government burden</a:t>
            </a:r>
            <a:r>
              <a:rPr lang="en-US" altLang="ja-JP" dirty="0" smtClean="0">
                <a:latin typeface="Times New Roman" pitchFamily="18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dirty="0" smtClean="0">
                <a:solidFill>
                  <a:schemeClr val="tx2"/>
                </a:solidFill>
              </a:rPr>
              <a:t>Reservation</a:t>
            </a:r>
            <a:r>
              <a:rPr lang="ja-JP" altLang="en-US" dirty="0" smtClean="0">
                <a:solidFill>
                  <a:schemeClr val="tx2"/>
                </a:solidFill>
              </a:rPr>
              <a:t>：</a:t>
            </a:r>
            <a:r>
              <a:rPr lang="en-US" altLang="ja-JP" dirty="0" smtClean="0"/>
              <a:t>market, company/family may matter.</a:t>
            </a:r>
            <a:endParaRPr lang="en-US" altLang="ja-JP" dirty="0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ja-JP" dirty="0" smtClean="0">
              <a:latin typeface="Times New Roman" pitchFamily="18" charset="0"/>
            </a:endParaRPr>
          </a:p>
        </p:txBody>
      </p:sp>
      <p:sp>
        <p:nvSpPr>
          <p:cNvPr id="25603" name="スライド番号プレースホルダ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197258F4-1D32-4337-82E7-D5E400FFF276}" type="slidenum">
              <a:rPr kumimoji="0" lang="en-US" altLang="ja-JP" smtClean="0"/>
              <a:pPr eaLnBrk="1" hangingPunct="1"/>
              <a:t>6</a:t>
            </a:fld>
            <a:endParaRPr kumimoji="0" lang="en-US" altLang="ja-JP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332656"/>
            <a:ext cx="7478191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ja-JP" dirty="0" smtClean="0"/>
              <a:t>Q. Why </a:t>
            </a:r>
            <a:r>
              <a:rPr lang="en-US" altLang="ja-JP" dirty="0" smtClean="0">
                <a:latin typeface="Arial" charset="0"/>
              </a:rPr>
              <a:t>“</a:t>
            </a:r>
            <a:r>
              <a:rPr lang="en-US" altLang="ja-JP" dirty="0" smtClean="0"/>
              <a:t>good</a:t>
            </a:r>
            <a:r>
              <a:rPr lang="en-US" altLang="ja-JP" dirty="0" smtClean="0">
                <a:latin typeface="Arial" charset="0"/>
              </a:rPr>
              <a:t>”</a:t>
            </a:r>
            <a:r>
              <a:rPr lang="en-US" altLang="ja-JP" dirty="0" smtClean="0"/>
              <a:t> performance   under </a:t>
            </a:r>
            <a:r>
              <a:rPr lang="en-US" altLang="ja-JP" dirty="0" smtClean="0">
                <a:latin typeface="Arial" charset="0"/>
              </a:rPr>
              <a:t>“</a:t>
            </a:r>
            <a:r>
              <a:rPr lang="en-US" altLang="ja-JP" dirty="0" smtClean="0"/>
              <a:t>small</a:t>
            </a:r>
            <a:r>
              <a:rPr lang="en-US" altLang="ja-JP" dirty="0" smtClean="0">
                <a:latin typeface="Arial" charset="0"/>
              </a:rPr>
              <a:t>”</a:t>
            </a:r>
            <a:r>
              <a:rPr lang="en-US" altLang="ja-JP" dirty="0" smtClean="0"/>
              <a:t> government?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番号プレースホルダ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1F4CDB69-3B0F-4043-960D-18A839A0786D}" type="slidenum">
              <a:rPr kumimoji="0" lang="en-US" altLang="ja-JP" smtClean="0"/>
              <a:pPr eaLnBrk="1" hangingPunct="1"/>
              <a:t>7</a:t>
            </a:fld>
            <a:endParaRPr kumimoji="0" lang="en-US" altLang="ja-JP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3600" dirty="0" smtClean="0"/>
              <a:t>Civil society in Japan :  </a:t>
            </a:r>
            <a:r>
              <a:rPr lang="en-US" altLang="ja-JP" sz="3600" dirty="0" smtClean="0">
                <a:solidFill>
                  <a:schemeClr val="hlink"/>
                </a:solidFill>
              </a:rPr>
              <a:t>long history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908720"/>
            <a:ext cx="8922643" cy="633670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2800" dirty="0" smtClean="0">
                <a:latin typeface="Times New Roman" pitchFamily="18" charset="0"/>
              </a:rPr>
              <a:t>The term “citizen”: </a:t>
            </a:r>
            <a:r>
              <a:rPr lang="en-US" altLang="ja-JP" sz="2800" dirty="0" smtClean="0">
                <a:solidFill>
                  <a:srgbClr val="FF6600"/>
                </a:solidFill>
                <a:latin typeface="Times New Roman" pitchFamily="18" charset="0"/>
              </a:rPr>
              <a:t>“</a:t>
            </a:r>
            <a:r>
              <a:rPr lang="en-US" altLang="ja-JP" sz="2800" dirty="0" err="1" smtClean="0">
                <a:solidFill>
                  <a:srgbClr val="FF6600"/>
                </a:solidFill>
                <a:latin typeface="Times New Roman" pitchFamily="18" charset="0"/>
              </a:rPr>
              <a:t>Shimin</a:t>
            </a:r>
            <a:r>
              <a:rPr lang="en-US" altLang="ja-JP" sz="2800" dirty="0" smtClean="0">
                <a:solidFill>
                  <a:srgbClr val="FF6600"/>
                </a:solidFill>
                <a:latin typeface="Times New Roman" pitchFamily="18" charset="0"/>
              </a:rPr>
              <a:t>”</a:t>
            </a:r>
          </a:p>
          <a:p>
            <a:pPr marL="109537" indent="0" eaLnBrk="1" hangingPunct="1">
              <a:lnSpc>
                <a:spcPct val="80000"/>
              </a:lnSpc>
              <a:buNone/>
            </a:pPr>
            <a:r>
              <a:rPr lang="en-US" altLang="ja-JP" sz="2800" dirty="0">
                <a:solidFill>
                  <a:srgbClr val="FF6600"/>
                </a:solidFill>
                <a:latin typeface="Times New Roman" pitchFamily="18" charset="0"/>
              </a:rPr>
              <a:t> </a:t>
            </a:r>
            <a:r>
              <a:rPr lang="en-US" altLang="ja-JP" sz="2800" dirty="0" smtClean="0">
                <a:solidFill>
                  <a:srgbClr val="FF6600"/>
                </a:solidFill>
                <a:latin typeface="Times New Roman" pitchFamily="18" charset="0"/>
              </a:rPr>
              <a:t>  </a:t>
            </a:r>
            <a:r>
              <a:rPr lang="en-US" altLang="ja-JP" sz="2800" dirty="0" smtClean="0">
                <a:latin typeface="Times New Roman" pitchFamily="18" charset="0"/>
              </a:rPr>
              <a:t>(translated by  Y. </a:t>
            </a:r>
            <a:r>
              <a:rPr lang="en-US" altLang="ja-JP" sz="2800" dirty="0" err="1" smtClean="0">
                <a:latin typeface="Times New Roman" pitchFamily="18" charset="0"/>
              </a:rPr>
              <a:t>Fukuzawa</a:t>
            </a:r>
            <a:r>
              <a:rPr lang="ru-RU" altLang="ja-JP" sz="2800" dirty="0" smtClean="0">
                <a:latin typeface="Times New Roman" pitchFamily="18" charset="0"/>
              </a:rPr>
              <a:t>: 1835-1901</a:t>
            </a:r>
            <a:r>
              <a:rPr lang="en-US" altLang="ja-JP" sz="2800" dirty="0" smtClean="0">
                <a:latin typeface="Times New Roman" pitchFamily="18" charset="0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endParaRPr lang="en-US" altLang="ja-JP" sz="10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ja-JP" sz="2800" dirty="0" smtClean="0">
                <a:latin typeface="Times New Roman" pitchFamily="18" charset="0"/>
              </a:rPr>
              <a:t>Origins of CSOs: Predecessor in the</a:t>
            </a:r>
            <a:r>
              <a:rPr lang="en-US" altLang="ja-JP" sz="2800" dirty="0" smtClean="0">
                <a:solidFill>
                  <a:schemeClr val="folHlink"/>
                </a:solidFill>
                <a:latin typeface="Times New Roman" pitchFamily="18" charset="0"/>
              </a:rPr>
              <a:t> </a:t>
            </a:r>
            <a:r>
              <a:rPr lang="en-US" altLang="ja-JP" sz="2800" dirty="0" smtClean="0">
                <a:solidFill>
                  <a:schemeClr val="hlink"/>
                </a:solidFill>
                <a:latin typeface="Times New Roman" pitchFamily="18" charset="0"/>
              </a:rPr>
              <a:t>Edo Era </a:t>
            </a:r>
            <a:r>
              <a:rPr lang="en-US" altLang="ja-JP" sz="2800" dirty="0" smtClean="0">
                <a:latin typeface="Times New Roman" pitchFamily="18" charset="0"/>
              </a:rPr>
              <a:t>(1603-1868)</a:t>
            </a:r>
          </a:p>
          <a:p>
            <a:pPr eaLnBrk="1" hangingPunct="1">
              <a:lnSpc>
                <a:spcPct val="80000"/>
              </a:lnSpc>
            </a:pPr>
            <a:endParaRPr lang="en-US" altLang="ja-JP" sz="10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ja-JP" sz="2800" dirty="0" smtClean="0">
                <a:solidFill>
                  <a:schemeClr val="hlink"/>
                </a:solidFill>
                <a:latin typeface="Times New Roman" pitchFamily="18" charset="0"/>
              </a:rPr>
              <a:t>Waves of democratization</a:t>
            </a:r>
            <a:r>
              <a:rPr lang="en-US" altLang="ja-JP" sz="2800" dirty="0" smtClean="0">
                <a:solidFill>
                  <a:schemeClr val="folHlink"/>
                </a:solidFill>
                <a:latin typeface="Times New Roman" pitchFamily="18" charset="0"/>
              </a:rPr>
              <a:t> </a:t>
            </a:r>
            <a:r>
              <a:rPr lang="en-US" altLang="ja-JP" sz="2800" dirty="0" smtClean="0">
                <a:latin typeface="Times New Roman" pitchFamily="18" charset="0"/>
              </a:rPr>
              <a:t>emerged since Meiji revolution.</a:t>
            </a:r>
          </a:p>
          <a:p>
            <a:pPr marL="109537" indent="0" eaLnBrk="1" hangingPunct="1">
              <a:lnSpc>
                <a:spcPct val="80000"/>
              </a:lnSpc>
              <a:buNone/>
            </a:pPr>
            <a:r>
              <a:rPr lang="en-US" altLang="ja-JP" sz="2800" dirty="0" smtClean="0">
                <a:latin typeface="Times New Roman" pitchFamily="18" charset="0"/>
              </a:rPr>
              <a:t>   *Meiji Era (1868-1912)</a:t>
            </a:r>
            <a:endParaRPr lang="ru-RU" altLang="ja-JP" sz="2800" dirty="0" smtClean="0">
              <a:latin typeface="Times New Roman" pitchFamily="18" charset="0"/>
            </a:endParaRPr>
          </a:p>
          <a:p>
            <a:pPr marL="109537" indent="0" eaLnBrk="1" hangingPunct="1">
              <a:lnSpc>
                <a:spcPct val="80000"/>
              </a:lnSpc>
              <a:buNone/>
            </a:pPr>
            <a:endParaRPr lang="en-US" altLang="ja-JP" sz="10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ja-JP" sz="2800" dirty="0" smtClean="0">
                <a:latin typeface="Times New Roman" pitchFamily="18" charset="0"/>
              </a:rPr>
              <a:t>The emergence of NGOs and NPOs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400" dirty="0" smtClean="0">
                <a:latin typeface="Times New Roman" pitchFamily="18" charset="0"/>
              </a:rPr>
              <a:t>          1970s: Citizen, Residents’ movements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400" dirty="0" smtClean="0">
                <a:latin typeface="Times New Roman" pitchFamily="18" charset="0"/>
              </a:rPr>
              <a:t>	       1980s: NGOs,1990s: NPOs</a:t>
            </a:r>
            <a:r>
              <a:rPr lang="en-US" altLang="ja-JP" sz="2400" dirty="0" smtClean="0">
                <a:solidFill>
                  <a:schemeClr val="folHlink"/>
                </a:solidFill>
                <a:latin typeface="Times New Roman" pitchFamily="18" charset="0"/>
              </a:rPr>
              <a:t> (enactment of NPO law’98)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ja-JP" sz="1000" dirty="0" smtClean="0">
              <a:solidFill>
                <a:schemeClr val="folHlink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ja-JP" sz="2800" dirty="0" smtClean="0">
                <a:latin typeface="Times New Roman" pitchFamily="18" charset="0"/>
              </a:rPr>
              <a:t>The visible rise of</a:t>
            </a:r>
            <a:r>
              <a:rPr lang="en-US" altLang="ja-JP" sz="2800" dirty="0" smtClean="0">
                <a:solidFill>
                  <a:schemeClr val="folHlink"/>
                </a:solidFill>
                <a:latin typeface="Times New Roman" pitchFamily="18" charset="0"/>
              </a:rPr>
              <a:t> </a:t>
            </a:r>
            <a:r>
              <a:rPr lang="en-US" altLang="ja-JP" sz="2800" dirty="0" smtClean="0">
                <a:solidFill>
                  <a:schemeClr val="hlink"/>
                </a:solidFill>
                <a:latin typeface="Times New Roman" pitchFamily="18" charset="0"/>
              </a:rPr>
              <a:t>Volunteers</a:t>
            </a:r>
            <a:r>
              <a:rPr lang="en-US" altLang="ja-JP" sz="2800" dirty="0" smtClean="0">
                <a:solidFill>
                  <a:schemeClr val="folHlink"/>
                </a:solidFill>
                <a:latin typeface="Times New Roman" pitchFamily="18" charset="0"/>
              </a:rPr>
              <a:t> </a:t>
            </a:r>
            <a:r>
              <a:rPr lang="en-US" altLang="ja-JP" sz="2800" dirty="0" smtClean="0">
                <a:latin typeface="Times New Roman" pitchFamily="18" charset="0"/>
              </a:rPr>
              <a:t>and Civil Society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400" dirty="0" smtClean="0">
                <a:latin typeface="Times New Roman" pitchFamily="18" charset="0"/>
              </a:rPr>
              <a:t>	1995: Great Hanshin-Awaji</a:t>
            </a:r>
            <a:r>
              <a:rPr lang="en-US" altLang="ja-JP" sz="2400" dirty="0" smtClean="0">
                <a:solidFill>
                  <a:schemeClr val="folHlink"/>
                </a:solidFill>
                <a:latin typeface="Times New Roman" pitchFamily="18" charset="0"/>
              </a:rPr>
              <a:t> </a:t>
            </a:r>
            <a:r>
              <a:rPr lang="en-US" altLang="ja-JP" sz="2400" dirty="0" smtClean="0">
                <a:solidFill>
                  <a:schemeClr val="hlink"/>
                </a:solidFill>
                <a:latin typeface="Times New Roman" pitchFamily="18" charset="0"/>
              </a:rPr>
              <a:t>Earthquake </a:t>
            </a:r>
            <a:r>
              <a:rPr lang="en-US" altLang="ja-JP" sz="2400" dirty="0" smtClean="0">
                <a:solidFill>
                  <a:srgbClr val="FF6600"/>
                </a:solidFill>
                <a:latin typeface="Times New Roman" pitchFamily="18" charset="0"/>
              </a:rPr>
              <a:t>(and 2011)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ja-JP" sz="1000" dirty="0" smtClean="0">
              <a:solidFill>
                <a:srgbClr val="FF66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ja-JP" sz="2800" dirty="0" smtClean="0">
                <a:latin typeface="Times New Roman" pitchFamily="18" charset="0"/>
              </a:rPr>
              <a:t>Civil society in Japan:</a:t>
            </a:r>
            <a:r>
              <a:rPr lang="en-US" altLang="ja-JP" sz="2800" dirty="0" smtClean="0">
                <a:solidFill>
                  <a:schemeClr val="folHlink"/>
                </a:solidFill>
                <a:latin typeface="Times New Roman" pitchFamily="18" charset="0"/>
              </a:rPr>
              <a:t> </a:t>
            </a:r>
            <a:r>
              <a:rPr lang="en-US" altLang="ja-JP" sz="2800" dirty="0" smtClean="0">
                <a:solidFill>
                  <a:schemeClr val="hlink"/>
                </a:solidFill>
                <a:latin typeface="Times New Roman" pitchFamily="18" charset="0"/>
              </a:rPr>
              <a:t>Distinctive, and different </a:t>
            </a:r>
            <a:r>
              <a:rPr lang="en-US" altLang="ja-JP" sz="2800" dirty="0" smtClean="0">
                <a:latin typeface="Times New Roman" pitchFamily="18" charset="0"/>
              </a:rPr>
              <a:t>from</a:t>
            </a:r>
            <a:r>
              <a:rPr lang="en-US" altLang="ja-JP" sz="2800" dirty="0" smtClean="0">
                <a:solidFill>
                  <a:schemeClr val="folHlink"/>
                </a:solidFill>
                <a:latin typeface="Times New Roman" pitchFamily="18" charset="0"/>
              </a:rPr>
              <a:t> </a:t>
            </a:r>
            <a:r>
              <a:rPr lang="en-US" altLang="ja-JP" sz="2800" dirty="0" smtClean="0">
                <a:solidFill>
                  <a:schemeClr val="hlink"/>
                </a:solidFill>
                <a:latin typeface="Times New Roman" pitchFamily="18" charset="0"/>
              </a:rPr>
              <a:t>Western </a:t>
            </a:r>
            <a:r>
              <a:rPr lang="en-US" altLang="ja-JP" sz="2800" dirty="0" smtClean="0">
                <a:latin typeface="Times New Roman" pitchFamily="18" charset="0"/>
              </a:rPr>
              <a:t>understandings (“Members without advocacy,” R. </a:t>
            </a:r>
            <a:r>
              <a:rPr lang="en-US" altLang="ja-JP" sz="2800" dirty="0" err="1" smtClean="0">
                <a:latin typeface="Times New Roman" pitchFamily="18" charset="0"/>
              </a:rPr>
              <a:t>Pekknanen</a:t>
            </a:r>
            <a:r>
              <a:rPr lang="en-US" altLang="ja-JP" sz="2800" dirty="0" smtClean="0">
                <a:latin typeface="Times New Roman" pitchFamily="18" charset="0"/>
              </a:rPr>
              <a:t> 2006.)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スライド番号プレースホルダ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9D747CBF-A1C9-4B84-9CAB-4453F749B493}" type="slidenum">
              <a:rPr kumimoji="0" lang="en-US" altLang="ja-JP" smtClean="0"/>
              <a:pPr eaLnBrk="1" hangingPunct="1"/>
              <a:t>8</a:t>
            </a:fld>
            <a:endParaRPr kumimoji="0" lang="en-US" altLang="ja-JP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4000" dirty="0" smtClean="0"/>
              <a:t>Brief introduction of Surveys:</a:t>
            </a:r>
            <a:r>
              <a:rPr lang="ja-JP" altLang="en-US" sz="4000" dirty="0" smtClean="0"/>
              <a:t>　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ja-JP" altLang="en-US" sz="4000" dirty="0" smtClean="0"/>
              <a:t> </a:t>
            </a:r>
            <a:r>
              <a:rPr lang="en-US" altLang="ja-JP" sz="4000" dirty="0" smtClean="0"/>
              <a:t>JIGS1</a:t>
            </a:r>
            <a:r>
              <a:rPr lang="en-US" altLang="ja-JP" sz="4000" baseline="30000" dirty="0" smtClean="0"/>
              <a:t>st</a:t>
            </a:r>
            <a:r>
              <a:rPr lang="en-US" altLang="ja-JP" sz="4000" dirty="0" smtClean="0"/>
              <a:t>  and  </a:t>
            </a:r>
            <a:r>
              <a:rPr lang="en-US" altLang="ja-JP" sz="4000" dirty="0" smtClean="0"/>
              <a:t>JIGS2</a:t>
            </a:r>
            <a:r>
              <a:rPr lang="en-US" altLang="ja-JP" sz="4000" baseline="30000" dirty="0" smtClean="0"/>
              <a:t>nd</a:t>
            </a:r>
            <a:r>
              <a:rPr lang="en-US" altLang="ja-JP" sz="4000" dirty="0" smtClean="0"/>
              <a:t> Rounds</a:t>
            </a:r>
            <a:r>
              <a:rPr lang="ru-RU" altLang="ja-JP" sz="4000" dirty="0" smtClean="0"/>
              <a:t/>
            </a:r>
            <a:br>
              <a:rPr lang="ru-RU" altLang="ja-JP" sz="4000" dirty="0" smtClean="0"/>
            </a:br>
            <a:r>
              <a:rPr lang="en-US" altLang="ja-JP" sz="2000" dirty="0" smtClean="0"/>
              <a:t>* JIGS=Japan Interest Group Survey</a:t>
            </a:r>
            <a:endParaRPr lang="en-US" altLang="ja-JP" sz="4000" baseline="30000" dirty="0" smtClean="0"/>
          </a:p>
        </p:txBody>
      </p:sp>
      <p:sp>
        <p:nvSpPr>
          <p:cNvPr id="27652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916113"/>
            <a:ext cx="8224837" cy="4464050"/>
          </a:xfrm>
        </p:spPr>
        <p:txBody>
          <a:bodyPr/>
          <a:lstStyle/>
          <a:p>
            <a:pPr eaLnBrk="1" hangingPunct="1"/>
            <a:r>
              <a:rPr lang="en-US" altLang="ja-JP" sz="2800" dirty="0" smtClean="0">
                <a:latin typeface="Times New Roman" pitchFamily="18" charset="0"/>
              </a:rPr>
              <a:t>In order to grasp civil society </a:t>
            </a:r>
            <a:r>
              <a:rPr lang="en-US" altLang="ja-JP" sz="2800" dirty="0" smtClean="0">
                <a:solidFill>
                  <a:schemeClr val="hlink"/>
                </a:solidFill>
                <a:latin typeface="Times New Roman" pitchFamily="18" charset="0"/>
              </a:rPr>
              <a:t>free of</a:t>
            </a:r>
            <a:r>
              <a:rPr lang="en-US" altLang="ja-JP" sz="2800" dirty="0" smtClean="0">
                <a:latin typeface="Times New Roman" pitchFamily="18" charset="0"/>
              </a:rPr>
              <a:t> Western bias, Prof. </a:t>
            </a:r>
            <a:r>
              <a:rPr lang="en-US" altLang="ja-JP" sz="2800" dirty="0" err="1" smtClean="0">
                <a:latin typeface="Times New Roman" pitchFamily="18" charset="0"/>
              </a:rPr>
              <a:t>Tsujinaka</a:t>
            </a:r>
            <a:r>
              <a:rPr lang="en-US" altLang="ja-JP" sz="2800" dirty="0" smtClean="0">
                <a:latin typeface="Times New Roman" pitchFamily="18" charset="0"/>
              </a:rPr>
              <a:t> started the world-wide CSO surveys in 1997.</a:t>
            </a:r>
          </a:p>
          <a:p>
            <a:pPr eaLnBrk="1" hangingPunct="1"/>
            <a:r>
              <a:rPr lang="en-US" altLang="ja-JP" sz="2800" dirty="0" smtClean="0">
                <a:latin typeface="Times New Roman" pitchFamily="18" charset="0"/>
              </a:rPr>
              <a:t>Until 2010, 13 countries (JPN, RK, USA, G, PRC, TR, R, </a:t>
            </a:r>
            <a:r>
              <a:rPr lang="en-US" altLang="ja-JP" sz="2800" dirty="0" err="1" smtClean="0">
                <a:latin typeface="Times New Roman" pitchFamily="18" charset="0"/>
              </a:rPr>
              <a:t>Ph</a:t>
            </a:r>
            <a:r>
              <a:rPr lang="en-US" altLang="ja-JP" sz="2800" dirty="0" smtClean="0">
                <a:latin typeface="Times New Roman" pitchFamily="18" charset="0"/>
              </a:rPr>
              <a:t>, Br, </a:t>
            </a:r>
            <a:r>
              <a:rPr lang="en-US" altLang="ja-JP" sz="2800" dirty="0" err="1" smtClean="0">
                <a:latin typeface="Times New Roman" pitchFamily="18" charset="0"/>
              </a:rPr>
              <a:t>Bg</a:t>
            </a:r>
            <a:r>
              <a:rPr lang="en-US" altLang="ja-JP" sz="2800" dirty="0" smtClean="0">
                <a:latin typeface="Times New Roman" pitchFamily="18" charset="0"/>
              </a:rPr>
              <a:t>, </a:t>
            </a:r>
            <a:r>
              <a:rPr lang="en-US" altLang="ja-JP" sz="2800" dirty="0" err="1" smtClean="0">
                <a:latin typeface="Times New Roman" pitchFamily="18" charset="0"/>
              </a:rPr>
              <a:t>Uz</a:t>
            </a:r>
            <a:r>
              <a:rPr lang="en-US" altLang="ja-JP" sz="2800" dirty="0" smtClean="0">
                <a:latin typeface="Times New Roman" pitchFamily="18" charset="0"/>
              </a:rPr>
              <a:t>, </a:t>
            </a:r>
            <a:r>
              <a:rPr lang="en-US" altLang="ja-JP" sz="2800" dirty="0" err="1" smtClean="0">
                <a:latin typeface="Times New Roman" pitchFamily="18" charset="0"/>
              </a:rPr>
              <a:t>Est</a:t>
            </a:r>
            <a:r>
              <a:rPr lang="en-US" altLang="ja-JP" sz="2800" dirty="0" smtClean="0">
                <a:latin typeface="Times New Roman" pitchFamily="18" charset="0"/>
              </a:rPr>
              <a:t>, Pol ), more than 55,000 assn. data collected in JIGS 1</a:t>
            </a:r>
            <a:r>
              <a:rPr lang="en-US" altLang="ja-JP" sz="2800" baseline="30000" dirty="0" smtClean="0">
                <a:latin typeface="Times New Roman" pitchFamily="18" charset="0"/>
              </a:rPr>
              <a:t>st</a:t>
            </a:r>
            <a:r>
              <a:rPr lang="en-US" altLang="ja-JP" sz="2800" dirty="0" smtClean="0">
                <a:latin typeface="Times New Roman" pitchFamily="18" charset="0"/>
              </a:rPr>
              <a:t> and JIGS 2</a:t>
            </a:r>
            <a:r>
              <a:rPr lang="en-US" altLang="ja-JP" sz="2800" baseline="30000" dirty="0" smtClean="0">
                <a:latin typeface="Times New Roman" pitchFamily="18" charset="0"/>
              </a:rPr>
              <a:t>nd</a:t>
            </a:r>
            <a:r>
              <a:rPr lang="en-US" altLang="ja-JP" sz="2800" dirty="0" smtClean="0">
                <a:latin typeface="Times New Roman" pitchFamily="18" charset="0"/>
              </a:rPr>
              <a:t> </a:t>
            </a:r>
          </a:p>
          <a:p>
            <a:pPr eaLnBrk="1" hangingPunct="1"/>
            <a:r>
              <a:rPr lang="en-US" altLang="ja-JP" sz="2800" dirty="0" smtClean="0">
                <a:latin typeface="Times New Roman" pitchFamily="18" charset="0"/>
              </a:rPr>
              <a:t>We did conduct more comprehensive surveys including grass-root </a:t>
            </a:r>
            <a:r>
              <a:rPr lang="en-US" altLang="ja-JP" sz="2800" dirty="0" smtClean="0">
                <a:solidFill>
                  <a:schemeClr val="hlink"/>
                </a:solidFill>
                <a:latin typeface="Times New Roman" pitchFamily="18" charset="0"/>
              </a:rPr>
              <a:t>Neighborhood Associations </a:t>
            </a:r>
            <a:r>
              <a:rPr lang="en-US" altLang="ja-JP" sz="2800" dirty="0" smtClean="0">
                <a:solidFill>
                  <a:schemeClr val="hlink"/>
                </a:solidFill>
                <a:latin typeface="Times New Roman" pitchFamily="18" charset="0"/>
              </a:rPr>
              <a:t>(especially in Japan) </a:t>
            </a:r>
            <a:r>
              <a:rPr lang="en-US" altLang="ja-JP" sz="2800" dirty="0" smtClean="0">
                <a:latin typeface="Times New Roman" pitchFamily="18" charset="0"/>
              </a:rPr>
              <a:t>since 2006</a:t>
            </a:r>
            <a:r>
              <a:rPr lang="en-US" altLang="ja-JP" dirty="0" smtClean="0">
                <a:latin typeface="Times New Roman" pitchFamily="18" charset="0"/>
              </a:rPr>
              <a:t>.</a:t>
            </a:r>
            <a:endParaRPr lang="en-US" altLang="ja-JP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スライド番号プレースホルダ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DFAED783-2248-4995-B7E9-0A48FCDF9CB1}" type="slidenum">
              <a:rPr kumimoji="0" lang="en-US" altLang="ja-JP" smtClean="0"/>
              <a:pPr eaLnBrk="1" hangingPunct="1"/>
              <a:t>9</a:t>
            </a:fld>
            <a:endParaRPr kumimoji="0" lang="en-US" altLang="ja-JP" smtClean="0"/>
          </a:p>
        </p:txBody>
      </p:sp>
      <p:sp>
        <p:nvSpPr>
          <p:cNvPr id="20482" name="タイトル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229600" cy="9429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en-US" altLang="ja-JP" sz="3200" dirty="0" smtClean="0">
                <a:solidFill>
                  <a:srgbClr val="0000FF"/>
                </a:solidFill>
                <a:latin typeface="Century" pitchFamily="18" charset="0"/>
                <a:cs typeface="Times New Roman" pitchFamily="18" charset="0"/>
              </a:rPr>
              <a:t>1.  Survey Overview</a:t>
            </a:r>
            <a:endParaRPr lang="ja-JP" altLang="en-US" sz="3200" dirty="0" smtClean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848102"/>
              </p:ext>
            </p:extLst>
          </p:nvPr>
        </p:nvGraphicFramePr>
        <p:xfrm>
          <a:off x="107950" y="981075"/>
          <a:ext cx="8820151" cy="5762625"/>
        </p:xfrm>
        <a:graphic>
          <a:graphicData uri="http://schemas.openxmlformats.org/drawingml/2006/table">
            <a:tbl>
              <a:tblPr/>
              <a:tblGrid>
                <a:gridCol w="1312609"/>
                <a:gridCol w="566271"/>
                <a:gridCol w="2112788"/>
                <a:gridCol w="688698"/>
                <a:gridCol w="642429"/>
                <a:gridCol w="802161"/>
                <a:gridCol w="936674"/>
                <a:gridCol w="1758521"/>
              </a:tblGrid>
              <a:tr h="6419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Country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Year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Data Source / Survey Method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Population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Sample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(a)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Valid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Response(b)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Return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Rate</a:t>
                      </a:r>
                      <a:r>
                        <a:rPr lang="en-US" sz="1400" kern="1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(%)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(</a:t>
                      </a: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b/a)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Regions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(Valid Return Sample)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1.Japan</a:t>
                      </a:r>
                      <a:endParaRPr lang="ja-JP" sz="1400" kern="100" dirty="0">
                        <a:solidFill>
                          <a:srgbClr val="FF0000"/>
                        </a:solidFill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'97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明朝"/>
                          <a:cs typeface="Times New Roman" pitchFamily="18" charset="0"/>
                        </a:rPr>
                        <a:t>classified telephone directory</a:t>
                      </a: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/ mail</a:t>
                      </a: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明朝"/>
                          <a:cs typeface="Times New Roman" pitchFamily="18" charset="0"/>
                        </a:rPr>
                        <a:t> 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23,128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4,247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1,635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38.5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Tokyo (1,438)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Ibaraki (197)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2.Korea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'97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明朝"/>
                          <a:cs typeface="Times New Roman" pitchFamily="18" charset="0"/>
                        </a:rPr>
                        <a:t>classified telephone directory </a:t>
                      </a: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/ mail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11,521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3,890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493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12.7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Seoul (371)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明朝"/>
                          <a:cs typeface="Times New Roman" pitchFamily="18" charset="0"/>
                        </a:rPr>
                        <a:t>Kyonggi (</a:t>
                      </a: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110)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6400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3.USA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'99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明朝"/>
                          <a:cs typeface="Times New Roman" pitchFamily="18" charset="0"/>
                        </a:rPr>
                        <a:t>classified telephone directory </a:t>
                      </a: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/ mail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7,228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5,089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1,492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29.3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Washington, D.C. (748)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North Carolina (752)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6400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4.Germany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'00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明朝"/>
                          <a:cs typeface="Times New Roman" pitchFamily="18" charset="0"/>
                        </a:rPr>
                        <a:t>classified telephone directory, </a:t>
                      </a: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organization directory / mail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4,806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3,100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885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28.8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Berlin (643)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Halle (154)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8534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5.China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'01-02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'03-04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“Social Groups” officially registered at the Municipal or District/Country Civil Affairs Bureau / mail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9,536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8,897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2,858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32.1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Beijing (627),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Zhejiang(1,782),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Heilongjiang (449)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6.Russia</a:t>
                      </a:r>
                      <a:endParaRPr lang="ja-JP" sz="1400" kern="100" dirty="0">
                        <a:solidFill>
                          <a:srgbClr val="FF0000"/>
                        </a:solidFill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'03-04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-17145" algn="l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Registered Organizations</a:t>
                      </a:r>
                      <a:r>
                        <a:rPr lang="ja-JP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（</a:t>
                      </a: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NGO</a:t>
                      </a:r>
                      <a:r>
                        <a:rPr lang="ja-JP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）</a:t>
                      </a: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 Database / mail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2,974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1,500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711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47.4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Moscow (411) Saint Petersburg (300)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8534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7.Turkey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‘03-04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Regional survey investigation based on telephone directory / interview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15,730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3,146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841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-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Ankara ( 334 )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Istanbul ( 507 )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8534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8.Philippine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'04-05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Securities and Exchange Commission (SEC), Philippine Foundation Center (PFC) / interview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44,051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5,172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1,014</a:t>
                      </a:r>
                      <a:endParaRPr lang="ja-JP" sz="1400" kern="10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18.5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Manila (</a:t>
                      </a:r>
                      <a:r>
                        <a:rPr lang="pt-BR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855)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1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ＭＳ Ｐ明朝"/>
                          <a:cs typeface="Times New Roman" pitchFamily="18" charset="0"/>
                        </a:rPr>
                        <a:t>Cebu (159)</a:t>
                      </a:r>
                      <a:endParaRPr lang="ja-JP" sz="1400" kern="100" dirty="0">
                        <a:latin typeface="Times New Roman" pitchFamily="18" charset="0"/>
                        <a:ea typeface="ＭＳ 明朝"/>
                        <a:cs typeface="Times New Roman" pitchFamily="18" charset="0"/>
                      </a:endParaRPr>
                    </a:p>
                  </a:txBody>
                  <a:tcPr marL="42778" marR="42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lnDef>
      <a:spPr>
        <a:ln w="38100">
          <a:prstDash val="das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ビジネス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ビジネス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ビジネス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65000" b="98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20853</TotalTime>
  <Words>2328</Words>
  <Application>Microsoft Macintosh PowerPoint</Application>
  <PresentationFormat>On-screen Show (4:3)</PresentationFormat>
  <Paragraphs>780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ビジネス</vt:lpstr>
      <vt:lpstr>Civil Society in Japan</vt:lpstr>
      <vt:lpstr>What is Civil Society?</vt:lpstr>
      <vt:lpstr>Japan Intro. Puzzles   Why Japan’s government is so small?</vt:lpstr>
      <vt:lpstr>PowerPoint Presentation</vt:lpstr>
      <vt:lpstr>Puzzle Index ②: Size of Gov’t Employees as broad definition.</vt:lpstr>
      <vt:lpstr>Q. Why “good” performance   under “small” government?</vt:lpstr>
      <vt:lpstr>Civil society in Japan :  long history</vt:lpstr>
      <vt:lpstr>Brief introduction of Surveys:　  JIGS1st  and  JIGS2nd Rounds * JIGS=Japan Interest Group Survey</vt:lpstr>
      <vt:lpstr>1.  Survey Overview</vt:lpstr>
      <vt:lpstr>2.　 Overview of JIGS Surveys</vt:lpstr>
      <vt:lpstr>3.　 Overview of JIGS Surveys</vt:lpstr>
      <vt:lpstr>4.　 Overview of JIGS Surveys  </vt:lpstr>
      <vt:lpstr>5.  Nationwide Surveys in Japan</vt:lpstr>
      <vt:lpstr> Ⅰ. International Comparison</vt:lpstr>
      <vt:lpstr>(1) Formation: The global “associational revolution” ar.1990s and 2000s:  JIGS database, nation-wide. JIGS database　</vt:lpstr>
      <vt:lpstr>(2) CSOs’ 4 Sectors</vt:lpstr>
      <vt:lpstr>PowerPoint Presentation</vt:lpstr>
      <vt:lpstr>(2) Japan: by Group categories</vt:lpstr>
      <vt:lpstr>PowerPoint Presentation</vt:lpstr>
      <vt:lpstr>PowerPoint Presentation</vt:lpstr>
      <vt:lpstr>PowerPoint Presentation</vt:lpstr>
      <vt:lpstr>(6) Effective lobbying target　                                                 (in capital areas, %)  </vt:lpstr>
      <vt:lpstr> Ⅱ Neighborhood Association    (“Jichikai” in Japanese)</vt:lpstr>
      <vt:lpstr>　(1) NHAs in Civil Society</vt:lpstr>
      <vt:lpstr>  (2) Influence of neighbourhood associations, social associations and NPOs at the city, town and village level . (NHA is stronger in Japan)  JIGS2 data nation-wide</vt:lpstr>
      <vt:lpstr>(3) Scale of Neighborhood  associations</vt:lpstr>
      <vt:lpstr>(5)　Social Service Activities Conducted by Neighborhood Associations</vt:lpstr>
      <vt:lpstr>(6)　Coordination with other association</vt:lpstr>
      <vt:lpstr>Summary：Common Characteristics of Neighborhood  Associations</vt:lpstr>
      <vt:lpstr>Conclusion (1) on civil society in Japan </vt:lpstr>
      <vt:lpstr>Conclusion (2) on politics in Japan</vt:lpstr>
      <vt:lpstr>　1.Civil Society Organization Map</vt:lpstr>
      <vt:lpstr>  </vt:lpstr>
    </vt:vector>
  </TitlesOfParts>
  <Company>東京大学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Realities and Challenges of Central Asian Studies in the Age of Globalization: A Japanese Perspective</dc:title>
  <dc:creator>ティムール・ダダバエフ</dc:creator>
  <cp:lastModifiedBy>真紀 貝田</cp:lastModifiedBy>
  <cp:revision>505</cp:revision>
  <cp:lastPrinted>2011-11-02T07:37:30Z</cp:lastPrinted>
  <dcterms:created xsi:type="dcterms:W3CDTF">2007-05-27T14:06:56Z</dcterms:created>
  <dcterms:modified xsi:type="dcterms:W3CDTF">2013-01-22T23:43:21Z</dcterms:modified>
</cp:coreProperties>
</file>