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3" r:id="rId2"/>
    <p:sldId id="258" r:id="rId3"/>
    <p:sldId id="259" r:id="rId4"/>
    <p:sldId id="261" r:id="rId5"/>
    <p:sldId id="257" r:id="rId6"/>
    <p:sldId id="264" r:id="rId7"/>
    <p:sldId id="267" r:id="rId8"/>
    <p:sldId id="265" r:id="rId9"/>
    <p:sldId id="275" r:id="rId10"/>
    <p:sldId id="266" r:id="rId11"/>
    <p:sldId id="276" r:id="rId12"/>
    <p:sldId id="277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698" y="-78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 СОНКО в области социальной поддержки, культуры, искусства, здравоохранения, образования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1.9</c:v>
                </c:pt>
                <c:pt idx="1">
                  <c:v>2.2000000000000002</c:v>
                </c:pt>
                <c:pt idx="2">
                  <c:v>2.5</c:v>
                </c:pt>
                <c:pt idx="3">
                  <c:v>4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"Президентские гранты"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2.4</c:v>
                </c:pt>
                <c:pt idx="4">
                  <c:v>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 Фонду поддержки детей, находящихся в трудной жизненной ситуации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1</c:v>
                </c:pt>
                <c:pt idx="4">
                  <c:v>0.95000000000000007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Субсидии региональным бюджетам на реализацию программ поддержки СОНКО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0.60000000000000009</c:v>
                </c:pt>
                <c:pt idx="3">
                  <c:v>0.63000000000000012</c:v>
                </c:pt>
                <c:pt idx="4">
                  <c:v>0.66000000000000014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СОНКО на реализацию программ поддержки других СОНКО (формирование инфрастуктуры поддержки)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1">
                  <c:v>0.13</c:v>
                </c:pt>
                <c:pt idx="2">
                  <c:v>0.16000000000000003</c:v>
                </c:pt>
                <c:pt idx="3">
                  <c:v>0.26600000000000001</c:v>
                </c:pt>
                <c:pt idx="4">
                  <c:v>0.26600000000000001</c:v>
                </c:pt>
              </c:numCache>
            </c:numRef>
          </c:val>
        </c:ser>
        <c:dLbls/>
        <c:shape val="cylinder"/>
        <c:axId val="85754624"/>
        <c:axId val="85756160"/>
        <c:axId val="0"/>
      </c:bar3DChart>
      <c:catAx>
        <c:axId val="85754624"/>
        <c:scaling>
          <c:orientation val="minMax"/>
        </c:scaling>
        <c:axPos val="b"/>
        <c:numFmt formatCode="General" sourceLinked="1"/>
        <c:tickLblPos val="nextTo"/>
        <c:crossAx val="85756160"/>
        <c:crosses val="autoZero"/>
        <c:auto val="1"/>
        <c:lblAlgn val="ctr"/>
        <c:lblOffset val="100"/>
      </c:catAx>
      <c:valAx>
        <c:axId val="85756160"/>
        <c:scaling>
          <c:orientation val="minMax"/>
        </c:scaling>
        <c:axPos val="l"/>
        <c:majorGridlines/>
        <c:numFmt formatCode="General" sourceLinked="1"/>
        <c:tickLblPos val="nextTo"/>
        <c:crossAx val="85754624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65929573637873773"/>
          <c:y val="3.6194267716535444E-2"/>
          <c:w val="0.33217018630408679"/>
          <c:h val="0.93188081889763752"/>
        </c:manualLayout>
      </c:layout>
      <c:txPr>
        <a:bodyPr/>
        <a:lstStyle/>
        <a:p>
          <a:pPr>
            <a:defRPr sz="1499"/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596351197263398E-2"/>
                  <c:y val="-1.2549019607843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74121252713528E-2"/>
                  <c:y val="-0.1296870642818016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88408482677759E-2"/>
                  <c:y val="-0.113708310242107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9433313934390518E-3"/>
                  <c:y val="-6.928170054966477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357995426309433E-3"/>
                  <c:y val="-4.482933564978309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2970332683595053E-3"/>
                  <c:y val="-3.26031531998422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53</c:v>
                </c:pt>
                <c:pt idx="2">
                  <c:v>57</c:v>
                </c:pt>
                <c:pt idx="3">
                  <c:v>67</c:v>
                </c:pt>
                <c:pt idx="4">
                  <c:v>72</c:v>
                </c:pt>
                <c:pt idx="5">
                  <c:v>74</c:v>
                </c:pt>
              </c:numCache>
            </c:numRef>
          </c:val>
        </c:ser>
        <c:dLbls/>
        <c:shape val="cylinder"/>
        <c:axId val="84089472"/>
        <c:axId val="84091264"/>
        <c:axId val="0"/>
      </c:bar3DChart>
      <c:catAx>
        <c:axId val="84089472"/>
        <c:scaling>
          <c:orientation val="minMax"/>
        </c:scaling>
        <c:axPos val="b"/>
        <c:numFmt formatCode="General" sourceLinked="1"/>
        <c:tickLblPos val="nextTo"/>
        <c:crossAx val="84091264"/>
        <c:crosses val="autoZero"/>
        <c:auto val="1"/>
        <c:lblAlgn val="ctr"/>
        <c:lblOffset val="100"/>
      </c:catAx>
      <c:valAx>
        <c:axId val="84091264"/>
        <c:scaling>
          <c:orientation val="minMax"/>
        </c:scaling>
        <c:axPos val="l"/>
        <c:majorGridlines/>
        <c:numFmt formatCode="General" sourceLinked="1"/>
        <c:tickLblPos val="nextTo"/>
        <c:crossAx val="84089472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</c:chart>
  <c:txPr>
    <a:bodyPr/>
    <a:lstStyle/>
    <a:p>
      <a:pPr>
        <a:defRPr sz="127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637B4-B289-46B9-8E88-58A162804C0B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FA1FF-609A-40AA-9E20-5B8720389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21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916C4-1E4C-4646-B3CF-1C3EFE328C4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F2581-2893-4616-BFEB-301C66C278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39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altLang="ru-RU" smtClean="0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0A4E763-EF54-41BE-9E5D-42B0BF12AD81}" type="slidenum">
              <a:rPr kumimoji="0" lang="ru-RU" altLang="ru-RU" sz="1200">
                <a:latin typeface="Calibri" pitchFamily="34" charset="0"/>
              </a:rPr>
              <a:pPr/>
              <a:t>1</a:t>
            </a:fld>
            <a:endParaRPr kumimoji="0"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4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3F5A51-7135-4AC9-82D7-043C889669A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8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C821A-E212-47B3-93FC-0338EC2B9D5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68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alt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1E1B9EC-A7FD-4E25-B1D4-BB6062907929}" type="slidenum">
              <a:rPr kumimoji="0" lang="ru-RU" altLang="ru-RU" sz="1200">
                <a:latin typeface="Calibri" pitchFamily="34" charset="0"/>
              </a:rPr>
              <a:pPr/>
              <a:t>17</a:t>
            </a:fld>
            <a:endParaRPr kumimoji="0"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35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335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97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401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ru-RU" altLang="ru-RU" sz="1000">
                <a:solidFill>
                  <a:schemeClr val="bg1"/>
                </a:solidFill>
                <a:latin typeface="Calibri" pitchFamily="34" charset="0"/>
              </a:rPr>
              <a:t>Высшая школа экономики, Москва, 2015</a:t>
            </a:r>
            <a:endParaRPr lang="ru-RU" altLang="ru-RU" sz="100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41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ru-RU" altLang="ru-RU" sz="1000">
                <a:solidFill>
                  <a:schemeClr val="bg1"/>
                </a:solidFill>
                <a:latin typeface="Calibri" pitchFamily="34" charset="0"/>
              </a:rPr>
              <a:t>Высшая школа экономики, Москва, 2015</a:t>
            </a:r>
            <a:endParaRPr lang="ru-RU" altLang="ru-RU" sz="100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8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27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4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9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9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26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63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9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07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FCD9-02AF-425B-9AEB-DB3FF4FC6B7D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E6A7-26C0-4328-8D65-4C840976D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4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Текст 6"/>
          <p:cNvSpPr txBox="1">
            <a:spLocks/>
          </p:cNvSpPr>
          <p:nvPr/>
        </p:nvSpPr>
        <p:spPr bwMode="auto">
          <a:xfrm>
            <a:off x="0" y="2636912"/>
            <a:ext cx="91440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/>
            <a:r>
              <a:rPr lang="ru-RU" sz="2800" b="1" dirty="0" smtClean="0">
                <a:solidFill>
                  <a:schemeClr val="tx2"/>
                </a:solidFill>
              </a:rPr>
              <a:t>Подходы к разработке методики оценки эффективности государственных программ поддержки некоммерческих организаций</a:t>
            </a:r>
            <a:endParaRPr kumimoji="0" lang="en-US" altLang="ru-RU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eaLnBrk="0" hangingPunct="0"/>
            <a:endParaRPr kumimoji="0" lang="ru-RU" altLang="ru-RU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eaLnBrk="0" hangingPunct="0"/>
            <a:endParaRPr kumimoji="0" lang="ru-RU" altLang="ru-RU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eaLnBrk="0" hangingPunct="0"/>
            <a:endParaRPr kumimoji="0" lang="ru-RU" altLang="ru-RU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eaLnBrk="0" hangingPunct="0"/>
            <a:r>
              <a:rPr kumimoji="0" lang="ru-RU" alt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М.Н. Громова, И.В. </a:t>
            </a:r>
            <a:r>
              <a:rPr kumimoji="0" lang="ru-RU" alt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Мерсиянова</a:t>
            </a:r>
            <a:endParaRPr kumimoji="0" lang="ru-RU" alt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 eaLnBrk="0" hangingPunct="0"/>
            <a:endParaRPr kumimoji="0" lang="uk-UA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0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Рекомендации по проведению оценки эффективности государственных программ поддержки </a:t>
            </a:r>
            <a:r>
              <a:rPr lang="ru-RU" sz="2000" b="1" dirty="0" smtClean="0">
                <a:solidFill>
                  <a:schemeClr val="bg1"/>
                </a:solidFill>
              </a:rPr>
              <a:t>НКО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15516" y="692150"/>
            <a:ext cx="8712968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государственных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порядки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отбора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программ, размещенные в открытом доступе в сети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опросов сторон, задействованных в реализации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условия</a:t>
            </a:r>
          </a:p>
          <a:p>
            <a:pPr marL="0" indent="0"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73208"/>
              </p:ext>
            </p:extLst>
          </p:nvPr>
        </p:nvGraphicFramePr>
        <p:xfrm>
          <a:off x="215516" y="3140968"/>
          <a:ext cx="8712968" cy="329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041"/>
                <a:gridCol w="1264081"/>
                <a:gridCol w="1416832"/>
                <a:gridCol w="1508014"/>
              </a:tblGrid>
              <a:tr h="74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Оценка дизайна программы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Оценка хода реализации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Оценка степени достижения цели программы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</a:tr>
              <a:tr h="4952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программы, в рамках которых осуществляется государственная поддержка НКО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4952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формы государственной поддержки НКО (например, для президентских грантов)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6316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государственная программа находится на стадии принятия или ее реализация на момент оценивания еще не началась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3437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программа, находящаяся на стадии реализации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4637" marR="34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33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Оценка дизайна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681656"/>
            <a:ext cx="8507288" cy="20763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только текст программы и тексты сопутствующих нормативно правовых актов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3312923"/>
              </p:ext>
            </p:extLst>
          </p:nvPr>
        </p:nvGraphicFramePr>
        <p:xfrm>
          <a:off x="179512" y="980745"/>
          <a:ext cx="8640960" cy="5688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90"/>
                <a:gridCol w="8042570"/>
              </a:tblGrid>
              <a:tr h="427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</a:tr>
              <a:tr h="291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«Цель, задачи, мероприятия программы»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Логичность и четкость формулировки цели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цели программы государственным приоритетам в социальной сфере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Обоснованность цели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Логичность и четкость формулировок задач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задач программы ее цели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Обоснованность реалистичности поставленных задач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Логичность и четкость формулировок мероприятий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мероприятий целям и задачам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и достаточность набора мероприятий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«Целевые показатели / индикаторы программы»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Логичность формулировок целевых показателей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Четкость заданных целевых показателей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Обоснованность достижимости заданных показателей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целевых показателей для достижения цели программы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291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«Оценка ресурсного обеспечения программы»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Обоснованность затрат (соотношение затрат к планируемым результатам программы)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31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со-финансирования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996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Оценка дизайна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474228"/>
              </p:ext>
            </p:extLst>
          </p:nvPr>
        </p:nvGraphicFramePr>
        <p:xfrm>
          <a:off x="179512" y="980741"/>
          <a:ext cx="8856984" cy="5616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90"/>
                <a:gridCol w="8258594"/>
              </a:tblGrid>
              <a:tr h="3941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</a:tr>
              <a:tr h="335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«Оценка инструментов процедуры распределения средств»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процедуры отбора и распределения средств целям и задачам программы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543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экспертной конкурсной комиссии (степень представленности в комиссии различных заинтересованных групп)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67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предложенных проектов экспертной конкурсной комиссией (сроки проведения оценки, количество оцениваемых заявок каждым экспертом)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27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Разнообразие форм государственной поддержки, предусмотренной программными документами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2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Четкость, конкретность, достижимость и релевантность критериев отбора и оценки конкурсных заявок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35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«Преемственность программы»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преемственности программы программам поддержки, реализованным ранее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67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 исполнителя (органа исполнительной власти на федеральном, региональном и муниципальном уровне) опыта в реализации подобных программ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35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«Методика оценки результатов программы»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процедуры отчетности об итогах реализации программы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3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системы критериев/показателей оценки эффективности программы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  <a:tr h="33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показателей эффективности целям программы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21811" marR="218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677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Оценка хода реализации программы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692151"/>
            <a:ext cx="8928992" cy="5766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базой для проведения оценки по данному разделу являются материалы и документы оцениваемой программы, размещенные 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открытом доступе в сети Интернет, на официальных сайтах органов государственной 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9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8805052"/>
              </p:ext>
            </p:extLst>
          </p:nvPr>
        </p:nvGraphicFramePr>
        <p:xfrm>
          <a:off x="107504" y="1196752"/>
          <a:ext cx="8784976" cy="554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8424936"/>
              </a:tblGrid>
              <a:tr h="525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 anchor="ctr"/>
                </a:tc>
              </a:tr>
              <a:tr h="3036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«Уровень информационной открытости программы»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информации о программе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Своевременность размещения информации в открытом доступе о процессе распределения средств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«Степень открытости и прозрачности процедуры распределения средств»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прозрачности и открытости процедуры подачи заявок и распределения средств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информации в открытом доступе о формировании и составе экспертной комиссии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информации в открытом доступе об участниках конкурса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60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порядка отбора победителей и распределения денежных средств между победителями конкурса нормативно-правовым актам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информации об итогах конкурсного отбора и протокола о распределении средств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036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«Промежуточные итоги реализации программы»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промежуточных итогов реализации программ некоммерческих организаций в открытом доступе (открытый доступ к отчетам о выполнении мероприятий, достижении показателей эффективности)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Открытость отчетных материалов об итогах реализации программы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  <a:tr h="35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промежуточных итогов целям и задачам программы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9532" marR="395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60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I.</a:t>
            </a: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Оценка степени достижения цели программы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56992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Дополнительные критерии оценки эффективности государственных программ поддержки некоммерческих организаций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168497"/>
              </p:ext>
            </p:extLst>
          </p:nvPr>
        </p:nvGraphicFramePr>
        <p:xfrm>
          <a:off x="323528" y="5229200"/>
          <a:ext cx="8496944" cy="124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108"/>
                <a:gridCol w="7889836"/>
              </a:tblGrid>
              <a:tr h="306742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Дополнительные</a:t>
                      </a:r>
                      <a:r>
                        <a:rPr lang="ru-RU" sz="16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критерии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Удовлетворенность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благополучателей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качеством предоставленных услуг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Удовлетворенность сотрудников и руководителей некоммерческих организаций открытостью, доступностью и справедливостью процедуры предоставления поддержки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5516" y="4149080"/>
            <a:ext cx="8712968" cy="851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раздел методики может быть расширен путем проведения социологических опросов сторон, задействованных и заинтересованных в реализации программ поддержки НКО – получателей поддержки, представителей уполномоченных органов исполнительной власти субъектов Российской Федерации по поддержке НКО . Проведение анкетирования указанных респондентов позволит получить более точную и объективную информацию о реализации программы поддержки некоммерческих организаций и ее реальной эффективности.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9238509"/>
              </p:ext>
            </p:extLst>
          </p:nvPr>
        </p:nvGraphicFramePr>
        <p:xfrm>
          <a:off x="215516" y="951515"/>
          <a:ext cx="8532948" cy="175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630"/>
                <a:gridCol w="7926318"/>
              </a:tblGrid>
              <a:tr h="33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отчета параметрам договора-соглашения, заключенного между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грантодателем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грантополучателем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 проведенных мероприятий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достижения заданных показателей грантополучателями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достижения заданных показателей в рамках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привлеченного со-финансирования в рамках программы на 1 рубль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7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эффективности программы оценивается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процентному соотношению итогового балла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максимально возможному баллу по данной программе</a:t>
            </a:r>
          </a:p>
          <a:p>
            <a:pPr marL="0" indent="457200" algn="just">
              <a:spcBef>
                <a:spcPts val="24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- 30%     –  неэффективная программа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31% - 50%   –  низкоэффективная программа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51% - 70%   –  средне эффективная программа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71% - 90%   –  эффективная программа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91% - 100% –  высокоэффективная программа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Оценка эффективности </a:t>
            </a:r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34413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государственной поддержки социально ориентированных некоммерческих организаций» государственной программы Российской Федерации «Социальная поддержка граждан» набрала 59,2 балла из 63 возможных (по третьему разделу оценка не проводись в виду отсутствия релевантной информации), что составляет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«Государственная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социально ориентированных некоммерческих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«Развитие местного самоуправления в Архангельской области и государственная поддержка социально ориентированных некоммерческих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набрала 45,3 балла из 56 возможных, что составляет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социально ориентированных некоммерческих организаций в Нижегородской области» государственной программы «Социальная поддержка граждан Нижегородской области» набрала 42,1 балла из 56 возможных, что составляет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«Государственная поддержка социально ориентированных некоммерческих организаций и содействие развитию гражданского общества в Ставропольском крае» государственной программы Ставропольского края «Социальная поддержка граждан» набрала 36,3 балла из 57,96 возможных, что составляет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Апробация разработанной методики </a:t>
            </a:r>
          </a:p>
        </p:txBody>
      </p:sp>
    </p:spTree>
    <p:extLst>
      <p:ext uri="{BB962C8B-B14F-4D97-AF65-F5344CB8AC3E}">
        <p14:creationId xmlns:p14="http://schemas.microsoft.com/office/powerpoint/2010/main" xmlns="" val="25479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1522" y="2420889"/>
            <a:ext cx="466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48E"/>
                </a:solidFill>
                <a:latin typeface="+mn-lt"/>
              </a:rPr>
              <a:t>Спасибо за внимание!</a:t>
            </a:r>
            <a:endParaRPr lang="ru-RU" sz="3600" b="1" dirty="0">
              <a:solidFill>
                <a:srgbClr val="00448E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4536996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101000, Россия, Москва, Мясницкая ул., д. 20</a:t>
            </a:r>
          </a:p>
          <a:p>
            <a:pPr algn="ctr"/>
            <a:r>
              <a:rPr lang="ru-RU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Тел.: (495) ) </a:t>
            </a:r>
            <a:r>
              <a:rPr lang="ru-RU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623-88-03, </a:t>
            </a:r>
            <a:r>
              <a:rPr lang="en-US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E-mail</a:t>
            </a:r>
            <a:r>
              <a:rPr lang="ru-RU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: </a:t>
            </a:r>
            <a:r>
              <a:rPr lang="en-US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imersianova@hse.ru</a:t>
            </a:r>
            <a:endParaRPr lang="en-US" sz="1400" dirty="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  <a:p>
            <a:pPr algn="ctr"/>
            <a:r>
              <a:rPr lang="en-US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g</a:t>
            </a:r>
            <a:r>
              <a:rPr lang="en-US" sz="14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rans.hse.ru</a:t>
            </a:r>
            <a:endParaRPr lang="ru-RU" sz="1400" dirty="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3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106" name="TextBox 10"/>
          <p:cNvSpPr txBox="1">
            <a:spLocks noChangeArrowheads="1"/>
          </p:cNvSpPr>
          <p:nvPr/>
        </p:nvSpPr>
        <p:spPr bwMode="auto">
          <a:xfrm>
            <a:off x="6159500" y="6327775"/>
            <a:ext cx="2917825" cy="4318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solidFill>
                  <a:srgbClr val="000000"/>
                </a:solidFill>
                <a:latin typeface="Arial" charset="0"/>
              </a:rPr>
              <a:t>+ с 2014 г. </a:t>
            </a:r>
            <a:r>
              <a:rPr lang="ru-RU" altLang="ru-RU" sz="1100" dirty="0" smtClean="0">
                <a:solidFill>
                  <a:srgbClr val="000000"/>
                </a:solidFill>
                <a:latin typeface="Arial" charset="0"/>
              </a:rPr>
              <a:t>межнациональные отношения</a:t>
            </a:r>
            <a:endParaRPr lang="ru-RU" altLang="ru-RU" sz="11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435796"/>
              </p:ext>
            </p:extLst>
          </p:nvPr>
        </p:nvGraphicFramePr>
        <p:xfrm>
          <a:off x="109538" y="763588"/>
          <a:ext cx="8923337" cy="594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Увеличение поддержки социально ориентированных</a:t>
            </a:r>
          </a:p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некоммерческих организаций</a:t>
            </a:r>
          </a:p>
        </p:txBody>
      </p:sp>
      <p:sp>
        <p:nvSpPr>
          <p:cNvPr id="47109" name="Прямоугольник 30"/>
          <p:cNvSpPr>
            <a:spLocks noChangeArrowheads="1"/>
          </p:cNvSpPr>
          <p:nvPr/>
        </p:nvSpPr>
        <p:spPr bwMode="auto">
          <a:xfrm>
            <a:off x="684213" y="3429000"/>
            <a:ext cx="14430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4F81BD"/>
                </a:solidFill>
              </a:rPr>
              <a:t>3,9 млрд. руб.</a:t>
            </a:r>
          </a:p>
        </p:txBody>
      </p:sp>
      <p:sp>
        <p:nvSpPr>
          <p:cNvPr id="47110" name="Прямоугольник 30"/>
          <p:cNvSpPr>
            <a:spLocks noChangeArrowheads="1"/>
          </p:cNvSpPr>
          <p:nvPr/>
        </p:nvSpPr>
        <p:spPr bwMode="auto">
          <a:xfrm>
            <a:off x="1692275" y="3190875"/>
            <a:ext cx="1285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4F81BD"/>
                </a:solidFill>
              </a:rPr>
              <a:t>5 млрд. руб.</a:t>
            </a:r>
          </a:p>
        </p:txBody>
      </p:sp>
      <p:sp>
        <p:nvSpPr>
          <p:cNvPr id="47111" name="Прямоугольник 30"/>
          <p:cNvSpPr>
            <a:spLocks noChangeArrowheads="1"/>
          </p:cNvSpPr>
          <p:nvPr/>
        </p:nvSpPr>
        <p:spPr bwMode="auto">
          <a:xfrm>
            <a:off x="3562350" y="1628775"/>
            <a:ext cx="144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4F81BD"/>
                </a:solidFill>
              </a:rPr>
              <a:t>8,3 млрд. руб.</a:t>
            </a:r>
          </a:p>
        </p:txBody>
      </p:sp>
      <p:sp>
        <p:nvSpPr>
          <p:cNvPr id="47112" name="Прямоугольник 30"/>
          <p:cNvSpPr>
            <a:spLocks noChangeArrowheads="1"/>
          </p:cNvSpPr>
          <p:nvPr/>
        </p:nvSpPr>
        <p:spPr bwMode="auto">
          <a:xfrm>
            <a:off x="2700338" y="3429000"/>
            <a:ext cx="144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4F81BD"/>
                </a:solidFill>
              </a:rPr>
              <a:t>4,8 млрд. руб.</a:t>
            </a:r>
          </a:p>
        </p:txBody>
      </p:sp>
      <p:sp>
        <p:nvSpPr>
          <p:cNvPr id="47113" name="Прямоугольник 30"/>
          <p:cNvSpPr>
            <a:spLocks noChangeArrowheads="1"/>
          </p:cNvSpPr>
          <p:nvPr/>
        </p:nvSpPr>
        <p:spPr bwMode="auto">
          <a:xfrm>
            <a:off x="4429125" y="1196975"/>
            <a:ext cx="14430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4F81BD"/>
                </a:solidFill>
              </a:rPr>
              <a:t>9,3 млрд.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17446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355600" indent="-35560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поддержки (федеральные органы власти, органы власти региона, органы местного самоуправления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механизму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(конкурсы на получение субсидий, целевое внеконкурсное финансирование – адресная поддержка по заявочному принципу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(финансовая, имущественная, информационно-консультационная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специфике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 поддержки (направление деятельности, организационно-правовая форма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программ поддержки НКО</a:t>
            </a:r>
          </a:p>
        </p:txBody>
      </p:sp>
    </p:spTree>
    <p:extLst>
      <p:ext uri="{BB962C8B-B14F-4D97-AF65-F5344CB8AC3E}">
        <p14:creationId xmlns:p14="http://schemas.microsoft.com/office/powerpoint/2010/main" xmlns="" val="31200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приоритетов, крупномасштабных мероприятий общенационального или международного значения, в установленные сроки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компоненты:</a:t>
            </a: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мероприятий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основных ожидаемых конечных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целевых показателей (индикаторов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оценки эффективности данной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этапы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Государственная программа </a:t>
            </a: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912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Количество региональных программ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поддержки</a:t>
            </a:r>
          </a:p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социально ориентированных некоммерческих организаций</a:t>
            </a:r>
          </a:p>
        </p:txBody>
      </p:sp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8280685"/>
              </p:ext>
            </p:extLst>
          </p:nvPr>
        </p:nvGraphicFramePr>
        <p:xfrm>
          <a:off x="745331" y="1556792"/>
          <a:ext cx="7653338" cy="347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06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Виды оценки, используемые на разных стадиях </a:t>
            </a: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жизненного </a:t>
            </a:r>
            <a:r>
              <a:rPr lang="ru-RU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цикла программы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9776206"/>
              </p:ext>
            </p:extLst>
          </p:nvPr>
        </p:nvGraphicFramePr>
        <p:xfrm>
          <a:off x="251520" y="1052735"/>
          <a:ext cx="8640960" cy="52447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8272"/>
                <a:gridCol w="1728192"/>
                <a:gridCol w="4464496"/>
              </a:tblGrid>
              <a:tr h="67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Стадия жизненного цикла программы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Вид оценки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Назначение и специфика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Перед началом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реализации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программы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ex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ante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Оценка проекта программы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Проводится оценка проекта программы, его обоснованности, необходимости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актуальности. Оценивается целостность логики программы, реалистичность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ее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замысла и возможные риски, связанные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ее будущей реализацией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85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На стадии реализации программы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on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going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Мониторинг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Систематический сбор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информации 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процессе реализации программы, оценка соответствия реализующихся мероприятий заявленным мероприятиям в проекте программы.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Промежуточная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 (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формирующая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)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оценка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Проводится для того, чтобы выяснить достоинства и недостатки программы, скорректировать ход программы для повышения ее эффективности.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По завершении программы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ex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post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Итоговая оценка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"/>
                        </a:rPr>
                        <a:t>Проводится оценка того, в какой мере достигнута цель программы и ее целевые показатели; формулирование рекомендаций для усовершенствования следующих программ и проектов.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5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оценки эффективности государственных программ поддержки некоммерческих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организаций</a:t>
            </a:r>
            <a:endParaRPr lang="ru-R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методики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программу на стадии разработки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элементов текстовой части программы на предмет того, насколько четко и ясно они сформулированы, логически связаны между собой.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оцениваемыми элементами являются: цель, задачи, мероприятия программы, целевые показатели, распределение средств поддержки, открытость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прозрачность программы.</a:t>
            </a:r>
          </a:p>
          <a:p>
            <a:pPr>
              <a:lnSpc>
                <a:spcPct val="12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форм государственной поддержки некоммерческих организаций, являющихся государственными программами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федерального, регионального и муниципального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методики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 стадии реализации. Критерии, содержащиеся в этом разделе,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 для оценки всех форм государственной поддержки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для государственных программ и для механизмов поддержки некоммерческих организаций, не являющихся государственными программами, например, для «президентских грантов». 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данного этапа производится оценка процедур предоставления субсидий, как на конкурсной основе, так и адресной, оценивается уровень открытости и прозрачности поддержки некоммерческих организаций и процедуры распределения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Универсален для оценки всех форм государственной поддержки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оценка результативности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данного раздела оценивается процедура отчетности: наличие отчетов, открытость и доступность отчетности, общественные результаты реализации полученной субсидии или гранта, направление докладов о реализации программы поддержки некоммерческих организаций в вышестоящие органы.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 для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форм государственной поддержки некоммерческих организаций, предусматривающих процедуру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33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Критерии оценки эффективности государственных программ поддержки некоммерческих организаций</a:t>
            </a:r>
          </a:p>
        </p:txBody>
      </p:sp>
      <p:pic>
        <p:nvPicPr>
          <p:cNvPr id="5122" name="Схема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489"/>
          <a:stretch>
            <a:fillRect/>
          </a:stretch>
        </p:blipFill>
        <p:spPr bwMode="auto">
          <a:xfrm>
            <a:off x="179512" y="836712"/>
            <a:ext cx="885698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33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Рекомендации по проведению оценки эффективности государственных программ поддержки </a:t>
            </a:r>
            <a:r>
              <a:rPr lang="ru-RU" sz="2000" b="1" dirty="0" smtClean="0">
                <a:solidFill>
                  <a:schemeClr val="bg1"/>
                </a:solidFill>
              </a:rPr>
              <a:t>НКО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15516" y="692150"/>
            <a:ext cx="8712968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оценки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критерию даются краткие определения, которые рекомендуется учесть при определении оценки по этому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критериев оценки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(универсальных) критериев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дополнительных.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программы по конкретному критерию сводится к выбору экспертом одного из заранее установленных вариантов ответов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вариантов оценки унифицирован: используется 7-бальная система оценки.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списке количественных вариантов экспертной оценки определены только варианты с нечетными номерами (1, 3, 5 и 7). Наивысшая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 предполагает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критерий дает однозначную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понятную, достаточно полную, но не избыточную картину по соответствующему вопросу.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оцениваемых показателей используются в качестве баллов, учитываемых при подсчете итоговых оценок. Эти итоговые оценки используются для общего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программ. </a:t>
            </a:r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подсчета баллов, начисляемых оцениваемой программе, используется веса критериев. Каждая итоговая оценка нормируется на 100 (0 баллов соответствует низшей оценке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100 баллов соответствует высшей оценке – 7).</a:t>
            </a:r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методика количественной оценки по заданным критериям является гибкой, веса критериев определяются экспертным путем и могут варьироваться в зависимости, например, от приоритетов социально-экономической политики. </a:t>
            </a:r>
          </a:p>
          <a:p>
            <a:pPr marL="0" indent="0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8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393</TotalTime>
  <Words>1378</Words>
  <Application>Microsoft Office PowerPoint</Application>
  <PresentationFormat>Экран (4:3)</PresentationFormat>
  <Paragraphs>231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Gromova</dc:creator>
  <cp:lastModifiedBy>user</cp:lastModifiedBy>
  <cp:revision>29</cp:revision>
  <cp:lastPrinted>2015-03-18T18:54:50Z</cp:lastPrinted>
  <dcterms:created xsi:type="dcterms:W3CDTF">2015-03-18T09:03:54Z</dcterms:created>
  <dcterms:modified xsi:type="dcterms:W3CDTF">2015-04-05T17:15:59Z</dcterms:modified>
</cp:coreProperties>
</file>