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20" r:id="rId2"/>
    <p:sldId id="322" r:id="rId3"/>
    <p:sldId id="323" r:id="rId4"/>
    <p:sldId id="357" r:id="rId5"/>
    <p:sldId id="358" r:id="rId6"/>
    <p:sldId id="326" r:id="rId7"/>
    <p:sldId id="327" r:id="rId8"/>
    <p:sldId id="365" r:id="rId9"/>
    <p:sldId id="366" r:id="rId10"/>
    <p:sldId id="352" r:id="rId11"/>
    <p:sldId id="362" r:id="rId12"/>
    <p:sldId id="328" r:id="rId13"/>
    <p:sldId id="375" r:id="rId14"/>
    <p:sldId id="356" r:id="rId15"/>
    <p:sldId id="361" r:id="rId16"/>
    <p:sldId id="363" r:id="rId17"/>
    <p:sldId id="364" r:id="rId18"/>
    <p:sldId id="367" r:id="rId19"/>
    <p:sldId id="331" r:id="rId20"/>
    <p:sldId id="332" r:id="rId21"/>
    <p:sldId id="373" r:id="rId22"/>
    <p:sldId id="374" r:id="rId23"/>
    <p:sldId id="338" r:id="rId24"/>
    <p:sldId id="371" r:id="rId25"/>
    <p:sldId id="372" r:id="rId26"/>
    <p:sldId id="368" r:id="rId27"/>
    <p:sldId id="369" r:id="rId28"/>
    <p:sldId id="359" r:id="rId29"/>
    <p:sldId id="339" r:id="rId30"/>
    <p:sldId id="370" r:id="rId31"/>
    <p:sldId id="342" r:id="rId32"/>
    <p:sldId id="360" r:id="rId33"/>
    <p:sldId id="376" r:id="rId34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EECE1"/>
    <a:srgbClr val="00FF00"/>
    <a:srgbClr val="FF00FF"/>
    <a:srgbClr val="FF0000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66" y="-90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0.xml"/><Relationship Id="rId2" Type="http://schemas.openxmlformats.org/officeDocument/2006/relationships/slide" Target="slides/slide14.xml"/><Relationship Id="rId1" Type="http://schemas.openxmlformats.org/officeDocument/2006/relationships/slide" Target="slides/slide13.xml"/><Relationship Id="rId6" Type="http://schemas.openxmlformats.org/officeDocument/2006/relationships/slide" Target="slides/slide33.xml"/><Relationship Id="rId5" Type="http://schemas.openxmlformats.org/officeDocument/2006/relationships/slide" Target="slides/slide22.xml"/><Relationship Id="rId4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D59049-A2BC-4839-A6BF-69E970977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38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5CECB7-28E9-4014-AF52-23A6BFEA0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7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1DA4E-04F3-4F9A-8832-04682368B82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29926-8F1A-4FD4-9B93-30BD81AA1D00}" type="slidenum">
              <a:rPr lang="en-US"/>
              <a:pPr/>
              <a:t>9</a:t>
            </a:fld>
            <a:endParaRPr lang="en-US"/>
          </a:p>
        </p:txBody>
      </p:sp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35 Countries, without volunteers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51122" indent="-288893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55573" indent="-231115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17802" indent="-231115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80031" indent="-231115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3578D4B-12AC-4D03-AFC4-1D0B27B113F2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6935694-59B7-49A3-B8AC-390DC62F8BE8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51122" indent="-288893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55573" indent="-231115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17802" indent="-231115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80031" indent="-231115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3578D4B-12AC-4D03-AFC4-1D0B27B113F2}" type="slidenum">
              <a:rPr lang="en-US" altLang="en-US" sz="1200"/>
              <a:pPr/>
              <a:t>33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42CF4-F845-4A76-8980-9D02627E4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1B4C0-01E8-4BCC-806D-3656E941D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28E31-E7C6-4504-BF59-4480096C4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C941-01A6-4A32-8715-8A78590AF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1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46873-9EE3-4A73-A8F4-78A6DAF29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D7E0-D514-4BBC-8601-E7931512B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4F30E-AED0-4BCE-8A29-CCB3D61CB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AD7F-7054-40AC-AC5D-803FDE0ED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9E973-5130-401E-892E-7C699231B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CBC5F-C267-407A-AAAB-105B98C5F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78F8-B349-49CF-A8EE-A6E55EE89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872B3-0B6E-4D83-A75C-6C228CE2B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D14537EA-BA5C-49C6-9896-4A0E0A174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304800" y="4648200"/>
            <a:ext cx="9601200" cy="2286000"/>
          </a:xfrm>
          <a:prstGeom prst="rect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838200"/>
            <a:ext cx="9144000" cy="3352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161633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0" dirty="0">
                <a:solidFill>
                  <a:schemeClr val="bg1"/>
                </a:solidFill>
                <a:latin typeface="Arial Narrow"/>
                <a:cs typeface="Arial Narrow"/>
              </a:rPr>
              <a:t>THE NEW GOVERNANCE</a:t>
            </a:r>
          </a:p>
          <a:p>
            <a:pPr algn="ctr"/>
            <a:r>
              <a:rPr lang="en-US" sz="4000" b="0" dirty="0">
                <a:solidFill>
                  <a:schemeClr val="bg1"/>
                </a:solidFill>
                <a:latin typeface="Arial Narrow"/>
                <a:cs typeface="Arial Narrow"/>
              </a:rPr>
              <a:t>AND THE</a:t>
            </a:r>
            <a:r>
              <a:rPr lang="en-US" sz="4400" b="0" dirty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endParaRPr lang="en-US" sz="4400" b="0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ctr"/>
            <a:r>
              <a:rPr lang="en-US" sz="4400" b="0" dirty="0" smtClean="0">
                <a:solidFill>
                  <a:schemeClr val="bg1"/>
                </a:solidFill>
                <a:latin typeface="Arial Narrow"/>
                <a:cs typeface="Arial Narrow"/>
              </a:rPr>
              <a:t>CHANGING TOOLS OF </a:t>
            </a:r>
          </a:p>
          <a:p>
            <a:pPr algn="ctr"/>
            <a:r>
              <a:rPr lang="en-US" sz="4400" b="0" dirty="0" smtClean="0">
                <a:solidFill>
                  <a:schemeClr val="bg1"/>
                </a:solidFill>
                <a:latin typeface="Arial Narrow"/>
                <a:cs typeface="Arial Narrow"/>
              </a:rPr>
              <a:t>PUBLIC ACTION</a:t>
            </a:r>
            <a:endParaRPr lang="en-US" sz="44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Times New Roman" pitchFamily="18" charset="0"/>
              </a:rPr>
              <a:t/>
            </a:r>
            <a:br>
              <a:rPr lang="en-US" b="0">
                <a:latin typeface="Times New Roman" pitchFamily="18" charset="0"/>
              </a:rPr>
            </a:br>
            <a:endParaRPr lang="en-US" b="0">
              <a:latin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981200" y="4724400"/>
            <a:ext cx="4953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dirty="0">
                <a:latin typeface="Arial Narrow"/>
                <a:cs typeface="Arial Narrow"/>
              </a:rPr>
              <a:t>Lester M. Salamon</a:t>
            </a:r>
          </a:p>
          <a:p>
            <a:pPr algn="ctr"/>
            <a:endParaRPr lang="en-US" sz="2200" b="0" dirty="0" smtClean="0">
              <a:latin typeface="Arial Narrow"/>
              <a:cs typeface="Arial Narrow"/>
            </a:endParaRPr>
          </a:p>
          <a:p>
            <a:pPr algn="ctr"/>
            <a:r>
              <a:rPr lang="en-US" sz="2200" b="0" dirty="0" smtClean="0">
                <a:latin typeface="Arial Narrow"/>
                <a:cs typeface="Arial Narrow"/>
              </a:rPr>
              <a:t>Johns </a:t>
            </a:r>
            <a:r>
              <a:rPr lang="en-US" sz="2200" b="0" dirty="0">
                <a:latin typeface="Arial Narrow"/>
                <a:cs typeface="Arial Narrow"/>
              </a:rPr>
              <a:t>Hopkins </a:t>
            </a:r>
            <a:r>
              <a:rPr lang="en-US" sz="2200" b="0" dirty="0" smtClean="0">
                <a:latin typeface="Arial Narrow"/>
                <a:cs typeface="Arial Narrow"/>
              </a:rPr>
              <a:t>University and</a:t>
            </a:r>
          </a:p>
          <a:p>
            <a:pPr algn="ctr"/>
            <a:r>
              <a:rPr lang="en-US" sz="2200" b="0" dirty="0" smtClean="0">
                <a:latin typeface="Arial Narrow"/>
                <a:cs typeface="Arial Narrow"/>
              </a:rPr>
              <a:t>Higher School of Economics</a:t>
            </a:r>
          </a:p>
          <a:p>
            <a:pPr algn="ctr"/>
            <a:endParaRPr lang="en-US" sz="2200" b="0" dirty="0">
              <a:latin typeface="Arial Narrow"/>
              <a:cs typeface="Arial Narrow"/>
            </a:endParaRPr>
          </a:p>
          <a:p>
            <a:pPr algn="ctr"/>
            <a:r>
              <a:rPr lang="en-US" sz="2200" b="0" dirty="0" smtClean="0">
                <a:latin typeface="Arial Narrow"/>
                <a:cs typeface="Arial Narrow"/>
              </a:rPr>
              <a:t>HSE April Conference, 8 April 2015</a:t>
            </a:r>
            <a:endParaRPr lang="en-US" sz="2200" b="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295400" y="1600200"/>
            <a:ext cx="7162800" cy="429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 Narrow"/>
                <a:cs typeface="Arial Narrow"/>
              </a:rPr>
              <a:t>Complexity of problems</a:t>
            </a:r>
          </a:p>
          <a:p>
            <a:pPr marL="336550" indent="-336550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 Narrow"/>
                <a:cs typeface="Arial Narrow"/>
              </a:rPr>
              <a:t>Limits on public resources</a:t>
            </a:r>
          </a:p>
          <a:p>
            <a:pPr marL="336550" indent="-336550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 Narrow"/>
                <a:cs typeface="Arial Narrow"/>
              </a:rPr>
              <a:t>Dissatisfaction </a:t>
            </a:r>
            <a:r>
              <a:rPr lang="en-US" sz="3200" dirty="0">
                <a:solidFill>
                  <a:schemeClr val="bg1"/>
                </a:solidFill>
                <a:latin typeface="Arial Narrow"/>
                <a:cs typeface="Arial Narrow"/>
              </a:rPr>
              <a:t>with </a:t>
            </a:r>
            <a:r>
              <a:rPr lang="en-US" sz="3200" dirty="0" smtClean="0">
                <a:solidFill>
                  <a:schemeClr val="bg1"/>
                </a:solidFill>
                <a:latin typeface="Arial Narrow"/>
                <a:cs typeface="Arial Narrow"/>
              </a:rPr>
              <a:t>government performance</a:t>
            </a:r>
          </a:p>
          <a:p>
            <a:pPr marL="336550" indent="-336550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 Narrow"/>
                <a:cs typeface="Arial Narrow"/>
              </a:rPr>
              <a:t>Popularity of market ideology</a:t>
            </a:r>
          </a:p>
          <a:p>
            <a:pPr marL="336550" indent="-336550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 Narrow"/>
                <a:cs typeface="Arial Narrow"/>
              </a:rPr>
              <a:t>Producer political power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b="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Why?</a:t>
              </a:r>
              <a:endParaRPr lang="en-US" sz="3200" b="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0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7" name="Picture 16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00200" y="2209800"/>
            <a:ext cx="6516688" cy="2209800"/>
          </a:xfrm>
        </p:spPr>
        <p:txBody>
          <a:bodyPr/>
          <a:lstStyle/>
          <a:p>
            <a:pPr marL="336550" indent="-336550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100000"/>
            </a:pPr>
            <a:r>
              <a:rPr lang="en-US" altLang="en-US" sz="4800" b="1" kern="1200" dirty="0">
                <a:solidFill>
                  <a:schemeClr val="bg1"/>
                </a:solidFill>
                <a:latin typeface="Arial Narrow"/>
                <a:cs typeface="Arial Narrow"/>
              </a:rPr>
              <a:t>New public management</a:t>
            </a:r>
          </a:p>
          <a:p>
            <a:pPr marL="336550" indent="-336550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100000"/>
            </a:pPr>
            <a:r>
              <a:rPr lang="en-US" altLang="en-US" sz="4800" b="1" kern="1200" dirty="0">
                <a:solidFill>
                  <a:schemeClr val="bg1"/>
                </a:solidFill>
                <a:latin typeface="Arial Narrow"/>
                <a:cs typeface="Arial Narrow"/>
              </a:rPr>
              <a:t>Privatization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" y="304800"/>
            <a:ext cx="8686800" cy="1462088"/>
            <a:chOff x="144" y="192"/>
            <a:chExt cx="5472" cy="921"/>
          </a:xfrm>
        </p:grpSpPr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144" y="192"/>
              <a:ext cx="326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1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/>
              </a:r>
              <a:br>
                <a:rPr lang="en-US" sz="1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3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/>
              </a:r>
              <a:br>
                <a:rPr lang="en-US" sz="3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240" y="706"/>
              <a:ext cx="537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b="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Existing theories limited</a:t>
              </a:r>
              <a:endParaRPr lang="en-US" sz="3200" b="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5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7" name="Picture 16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07748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3276600" cy="609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66"/>
              </a:buClr>
              <a:buNone/>
            </a:pPr>
            <a:r>
              <a:rPr lang="en-US" b="1" dirty="0" smtClean="0">
                <a:solidFill>
                  <a:schemeClr val="bg1"/>
                </a:solidFill>
                <a:latin typeface="Arial Narrow"/>
                <a:cs typeface="Arial Narrow"/>
              </a:rPr>
              <a:t>“Governance”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2438400" y="3886200"/>
            <a:ext cx="1885950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6550" indent="-336550">
              <a:lnSpc>
                <a:spcPct val="90000"/>
              </a:lnSpc>
              <a:spcBef>
                <a:spcPct val="50000"/>
              </a:spcBef>
              <a:buClr>
                <a:srgbClr val="FF0066"/>
              </a:buClr>
            </a:pPr>
            <a:r>
              <a:rPr lang="en-US" sz="3200" dirty="0">
                <a:solidFill>
                  <a:schemeClr val="bg1"/>
                </a:solidFill>
                <a:latin typeface="Arial Narrow"/>
                <a:cs typeface="Arial Narrow"/>
              </a:rPr>
              <a:t>“New”</a:t>
            </a: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3657600" y="2590800"/>
            <a:ext cx="1066800" cy="361950"/>
          </a:xfrm>
          <a:prstGeom prst="rightArrow">
            <a:avLst>
              <a:gd name="adj1" fmla="val 50000"/>
              <a:gd name="adj2" fmla="val 57895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3657600" y="4038600"/>
            <a:ext cx="1066800" cy="361950"/>
          </a:xfrm>
          <a:prstGeom prst="rightArrow">
            <a:avLst>
              <a:gd name="adj1" fmla="val 50000"/>
              <a:gd name="adj2" fmla="val 57895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4818318" y="2433638"/>
            <a:ext cx="2877510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66"/>
              </a:buClr>
            </a:pPr>
            <a:r>
              <a:rPr lang="en-US" sz="3200" dirty="0">
                <a:solidFill>
                  <a:schemeClr val="bg1"/>
                </a:solidFill>
                <a:latin typeface="Arial Narrow"/>
                <a:cs typeface="Arial Narrow"/>
              </a:rPr>
              <a:t>collaboration,</a:t>
            </a:r>
          </a:p>
          <a:p>
            <a:pPr>
              <a:spcBef>
                <a:spcPct val="20000"/>
              </a:spcBef>
              <a:buClr>
                <a:srgbClr val="FF0066"/>
              </a:buClr>
            </a:pPr>
            <a:r>
              <a:rPr lang="en-US" sz="3200" dirty="0">
                <a:solidFill>
                  <a:schemeClr val="bg1"/>
                </a:solidFill>
                <a:latin typeface="Arial Narrow"/>
                <a:cs typeface="Arial Narrow"/>
              </a:rPr>
              <a:t>interdependence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4771257" y="3962400"/>
            <a:ext cx="2335495" cy="102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FF0066"/>
              </a:buClr>
            </a:pPr>
            <a:r>
              <a:rPr lang="en-US" sz="3200" dirty="0">
                <a:solidFill>
                  <a:schemeClr val="bg1"/>
                </a:solidFill>
                <a:latin typeface="Arial Narrow"/>
                <a:cs typeface="Arial Narrow"/>
              </a:rPr>
              <a:t>recognition </a:t>
            </a:r>
            <a:endParaRPr lang="en-US" sz="3200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>
              <a:spcBef>
                <a:spcPts val="0"/>
              </a:spcBef>
              <a:buClr>
                <a:srgbClr val="FF0066"/>
              </a:buClr>
            </a:pPr>
            <a:r>
              <a:rPr lang="en-US" sz="3200" dirty="0" smtClean="0">
                <a:solidFill>
                  <a:schemeClr val="bg1"/>
                </a:solidFill>
                <a:latin typeface="Arial Narrow"/>
                <a:cs typeface="Arial Narrow"/>
              </a:rPr>
              <a:t>of </a:t>
            </a:r>
            <a:r>
              <a:rPr lang="en-US" sz="3200" dirty="0">
                <a:solidFill>
                  <a:schemeClr val="bg1"/>
                </a:solidFill>
                <a:latin typeface="Arial Narrow"/>
                <a:cs typeface="Arial Narrow"/>
              </a:rPr>
              <a:t>challenges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-150921" y="26634"/>
            <a:ext cx="9428085" cy="1506197"/>
            <a:chOff x="-150921" y="26634"/>
            <a:chExt cx="9428085" cy="1506197"/>
          </a:xfrm>
        </p:grpSpPr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107721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b="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Needed: a new paradigm</a:t>
              </a:r>
              <a:br>
                <a:rPr lang="en-US" sz="3200" b="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</a:br>
              <a:r>
                <a:rPr lang="en-US" sz="3200" b="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new governance</a:t>
              </a:r>
              <a:endParaRPr lang="en-US" sz="3200" b="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20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22" name="Picture 21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4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4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/>
      <p:bldP spid="95235" grpId="0"/>
      <p:bldP spid="95236" grpId="0" animBg="1"/>
      <p:bldP spid="95237" grpId="0" animBg="1"/>
      <p:bldP spid="95238" grpId="0"/>
      <p:bldP spid="952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4"/>
          <p:cNvGrpSpPr>
            <a:grpSpLocks/>
          </p:cNvGrpSpPr>
          <p:nvPr/>
        </p:nvGrpSpPr>
        <p:grpSpPr bwMode="auto">
          <a:xfrm>
            <a:off x="152400" y="341313"/>
            <a:ext cx="8839200" cy="977900"/>
            <a:chOff x="96" y="96"/>
            <a:chExt cx="5568" cy="616"/>
          </a:xfrm>
        </p:grpSpPr>
        <p:sp>
          <p:nvSpPr>
            <p:cNvPr id="45072" name="Rectangle 16"/>
            <p:cNvSpPr>
              <a:spLocks noChangeArrowheads="1"/>
            </p:cNvSpPr>
            <p:nvPr/>
          </p:nvSpPr>
          <p:spPr bwMode="auto">
            <a:xfrm>
              <a:off x="192" y="382"/>
              <a:ext cx="53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96" y="96"/>
              <a:ext cx="326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3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New Governance</a:t>
              </a:r>
              <a:r>
                <a:rPr lang="en-US" sz="1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/>
              </a:r>
              <a:br>
                <a:rPr lang="en-US" sz="1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3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/>
              </a:r>
              <a:br>
                <a:rPr lang="en-US" sz="3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4342" name="Line 21"/>
            <p:cNvSpPr>
              <a:spLocks noChangeShapeType="1"/>
            </p:cNvSpPr>
            <p:nvPr/>
          </p:nvSpPr>
          <p:spPr bwMode="auto">
            <a:xfrm>
              <a:off x="144" y="336"/>
              <a:ext cx="5520" cy="0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40" descr="The Tools of Governmen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1143000"/>
            <a:ext cx="3970337" cy="556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3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304800" y="28194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arrow"/>
                <a:cs typeface="Arial Narrow"/>
              </a:rPr>
              <a:t>Program/Agency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5638800" y="28194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arrow"/>
                <a:cs typeface="Arial Narrow"/>
              </a:rPr>
              <a:t>Tool</a:t>
            </a:r>
          </a:p>
        </p:txBody>
      </p:sp>
      <p:grpSp>
        <p:nvGrpSpPr>
          <p:cNvPr id="2" name="Group 48"/>
          <p:cNvGrpSpPr/>
          <p:nvPr/>
        </p:nvGrpSpPr>
        <p:grpSpPr>
          <a:xfrm>
            <a:off x="228600" y="1371600"/>
            <a:ext cx="8686800" cy="4876800"/>
            <a:chOff x="228600" y="1143000"/>
            <a:chExt cx="8686800" cy="4876800"/>
          </a:xfrm>
        </p:grpSpPr>
        <p:sp>
          <p:nvSpPr>
            <p:cNvPr id="42" name="Rectangle 41"/>
            <p:cNvSpPr/>
            <p:nvPr/>
          </p:nvSpPr>
          <p:spPr bwMode="auto">
            <a:xfrm>
              <a:off x="228600" y="1143000"/>
              <a:ext cx="8686800" cy="1219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/>
                <a:cs typeface="Arial Narrow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28600" y="1143000"/>
              <a:ext cx="8686800" cy="4876800"/>
              <a:chOff x="144" y="720"/>
              <a:chExt cx="5472" cy="3072"/>
            </a:xfrm>
          </p:grpSpPr>
          <p:sp>
            <p:nvSpPr>
              <p:cNvPr id="26" name="Line 5"/>
              <p:cNvSpPr>
                <a:spLocks noChangeShapeType="1"/>
              </p:cNvSpPr>
              <p:nvPr/>
            </p:nvSpPr>
            <p:spPr bwMode="auto">
              <a:xfrm>
                <a:off x="144" y="1488"/>
                <a:ext cx="547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27" name="Line 6"/>
              <p:cNvSpPr>
                <a:spLocks noChangeShapeType="1"/>
              </p:cNvSpPr>
              <p:nvPr/>
            </p:nvSpPr>
            <p:spPr bwMode="auto">
              <a:xfrm>
                <a:off x="144" y="2016"/>
                <a:ext cx="547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28" name="Line 7"/>
              <p:cNvSpPr>
                <a:spLocks noChangeShapeType="1"/>
              </p:cNvSpPr>
              <p:nvPr/>
            </p:nvSpPr>
            <p:spPr bwMode="auto">
              <a:xfrm>
                <a:off x="144" y="2496"/>
                <a:ext cx="547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29" name="Line 8"/>
              <p:cNvSpPr>
                <a:spLocks noChangeShapeType="1"/>
              </p:cNvSpPr>
              <p:nvPr/>
            </p:nvSpPr>
            <p:spPr bwMode="auto">
              <a:xfrm>
                <a:off x="144" y="2928"/>
                <a:ext cx="547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30" name="Line 9"/>
              <p:cNvSpPr>
                <a:spLocks noChangeShapeType="1"/>
              </p:cNvSpPr>
              <p:nvPr/>
            </p:nvSpPr>
            <p:spPr bwMode="auto">
              <a:xfrm>
                <a:off x="144" y="3360"/>
                <a:ext cx="547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31" name="Rectangle 12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244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3000" dirty="0">
                    <a:solidFill>
                      <a:schemeClr val="accent5">
                        <a:lumMod val="50000"/>
                      </a:schemeClr>
                    </a:solidFill>
                    <a:latin typeface="Arial Narrow"/>
                    <a:cs typeface="Arial Narrow"/>
                  </a:rPr>
                  <a:t>New </a:t>
                </a:r>
                <a:endParaRPr lang="en-US" sz="3000" dirty="0" smtClean="0">
                  <a:solidFill>
                    <a:schemeClr val="accent5">
                      <a:lumMod val="50000"/>
                    </a:schemeClr>
                  </a:solidFill>
                  <a:latin typeface="Arial Narrow"/>
                  <a:cs typeface="Arial Narrow"/>
                </a:endParaRPr>
              </a:p>
              <a:p>
                <a:pPr algn="ctr"/>
                <a:r>
                  <a:rPr lang="en-US" sz="3000" dirty="0" smtClean="0">
                    <a:solidFill>
                      <a:schemeClr val="accent5">
                        <a:lumMod val="50000"/>
                      </a:schemeClr>
                    </a:solidFill>
                    <a:latin typeface="Arial Narrow"/>
                    <a:cs typeface="Arial Narrow"/>
                  </a:rPr>
                  <a:t>Governance</a:t>
                </a:r>
                <a:endParaRPr lang="en-US" sz="3000" dirty="0">
                  <a:solidFill>
                    <a:schemeClr val="accent5">
                      <a:lumMod val="50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sp>
            <p:nvSpPr>
              <p:cNvPr id="32" name="Rectangle 13"/>
              <p:cNvSpPr>
                <a:spLocks noChangeArrowheads="1"/>
              </p:cNvSpPr>
              <p:nvPr/>
            </p:nvSpPr>
            <p:spPr bwMode="auto">
              <a:xfrm>
                <a:off x="336" y="866"/>
                <a:ext cx="2151" cy="5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10000"/>
                  </a:spcBef>
                </a:pPr>
                <a:r>
                  <a:rPr lang="en-US" sz="2800" dirty="0" smtClean="0">
                    <a:solidFill>
                      <a:schemeClr val="accent5">
                        <a:lumMod val="50000"/>
                      </a:schemeClr>
                    </a:solidFill>
                    <a:latin typeface="Arial Narrow"/>
                    <a:cs typeface="Arial Narrow"/>
                  </a:rPr>
                  <a:t>Classical Public</a:t>
                </a:r>
                <a:endParaRPr lang="en-US" sz="2800" dirty="0">
                  <a:solidFill>
                    <a:schemeClr val="accent5">
                      <a:lumMod val="50000"/>
                    </a:schemeClr>
                  </a:solidFill>
                  <a:latin typeface="Arial Narrow"/>
                  <a:cs typeface="Arial Narrow"/>
                </a:endParaRPr>
              </a:p>
              <a:p>
                <a:pPr algn="ctr">
                  <a:lnSpc>
                    <a:spcPct val="90000"/>
                  </a:lnSpc>
                  <a:spcBef>
                    <a:spcPct val="10000"/>
                  </a:spcBef>
                </a:pPr>
                <a:r>
                  <a:rPr lang="en-US" sz="2800" dirty="0">
                    <a:solidFill>
                      <a:schemeClr val="accent5">
                        <a:lumMod val="50000"/>
                      </a:schemeClr>
                    </a:solidFill>
                    <a:latin typeface="Arial Narrow"/>
                    <a:cs typeface="Arial Narrow"/>
                  </a:rPr>
                  <a:t>Administration</a:t>
                </a:r>
              </a:p>
            </p:txBody>
          </p:sp>
          <p:sp>
            <p:nvSpPr>
              <p:cNvPr id="33" name="Line 14"/>
              <p:cNvSpPr>
                <a:spLocks noChangeShapeType="1"/>
              </p:cNvSpPr>
              <p:nvPr/>
            </p:nvSpPr>
            <p:spPr bwMode="auto">
              <a:xfrm>
                <a:off x="144" y="720"/>
                <a:ext cx="547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144" y="3792"/>
                <a:ext cx="547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2880" y="720"/>
                <a:ext cx="0" cy="307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5616" y="720"/>
                <a:ext cx="0" cy="307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37" name="Line 18"/>
              <p:cNvSpPr>
                <a:spLocks noChangeShapeType="1"/>
              </p:cNvSpPr>
              <p:nvPr/>
            </p:nvSpPr>
            <p:spPr bwMode="auto">
              <a:xfrm>
                <a:off x="144" y="720"/>
                <a:ext cx="0" cy="307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b="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The new governance paradigm</a:t>
              </a:r>
              <a:endParaRPr lang="en-US" sz="3200" b="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43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45" name="Picture 44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2743200"/>
          </a:xfrm>
        </p:spPr>
        <p:txBody>
          <a:bodyPr/>
          <a:lstStyle/>
          <a:p>
            <a:pPr marL="0" indent="0">
              <a:buClr>
                <a:srgbClr val="FF0066"/>
              </a:buClr>
              <a:buFontTx/>
              <a:buNone/>
            </a:pPr>
            <a:r>
              <a:rPr lang="en-US" altLang="en-US" sz="4800" i="1" dirty="0" smtClean="0">
                <a:solidFill>
                  <a:schemeClr val="bg1"/>
                </a:solidFill>
                <a:latin typeface="Arial Narrow"/>
                <a:cs typeface="Arial Narrow"/>
              </a:rPr>
              <a:t>“A </a:t>
            </a:r>
            <a:r>
              <a:rPr lang="en-US" altLang="en-US" sz="4800" i="1" dirty="0">
                <a:solidFill>
                  <a:schemeClr val="bg1"/>
                </a:solidFill>
                <a:latin typeface="Arial Narrow"/>
                <a:cs typeface="Arial Narrow"/>
              </a:rPr>
              <a:t>tool of public action is an</a:t>
            </a:r>
          </a:p>
          <a:p>
            <a:pPr marL="0" indent="0">
              <a:buClr>
                <a:srgbClr val="FF0066"/>
              </a:buClr>
              <a:buFontTx/>
              <a:buNone/>
            </a:pPr>
            <a:r>
              <a:rPr lang="en-US" altLang="en-US" sz="4800" b="1" i="1" dirty="0">
                <a:solidFill>
                  <a:srgbClr val="FFFF00"/>
                </a:solidFill>
                <a:latin typeface="Arial Narrow"/>
                <a:cs typeface="Arial Narrow"/>
              </a:rPr>
              <a:t>identifiable</a:t>
            </a:r>
            <a:r>
              <a:rPr lang="en-US" altLang="en-US" sz="4800" i="1" dirty="0">
                <a:solidFill>
                  <a:schemeClr val="bg1"/>
                </a:solidFill>
                <a:latin typeface="Arial Narrow"/>
                <a:cs typeface="Arial Narrow"/>
              </a:rPr>
              <a:t> method through which</a:t>
            </a:r>
          </a:p>
          <a:p>
            <a:pPr marL="0" indent="0">
              <a:buClr>
                <a:srgbClr val="FF0066"/>
              </a:buClr>
              <a:buFontTx/>
              <a:buNone/>
            </a:pPr>
            <a:r>
              <a:rPr lang="en-US" altLang="en-US" sz="4800" b="1" i="1" dirty="0">
                <a:solidFill>
                  <a:srgbClr val="FFFF00"/>
                </a:solidFill>
                <a:latin typeface="Arial Narrow"/>
                <a:cs typeface="Arial Narrow"/>
              </a:rPr>
              <a:t>collective action </a:t>
            </a:r>
            <a:r>
              <a:rPr lang="en-US" altLang="en-US" sz="4800" i="1" dirty="0" smtClean="0">
                <a:solidFill>
                  <a:schemeClr val="bg1"/>
                </a:solidFill>
                <a:latin typeface="Arial Narrow"/>
                <a:cs typeface="Arial Narrow"/>
              </a:rPr>
              <a:t>is </a:t>
            </a:r>
            <a:r>
              <a:rPr lang="en-US" altLang="en-US" sz="4800" b="1" i="1" dirty="0" smtClean="0">
                <a:solidFill>
                  <a:srgbClr val="FFFF00"/>
                </a:solidFill>
                <a:latin typeface="Arial Narrow"/>
                <a:cs typeface="Arial Narrow"/>
              </a:rPr>
              <a:t>structured </a:t>
            </a:r>
          </a:p>
          <a:p>
            <a:pPr marL="0" indent="0">
              <a:buClr>
                <a:srgbClr val="FF0066"/>
              </a:buClr>
              <a:buFontTx/>
              <a:buNone/>
            </a:pPr>
            <a:r>
              <a:rPr lang="en-US" altLang="en-US" sz="4800" i="1" dirty="0" smtClean="0">
                <a:solidFill>
                  <a:schemeClr val="bg1"/>
                </a:solidFill>
                <a:latin typeface="Arial Narrow"/>
                <a:cs typeface="Arial Narrow"/>
              </a:rPr>
              <a:t>to </a:t>
            </a:r>
            <a:r>
              <a:rPr lang="en-US" altLang="en-US" sz="4800" i="1" dirty="0">
                <a:solidFill>
                  <a:schemeClr val="bg1"/>
                </a:solidFill>
                <a:latin typeface="Arial Narrow"/>
                <a:cs typeface="Arial Narrow"/>
              </a:rPr>
              <a:t>address a </a:t>
            </a:r>
            <a:r>
              <a:rPr lang="en-US" altLang="en-US" sz="4800" b="1" i="1" dirty="0" smtClean="0">
                <a:solidFill>
                  <a:srgbClr val="FFFF00"/>
                </a:solidFill>
                <a:latin typeface="Arial Narrow"/>
                <a:cs typeface="Arial Narrow"/>
              </a:rPr>
              <a:t>public problem</a:t>
            </a:r>
            <a:r>
              <a:rPr lang="en-US" altLang="en-US" sz="4800" i="1" dirty="0" smtClean="0">
                <a:solidFill>
                  <a:schemeClr val="bg1"/>
                </a:solidFill>
                <a:latin typeface="Arial Narrow"/>
                <a:cs typeface="Arial Narrow"/>
              </a:rPr>
              <a:t>.”</a:t>
            </a:r>
            <a:endParaRPr lang="en-US" altLang="en-US" sz="4800" i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definition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0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2" name="Picture 11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2794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6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4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8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1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0"/>
            <a:ext cx="6248400" cy="4343400"/>
          </a:xfrm>
        </p:spPr>
        <p:txBody>
          <a:bodyPr/>
          <a:lstStyle/>
          <a:p>
            <a:pPr marL="336550" indent="-336550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100000"/>
            </a:pPr>
            <a:r>
              <a:rPr lang="en-US" altLang="en-US" sz="4800" b="1" kern="1200" dirty="0">
                <a:solidFill>
                  <a:schemeClr val="bg1"/>
                </a:solidFill>
                <a:latin typeface="Arial Narrow"/>
                <a:cs typeface="Arial Narrow"/>
              </a:rPr>
              <a:t>Good or activity</a:t>
            </a:r>
          </a:p>
          <a:p>
            <a:pPr marL="336550" indent="-336550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100000"/>
            </a:pPr>
            <a:r>
              <a:rPr lang="en-US" altLang="en-US" sz="4800" b="1" kern="1200" dirty="0">
                <a:solidFill>
                  <a:schemeClr val="bg1"/>
                </a:solidFill>
                <a:latin typeface="Arial Narrow"/>
                <a:cs typeface="Arial Narrow"/>
              </a:rPr>
              <a:t>Delivery vehicle</a:t>
            </a:r>
          </a:p>
          <a:p>
            <a:pPr marL="336550" indent="-336550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100000"/>
            </a:pPr>
            <a:r>
              <a:rPr lang="en-US" altLang="en-US" sz="4800" b="1" kern="1200" dirty="0">
                <a:solidFill>
                  <a:schemeClr val="bg1"/>
                </a:solidFill>
                <a:latin typeface="Arial Narrow"/>
                <a:cs typeface="Arial Narrow"/>
              </a:rPr>
              <a:t>Delivery system</a:t>
            </a:r>
          </a:p>
          <a:p>
            <a:pPr marL="336550" indent="-336550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100000"/>
            </a:pPr>
            <a:r>
              <a:rPr lang="en-US" altLang="en-US" sz="4800" b="1" kern="1200" dirty="0">
                <a:solidFill>
                  <a:schemeClr val="bg1"/>
                </a:solidFill>
                <a:latin typeface="Arial Narrow"/>
                <a:cs typeface="Arial Narrow"/>
              </a:rPr>
              <a:t>Rules and </a:t>
            </a:r>
            <a:r>
              <a:rPr lang="en-US" altLang="en-US" sz="4800" b="1" kern="1200" dirty="0" smtClean="0">
                <a:solidFill>
                  <a:schemeClr val="bg1"/>
                </a:solidFill>
                <a:latin typeface="Arial Narrow"/>
                <a:cs typeface="Arial Narrow"/>
              </a:rPr>
              <a:t>procedures</a:t>
            </a:r>
            <a:endParaRPr lang="en-US" altLang="en-US" sz="4800" b="1" kern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50921" y="26634"/>
            <a:ext cx="9428085" cy="1013755"/>
            <a:chOff x="-150921" y="26634"/>
            <a:chExt cx="9428085" cy="1013755"/>
          </a:xfrm>
        </p:grpSpPr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TOOLS AS BUNDLES OF ATTRIBUTES</a:t>
              </a:r>
            </a:p>
          </p:txBody>
        </p:sp>
        <p:grpSp>
          <p:nvGrpSpPr>
            <p:cNvPr id="13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5" name="Picture 14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31200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124200" y="1676400"/>
            <a:ext cx="3505200" cy="424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Actors</a:t>
            </a: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SOPs</a:t>
            </a: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Skills</a:t>
            </a: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Tasks</a:t>
            </a: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Advantages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Political economy of tools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0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8" name="Picture 17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15465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b="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Classification: tool dimensions</a:t>
              </a:r>
              <a:endParaRPr lang="en-US" sz="3200" b="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3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5" name="Picture 14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286000" y="1371600"/>
            <a:ext cx="5486400" cy="482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Coerciveness</a:t>
            </a: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4200" dirty="0" smtClean="0">
                <a:solidFill>
                  <a:schemeClr val="bg1"/>
                </a:solidFill>
                <a:latin typeface="Arial Narrow"/>
                <a:cs typeface="Arial Narrow"/>
              </a:rPr>
              <a:t>Directness</a:t>
            </a:r>
            <a:endParaRPr lang="en-US" sz="4200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V</a:t>
            </a:r>
            <a:r>
              <a:rPr lang="en-US" sz="4200" dirty="0" smtClean="0">
                <a:solidFill>
                  <a:schemeClr val="bg1"/>
                </a:solidFill>
                <a:latin typeface="Arial Narrow"/>
                <a:cs typeface="Arial Narrow"/>
              </a:rPr>
              <a:t>isibility</a:t>
            </a:r>
            <a:endParaRPr lang="en-US" sz="4200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Automaticity</a:t>
            </a: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4200" dirty="0" smtClean="0">
                <a:solidFill>
                  <a:schemeClr val="bg1"/>
                </a:solidFill>
                <a:latin typeface="Arial Narrow"/>
                <a:cs typeface="Arial Narrow"/>
              </a:rPr>
              <a:t>Consumer side vs. producer side</a:t>
            </a:r>
            <a:endParaRPr lang="en-US" sz="4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43233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762000" y="2209800"/>
            <a:ext cx="8153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6550" marR="0" lvl="0" indent="-336550" defTabSz="914400" latinLnBrk="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tabLst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Tool choices as technical choices</a:t>
            </a:r>
          </a:p>
          <a:p>
            <a:pPr marL="336550" marR="0" lvl="0" indent="-336550" defTabSz="914400" latinLnBrk="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tabLst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Tool choices as political choices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Not just technical choices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1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3" name="Picture 12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6629400" cy="3124200"/>
          </a:xfrm>
        </p:spPr>
        <p:txBody>
          <a:bodyPr/>
          <a:lstStyle/>
          <a:p>
            <a:pPr marL="336550" indent="-336550">
              <a:lnSpc>
                <a:spcPct val="90000"/>
              </a:lnSpc>
              <a:spcBef>
                <a:spcPts val="0"/>
              </a:spcBef>
              <a:spcAft>
                <a:spcPts val="4200"/>
              </a:spcAft>
              <a:buClr>
                <a:schemeClr val="accent2"/>
              </a:buClr>
              <a:buSzPct val="80000"/>
            </a:pPr>
            <a:r>
              <a:rPr lang="en-US" sz="3600" b="1" kern="1200" dirty="0" smtClean="0">
                <a:solidFill>
                  <a:schemeClr val="bg1"/>
                </a:solidFill>
                <a:latin typeface="Arial Narrow"/>
                <a:cs typeface="Arial Narrow"/>
              </a:rPr>
              <a:t>A revolution in the technology </a:t>
            </a:r>
            <a:br>
              <a:rPr lang="en-US" sz="3600" b="1" kern="1200" dirty="0" smtClean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en-US" sz="3600" b="1" kern="1200" dirty="0" smtClean="0">
                <a:solidFill>
                  <a:schemeClr val="bg1"/>
                </a:solidFill>
                <a:latin typeface="Arial Narrow"/>
                <a:cs typeface="Arial Narrow"/>
              </a:rPr>
              <a:t>of public action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</a:pPr>
            <a:r>
              <a:rPr lang="en-US" sz="3600" b="1" kern="1200" dirty="0" smtClean="0">
                <a:solidFill>
                  <a:schemeClr val="bg1"/>
                </a:solidFill>
                <a:latin typeface="Arial Narrow"/>
                <a:cs typeface="Arial Narrow"/>
              </a:rPr>
              <a:t>Proliferation of new tools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endParaRPr lang="en-US" sz="3200" b="0" cap="all" dirty="0">
                <a:ln w="19050">
                  <a:noFill/>
                </a:ln>
                <a:solidFill>
                  <a:schemeClr val="accent2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6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8" name="Picture 17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295400" y="36576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arrow"/>
                <a:cs typeface="Arial Narrow"/>
              </a:rPr>
              <a:t>Hierarchy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5715000" y="36576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arrow"/>
                <a:cs typeface="Arial Narrow"/>
              </a:rPr>
              <a:t>Network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The new governance paradigm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53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54" name="Rectangle 53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55" name="Picture 54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" y="1371600"/>
            <a:ext cx="8686800" cy="4876800"/>
            <a:chOff x="228600" y="1371600"/>
            <a:chExt cx="8686800" cy="4876800"/>
          </a:xfrm>
        </p:grpSpPr>
        <p:sp>
          <p:nvSpPr>
            <p:cNvPr id="72" name="Rectangle 2"/>
            <p:cNvSpPr>
              <a:spLocks noChangeArrowheads="1"/>
            </p:cNvSpPr>
            <p:nvPr/>
          </p:nvSpPr>
          <p:spPr bwMode="auto">
            <a:xfrm>
              <a:off x="304800" y="2819400"/>
              <a:ext cx="4114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Arial Narrow"/>
                  <a:cs typeface="Arial Narrow"/>
                </a:rPr>
                <a:t>Program/Agency</a:t>
              </a:r>
            </a:p>
          </p:txBody>
        </p:sp>
        <p:sp>
          <p:nvSpPr>
            <p:cNvPr id="73" name="Rectangle 3"/>
            <p:cNvSpPr>
              <a:spLocks noChangeArrowheads="1"/>
            </p:cNvSpPr>
            <p:nvPr/>
          </p:nvSpPr>
          <p:spPr bwMode="auto">
            <a:xfrm>
              <a:off x="5638800" y="2819400"/>
              <a:ext cx="17526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Arial Narrow"/>
                  <a:cs typeface="Arial Narrow"/>
                </a:rPr>
                <a:t>Tool</a:t>
              </a:r>
            </a:p>
          </p:txBody>
        </p:sp>
        <p:grpSp>
          <p:nvGrpSpPr>
            <p:cNvPr id="74" name="Group 48"/>
            <p:cNvGrpSpPr/>
            <p:nvPr/>
          </p:nvGrpSpPr>
          <p:grpSpPr>
            <a:xfrm>
              <a:off x="228600" y="1371600"/>
              <a:ext cx="8686800" cy="4876800"/>
              <a:chOff x="228600" y="1143000"/>
              <a:chExt cx="8686800" cy="4876800"/>
            </a:xfrm>
          </p:grpSpPr>
          <p:sp>
            <p:nvSpPr>
              <p:cNvPr id="75" name="Rectangle 74"/>
              <p:cNvSpPr/>
              <p:nvPr/>
            </p:nvSpPr>
            <p:spPr bwMode="auto">
              <a:xfrm>
                <a:off x="228600" y="1143000"/>
                <a:ext cx="8686800" cy="12192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grpSp>
            <p:nvGrpSpPr>
              <p:cNvPr id="76" name="Group 4"/>
              <p:cNvGrpSpPr>
                <a:grpSpLocks/>
              </p:cNvGrpSpPr>
              <p:nvPr/>
            </p:nvGrpSpPr>
            <p:grpSpPr bwMode="auto">
              <a:xfrm>
                <a:off x="228600" y="1143000"/>
                <a:ext cx="8686800" cy="4876800"/>
                <a:chOff x="144" y="720"/>
                <a:chExt cx="5472" cy="3072"/>
              </a:xfrm>
            </p:grpSpPr>
            <p:sp>
              <p:nvSpPr>
                <p:cNvPr id="77" name="Line 5"/>
                <p:cNvSpPr>
                  <a:spLocks noChangeShapeType="1"/>
                </p:cNvSpPr>
                <p:nvPr/>
              </p:nvSpPr>
              <p:spPr bwMode="auto">
                <a:xfrm>
                  <a:off x="144" y="1488"/>
                  <a:ext cx="5472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78" name="Line 6"/>
                <p:cNvSpPr>
                  <a:spLocks noChangeShapeType="1"/>
                </p:cNvSpPr>
                <p:nvPr/>
              </p:nvSpPr>
              <p:spPr bwMode="auto">
                <a:xfrm>
                  <a:off x="144" y="2016"/>
                  <a:ext cx="5472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79" name="Line 7"/>
                <p:cNvSpPr>
                  <a:spLocks noChangeShapeType="1"/>
                </p:cNvSpPr>
                <p:nvPr/>
              </p:nvSpPr>
              <p:spPr bwMode="auto">
                <a:xfrm>
                  <a:off x="144" y="2496"/>
                  <a:ext cx="5472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0" name="Line 8"/>
                <p:cNvSpPr>
                  <a:spLocks noChangeShapeType="1"/>
                </p:cNvSpPr>
                <p:nvPr/>
              </p:nvSpPr>
              <p:spPr bwMode="auto">
                <a:xfrm>
                  <a:off x="144" y="2928"/>
                  <a:ext cx="5472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1" name="Line 9"/>
                <p:cNvSpPr>
                  <a:spLocks noChangeShapeType="1"/>
                </p:cNvSpPr>
                <p:nvPr/>
              </p:nvSpPr>
              <p:spPr bwMode="auto">
                <a:xfrm>
                  <a:off x="144" y="3360"/>
                  <a:ext cx="5472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2" name="Rectangle 1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244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3000" dirty="0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rPr>
                    <a:t>New </a:t>
                  </a:r>
                  <a:endParaRPr lang="en-US" sz="3000" dirty="0" smtClean="0">
                    <a:solidFill>
                      <a:schemeClr val="accent5">
                        <a:lumMod val="50000"/>
                      </a:schemeClr>
                    </a:solidFill>
                    <a:latin typeface="Arial Narrow"/>
                    <a:cs typeface="Arial Narrow"/>
                  </a:endParaRPr>
                </a:p>
                <a:p>
                  <a:pPr algn="ctr"/>
                  <a:r>
                    <a:rPr lang="en-US" sz="3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rPr>
                    <a:t>Governance</a:t>
                  </a:r>
                  <a:endParaRPr lang="en-US" sz="3000" dirty="0">
                    <a:solidFill>
                      <a:schemeClr val="accent5">
                        <a:lumMod val="50000"/>
                      </a:schemeClr>
                    </a:solidFill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3" name="Rectangle 13"/>
                <p:cNvSpPr>
                  <a:spLocks noChangeArrowheads="1"/>
                </p:cNvSpPr>
                <p:nvPr/>
              </p:nvSpPr>
              <p:spPr bwMode="auto">
                <a:xfrm>
                  <a:off x="336" y="866"/>
                  <a:ext cx="2151" cy="5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ct val="10000"/>
                    </a:spcBef>
                  </a:pPr>
                  <a:r>
                    <a:rPr lang="en-US" sz="28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rPr>
                    <a:t>Classical Public</a:t>
                  </a:r>
                  <a:endParaRPr lang="en-US" sz="2800" dirty="0">
                    <a:solidFill>
                      <a:schemeClr val="accent5">
                        <a:lumMod val="50000"/>
                      </a:schemeClr>
                    </a:solidFill>
                    <a:latin typeface="Arial Narrow"/>
                    <a:cs typeface="Arial Narrow"/>
                  </a:endParaRPr>
                </a:p>
                <a:p>
                  <a:pPr algn="ctr">
                    <a:lnSpc>
                      <a:spcPct val="90000"/>
                    </a:lnSpc>
                    <a:spcBef>
                      <a:spcPct val="10000"/>
                    </a:spcBef>
                  </a:pPr>
                  <a:r>
                    <a:rPr lang="en-US" sz="2800" dirty="0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rPr>
                    <a:t>Administration</a:t>
                  </a:r>
                </a:p>
              </p:txBody>
            </p:sp>
            <p:sp>
              <p:nvSpPr>
                <p:cNvPr id="84" name="Line 14"/>
                <p:cNvSpPr>
                  <a:spLocks noChangeShapeType="1"/>
                </p:cNvSpPr>
                <p:nvPr/>
              </p:nvSpPr>
              <p:spPr bwMode="auto">
                <a:xfrm>
                  <a:off x="144" y="720"/>
                  <a:ext cx="5472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5" name="Line 15"/>
                <p:cNvSpPr>
                  <a:spLocks noChangeShapeType="1"/>
                </p:cNvSpPr>
                <p:nvPr/>
              </p:nvSpPr>
              <p:spPr bwMode="auto">
                <a:xfrm>
                  <a:off x="144" y="3792"/>
                  <a:ext cx="5472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6" name="Line 16"/>
                <p:cNvSpPr>
                  <a:spLocks noChangeShapeType="1"/>
                </p:cNvSpPr>
                <p:nvPr/>
              </p:nvSpPr>
              <p:spPr bwMode="auto">
                <a:xfrm>
                  <a:off x="2880" y="720"/>
                  <a:ext cx="0" cy="307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7" name="Line 17"/>
                <p:cNvSpPr>
                  <a:spLocks noChangeShapeType="1"/>
                </p:cNvSpPr>
                <p:nvPr/>
              </p:nvSpPr>
              <p:spPr bwMode="auto">
                <a:xfrm>
                  <a:off x="5616" y="720"/>
                  <a:ext cx="0" cy="307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8" name="Line 18"/>
                <p:cNvSpPr>
                  <a:spLocks noChangeShapeType="1"/>
                </p:cNvSpPr>
                <p:nvPr/>
              </p:nvSpPr>
              <p:spPr bwMode="auto">
                <a:xfrm>
                  <a:off x="144" y="720"/>
                  <a:ext cx="0" cy="307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  <p:bldP spid="9933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1487964" y="1752600"/>
            <a:ext cx="503214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FFFF00"/>
              </a:buClr>
              <a:buFontTx/>
              <a:buChar char="•"/>
              <a:defRPr/>
            </a:pPr>
            <a:r>
              <a:rPr lang="en-US" sz="4000" dirty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 Narrow"/>
                <a:cs typeface="Arial Narrow"/>
              </a:rPr>
              <a:t>Principal </a:t>
            </a:r>
            <a:r>
              <a:rPr lang="en-US" sz="4000" dirty="0">
                <a:solidFill>
                  <a:schemeClr val="bg1"/>
                </a:solidFill>
                <a:latin typeface="Arial Narrow"/>
                <a:cs typeface="Arial Narrow"/>
              </a:rPr>
              <a:t>Agent </a:t>
            </a:r>
            <a:r>
              <a:rPr lang="en-US" sz="4000" dirty="0" smtClean="0">
                <a:solidFill>
                  <a:schemeClr val="bg1"/>
                </a:solidFill>
                <a:latin typeface="Arial Narrow"/>
                <a:cs typeface="Arial Narrow"/>
              </a:rPr>
              <a:t>Theory</a:t>
            </a:r>
          </a:p>
          <a:p>
            <a:pPr>
              <a:buClr>
                <a:srgbClr val="FFFF00"/>
              </a:buClr>
              <a:buFontTx/>
              <a:buChar char="•"/>
              <a:defRPr/>
            </a:pPr>
            <a:r>
              <a:rPr lang="en-US" sz="4000" dirty="0" smtClean="0">
                <a:solidFill>
                  <a:schemeClr val="bg1"/>
                </a:solidFill>
                <a:latin typeface="Arial Narrow"/>
                <a:cs typeface="Arial Narrow"/>
              </a:rPr>
              <a:t> Network Theory</a:t>
            </a:r>
            <a:endParaRPr lang="en-US" sz="40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2097564" y="3254276"/>
            <a:ext cx="627607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600" dirty="0">
                <a:solidFill>
                  <a:schemeClr val="bg1"/>
                </a:solidFill>
                <a:latin typeface="Arial Narrow"/>
                <a:cs typeface="Arial Narrow"/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Pluriformity</a:t>
            </a:r>
            <a:endParaRPr lang="en-US" sz="3600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bg1"/>
                </a:solidFill>
                <a:latin typeface="Arial Narrow"/>
                <a:cs typeface="Arial Narrow"/>
              </a:rPr>
              <a:t>  Self</a:t>
            </a:r>
            <a:r>
              <a:rPr lang="en-US" sz="3600" dirty="0">
                <a:solidFill>
                  <a:schemeClr val="bg1"/>
                </a:solidFill>
                <a:latin typeface="Arial Narrow"/>
                <a:cs typeface="Arial Narrow"/>
              </a:rPr>
              <a:t>-</a:t>
            </a:r>
            <a:r>
              <a:rPr lang="en-US" sz="360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referentiality</a:t>
            </a:r>
            <a:endParaRPr lang="en-US" sz="3600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600" dirty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Arial Narrow"/>
                <a:cs typeface="Arial Narrow"/>
              </a:rPr>
              <a:t> Asymmetric interdependencies</a:t>
            </a:r>
          </a:p>
          <a:p>
            <a:pPr>
              <a:buClr>
                <a:srgbClr val="FFFF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bg1"/>
                </a:solidFill>
                <a:latin typeface="Arial Narrow"/>
                <a:cs typeface="Arial Narrow"/>
              </a:rPr>
              <a:t>  Dynamism</a:t>
            </a:r>
            <a:endParaRPr lang="en-US" sz="36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150921" y="26634"/>
            <a:ext cx="9428085" cy="1013755"/>
            <a:chOff x="-150921" y="26634"/>
            <a:chExt cx="9428085" cy="1013755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HIERARCHY</a:t>
              </a: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NETWORK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5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7" name="Picture 16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15060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/>
      <p:bldP spid="10036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1371600" y="4267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arrow"/>
                <a:cs typeface="Arial Narrow"/>
              </a:rPr>
              <a:t>Public vs. Private</a:t>
            </a: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1524000" y="4953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Narrow"/>
                <a:cs typeface="Arial Narrow"/>
              </a:rPr>
              <a:t>Command &amp; </a:t>
            </a:r>
            <a:r>
              <a:rPr lang="en-US" sz="2800" dirty="0">
                <a:solidFill>
                  <a:schemeClr val="bg1"/>
                </a:solidFill>
                <a:latin typeface="Arial Narrow"/>
                <a:cs typeface="Arial Narrow"/>
              </a:rPr>
              <a:t>control</a:t>
            </a: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1447800" y="5638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arrow"/>
                <a:cs typeface="Arial Narrow"/>
              </a:rPr>
              <a:t>Management skills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5791200" y="5638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arrow"/>
                <a:cs typeface="Arial Narrow"/>
              </a:rPr>
              <a:t>Enablement skills</a:t>
            </a: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4648200" y="4953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spc="-60" dirty="0">
                <a:solidFill>
                  <a:schemeClr val="bg1"/>
                </a:solidFill>
                <a:latin typeface="Arial Narrow"/>
                <a:cs typeface="Arial Narrow"/>
              </a:rPr>
              <a:t>Negotiation </a:t>
            </a:r>
            <a:r>
              <a:rPr lang="en-US" sz="2800" spc="-60" dirty="0" smtClean="0">
                <a:solidFill>
                  <a:schemeClr val="bg1"/>
                </a:solidFill>
                <a:latin typeface="Arial Narrow"/>
                <a:cs typeface="Arial Narrow"/>
              </a:rPr>
              <a:t>&amp; persuasion</a:t>
            </a:r>
            <a:endParaRPr lang="en-US" sz="2800" spc="-6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5791200" y="4267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arrow"/>
                <a:cs typeface="Arial Narrow"/>
              </a:rPr>
              <a:t>Public + Private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The new governance paradigm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53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54" name="Rectangle 53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55" name="Picture 54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" y="1371600"/>
            <a:ext cx="8686800" cy="4876800"/>
            <a:chOff x="228600" y="1371600"/>
            <a:chExt cx="8686800" cy="4876800"/>
          </a:xfrm>
        </p:grpSpPr>
        <p:sp>
          <p:nvSpPr>
            <p:cNvPr id="62" name="Rectangle 2"/>
            <p:cNvSpPr>
              <a:spLocks noChangeArrowheads="1"/>
            </p:cNvSpPr>
            <p:nvPr/>
          </p:nvSpPr>
          <p:spPr bwMode="auto">
            <a:xfrm>
              <a:off x="1295400" y="3581400"/>
              <a:ext cx="17526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Arial Narrow"/>
                  <a:cs typeface="Arial Narrow"/>
                </a:rPr>
                <a:t>Hierarchy</a:t>
              </a:r>
            </a:p>
          </p:txBody>
        </p:sp>
        <p:sp>
          <p:nvSpPr>
            <p:cNvPr id="63" name="Rectangle 3"/>
            <p:cNvSpPr>
              <a:spLocks noChangeArrowheads="1"/>
            </p:cNvSpPr>
            <p:nvPr/>
          </p:nvSpPr>
          <p:spPr bwMode="auto">
            <a:xfrm>
              <a:off x="5715000" y="3581400"/>
              <a:ext cx="17526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Arial Narrow"/>
                  <a:cs typeface="Arial Narrow"/>
                </a:rPr>
                <a:t>Network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28600" y="1371600"/>
              <a:ext cx="8686800" cy="4876800"/>
              <a:chOff x="228600" y="1371600"/>
              <a:chExt cx="8686800" cy="4876800"/>
            </a:xfrm>
          </p:grpSpPr>
          <p:sp>
            <p:nvSpPr>
              <p:cNvPr id="65" name="Rectangle 2"/>
              <p:cNvSpPr>
                <a:spLocks noChangeArrowheads="1"/>
              </p:cNvSpPr>
              <p:nvPr/>
            </p:nvSpPr>
            <p:spPr bwMode="auto">
              <a:xfrm>
                <a:off x="304800" y="2819400"/>
                <a:ext cx="41148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dirty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Program/Agency</a:t>
                </a:r>
              </a:p>
            </p:txBody>
          </p:sp>
          <p:sp>
            <p:nvSpPr>
              <p:cNvPr id="66" name="Rectangle 3"/>
              <p:cNvSpPr>
                <a:spLocks noChangeArrowheads="1"/>
              </p:cNvSpPr>
              <p:nvPr/>
            </p:nvSpPr>
            <p:spPr bwMode="auto">
              <a:xfrm>
                <a:off x="5638800" y="2819400"/>
                <a:ext cx="17526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dirty="0">
                    <a:solidFill>
                      <a:schemeClr val="bg1"/>
                    </a:solidFill>
                    <a:latin typeface="Arial Narrow"/>
                    <a:cs typeface="Arial Narrow"/>
                  </a:rPr>
                  <a:t>Tool</a:t>
                </a:r>
              </a:p>
            </p:txBody>
          </p:sp>
          <p:grpSp>
            <p:nvGrpSpPr>
              <p:cNvPr id="67" name="Group 48"/>
              <p:cNvGrpSpPr/>
              <p:nvPr/>
            </p:nvGrpSpPr>
            <p:grpSpPr>
              <a:xfrm>
                <a:off x="228600" y="1371600"/>
                <a:ext cx="8686800" cy="4876800"/>
                <a:chOff x="228600" y="1143000"/>
                <a:chExt cx="8686800" cy="4876800"/>
              </a:xfrm>
            </p:grpSpPr>
            <p:sp>
              <p:nvSpPr>
                <p:cNvPr id="68" name="Rectangle 67"/>
                <p:cNvSpPr/>
                <p:nvPr/>
              </p:nvSpPr>
              <p:spPr bwMode="auto">
                <a:xfrm>
                  <a:off x="228600" y="1143000"/>
                  <a:ext cx="8686800" cy="12192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/>
                    <a:cs typeface="Arial Narrow"/>
                  </a:endParaRPr>
                </a:p>
              </p:txBody>
            </p:sp>
            <p:grpSp>
              <p:nvGrpSpPr>
                <p:cNvPr id="69" name="Group 4"/>
                <p:cNvGrpSpPr>
                  <a:grpSpLocks/>
                </p:cNvGrpSpPr>
                <p:nvPr/>
              </p:nvGrpSpPr>
              <p:grpSpPr bwMode="auto">
                <a:xfrm>
                  <a:off x="228600" y="1143000"/>
                  <a:ext cx="8686800" cy="4876800"/>
                  <a:chOff x="144" y="720"/>
                  <a:chExt cx="5472" cy="3072"/>
                </a:xfrm>
              </p:grpSpPr>
              <p:sp>
                <p:nvSpPr>
                  <p:cNvPr id="70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88"/>
                    <a:ext cx="547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 Narrow"/>
                      <a:cs typeface="Arial Narrow"/>
                    </a:endParaRPr>
                  </a:p>
                </p:txBody>
              </p:sp>
              <p:sp>
                <p:nvSpPr>
                  <p:cNvPr id="71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016"/>
                    <a:ext cx="547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 Narrow"/>
                      <a:cs typeface="Arial Narrow"/>
                    </a:endParaRPr>
                  </a:p>
                </p:txBody>
              </p:sp>
              <p:sp>
                <p:nvSpPr>
                  <p:cNvPr id="72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448"/>
                    <a:ext cx="547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 Narrow"/>
                      <a:cs typeface="Arial Narrow"/>
                    </a:endParaRPr>
                  </a:p>
                </p:txBody>
              </p:sp>
              <p:sp>
                <p:nvSpPr>
                  <p:cNvPr id="73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928"/>
                    <a:ext cx="547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 Narrow"/>
                      <a:cs typeface="Arial Narrow"/>
                    </a:endParaRPr>
                  </a:p>
                </p:txBody>
              </p:sp>
              <p:sp>
                <p:nvSpPr>
                  <p:cNvPr id="74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3360"/>
                    <a:ext cx="547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 Narrow"/>
                      <a:cs typeface="Arial Narrow"/>
                    </a:endParaRPr>
                  </a:p>
                </p:txBody>
              </p:sp>
              <p:sp>
                <p:nvSpPr>
                  <p:cNvPr id="75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244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3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 Narrow"/>
                        <a:cs typeface="Arial Narrow"/>
                      </a:rPr>
                      <a:t>New </a:t>
                    </a:r>
                    <a:endParaRPr lang="en-US" sz="3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endParaRPr>
                  </a:p>
                  <a:p>
                    <a:pPr algn="ctr"/>
                    <a:r>
                      <a:rPr lang="en-US" sz="3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 Narrow"/>
                        <a:cs typeface="Arial Narrow"/>
                      </a:rPr>
                      <a:t>Governance</a:t>
                    </a:r>
                    <a:endParaRPr lang="en-US" sz="3000" dirty="0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endParaRPr>
                  </a:p>
                </p:txBody>
              </p:sp>
              <p:sp>
                <p:nvSpPr>
                  <p:cNvPr id="7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36" y="866"/>
                    <a:ext cx="2151" cy="5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  <a:spcBef>
                        <a:spcPct val="10000"/>
                      </a:spcBef>
                    </a:pPr>
                    <a:r>
                      <a:rPr lang="en-US" sz="2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 Narrow"/>
                        <a:cs typeface="Arial Narrow"/>
                      </a:rPr>
                      <a:t>Classical Public</a:t>
                    </a:r>
                    <a:endParaRPr lang="en-US" sz="2800" dirty="0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endParaRPr>
                  </a:p>
                  <a:p>
                    <a:pPr algn="ctr">
                      <a:lnSpc>
                        <a:spcPct val="90000"/>
                      </a:lnSpc>
                      <a:spcBef>
                        <a:spcPct val="10000"/>
                      </a:spcBef>
                    </a:pPr>
                    <a:r>
                      <a:rPr lang="en-US" sz="2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 Narrow"/>
                        <a:cs typeface="Arial Narrow"/>
                      </a:rPr>
                      <a:t>Administration</a:t>
                    </a:r>
                  </a:p>
                </p:txBody>
              </p:sp>
              <p:sp>
                <p:nvSpPr>
                  <p:cNvPr id="77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720"/>
                    <a:ext cx="547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 Narrow"/>
                      <a:cs typeface="Arial Narrow"/>
                    </a:endParaRPr>
                  </a:p>
                </p:txBody>
              </p:sp>
              <p:sp>
                <p:nvSpPr>
                  <p:cNvPr id="7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3792"/>
                    <a:ext cx="547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 Narrow"/>
                      <a:cs typeface="Arial Narrow"/>
                    </a:endParaRPr>
                  </a:p>
                </p:txBody>
              </p:sp>
              <p:sp>
                <p:nvSpPr>
                  <p:cNvPr id="79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720"/>
                    <a:ext cx="0" cy="3072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 Narrow"/>
                      <a:cs typeface="Arial Narrow"/>
                    </a:endParaRPr>
                  </a:p>
                </p:txBody>
              </p:sp>
              <p:sp>
                <p:nvSpPr>
                  <p:cNvPr id="80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5616" y="720"/>
                    <a:ext cx="0" cy="3072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 Narrow"/>
                      <a:cs typeface="Arial Narrow"/>
                    </a:endParaRPr>
                  </a:p>
                </p:txBody>
              </p:sp>
              <p:sp>
                <p:nvSpPr>
                  <p:cNvPr id="81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720"/>
                    <a:ext cx="0" cy="3072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 Narrow"/>
                      <a:cs typeface="Arial Narrow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99660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971800" y="1981200"/>
            <a:ext cx="3581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Activation</a:t>
            </a: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Orchestration</a:t>
            </a: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Modulation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Needed: new enablement skills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6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18" name="Picture 17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981200" y="1981200"/>
            <a:ext cx="5943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6550" marR="0" lvl="0" indent="-336550" defTabSz="914400" latinLnBrk="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tabLst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Management Challenge</a:t>
            </a:r>
          </a:p>
          <a:p>
            <a:pPr marL="336550" marR="0" lvl="0" indent="-336550" defTabSz="914400" latinLnBrk="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tabLst/>
              <a:defRPr/>
            </a:pPr>
            <a:r>
              <a:rPr lang="en-US" sz="4200" dirty="0" smtClean="0">
                <a:solidFill>
                  <a:schemeClr val="bg1"/>
                </a:solidFill>
                <a:latin typeface="Arial Narrow"/>
                <a:cs typeface="Arial Narrow"/>
              </a:rPr>
              <a:t>Accountability </a:t>
            </a: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Challenge</a:t>
            </a:r>
          </a:p>
          <a:p>
            <a:pPr marL="336550" marR="0" lvl="0" indent="-336550" defTabSz="914400" latinLnBrk="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tabLst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Legitimacy Challenge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Challenges: for governments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2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17" name="Picture 16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3639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752600" y="1981200"/>
            <a:ext cx="6172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Loss of </a:t>
            </a:r>
            <a:r>
              <a:rPr lang="en-US" sz="4200" dirty="0" smtClean="0">
                <a:solidFill>
                  <a:schemeClr val="bg1"/>
                </a:solidFill>
                <a:latin typeface="Arial Narrow"/>
                <a:cs typeface="Arial Narrow"/>
              </a:rPr>
              <a:t>autonomy</a:t>
            </a:r>
            <a:endParaRPr lang="en-US" sz="4200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defRPr/>
            </a:pPr>
            <a:r>
              <a:rPr lang="en-US" sz="4200" dirty="0" err="1">
                <a:solidFill>
                  <a:schemeClr val="bg1"/>
                </a:solidFill>
                <a:latin typeface="Arial Narrow"/>
                <a:cs typeface="Arial Narrow"/>
              </a:rPr>
              <a:t>Vendorism</a:t>
            </a: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 &amp; mission drift</a:t>
            </a: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Bureaucratization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Challenges: for partners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2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17" name="Picture 16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3639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86000" y="1981200"/>
            <a:ext cx="5638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6550" marR="0" lvl="0" indent="-336550" defTabSz="914400" latinLnBrk="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tabLst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Tool knowledge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Needed: new knowledge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2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17" name="Picture 16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14497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#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6750"/>
            <a:ext cx="31242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other nail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74788"/>
            <a:ext cx="4191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#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8350"/>
            <a:ext cx="31242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nail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4191000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2"/>
          <a:stretch>
            <a:fillRect/>
          </a:stretch>
        </p:blipFill>
        <p:spPr bwMode="auto">
          <a:xfrm>
            <a:off x="5638800" y="3775075"/>
            <a:ext cx="35052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Tool knowledge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2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14" name="Picture 13" descr="Untitled-1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93728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86000" y="1981200"/>
            <a:ext cx="5638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Tool knowledge</a:t>
            </a: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Design knowledge</a:t>
            </a:r>
          </a:p>
          <a:p>
            <a:pPr marL="336550" indent="-33655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Operational knowledge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50921" y="26634"/>
            <a:ext cx="9428085" cy="1396341"/>
            <a:chOff x="-150921" y="26634"/>
            <a:chExt cx="9428085" cy="1396341"/>
          </a:xfrm>
        </p:grpSpPr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351483" y="838200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Needed: new knowledge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2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17" name="Picture 16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219200" y="1600200"/>
            <a:ext cx="707904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6550" marR="0" lvl="0" indent="-336550" defTabSz="914400" latinLnBrk="0">
              <a:lnSpc>
                <a:spcPct val="90000"/>
              </a:lnSpc>
              <a:spcBef>
                <a:spcPts val="3600"/>
              </a:spcBef>
              <a:buClr>
                <a:schemeClr val="accent2"/>
              </a:buClr>
              <a:buSzPct val="100000"/>
              <a:buFontTx/>
              <a:buChar char="•"/>
              <a:tabLst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By partners: </a:t>
            </a:r>
            <a:r>
              <a:rPr lang="en-US" sz="4200" dirty="0" smtClean="0">
                <a:solidFill>
                  <a:schemeClr val="bg1"/>
                </a:solidFill>
                <a:latin typeface="Arial Narrow"/>
                <a:cs typeface="Arial Narrow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en-US" sz="4200" b="0" dirty="0" smtClean="0">
                <a:solidFill>
                  <a:schemeClr val="bg1"/>
                </a:solidFill>
                <a:latin typeface="Arial Narrow"/>
                <a:cs typeface="Arial Narrow"/>
              </a:rPr>
              <a:t>for </a:t>
            </a:r>
            <a:r>
              <a:rPr lang="en-US" sz="4200" b="0" dirty="0">
                <a:solidFill>
                  <a:schemeClr val="bg1"/>
                </a:solidFill>
                <a:latin typeface="Arial Narrow"/>
                <a:cs typeface="Arial Narrow"/>
              </a:rPr>
              <a:t>the accountability needs of government</a:t>
            </a:r>
          </a:p>
          <a:p>
            <a:pPr marL="336550" marR="0" lvl="0" indent="-336550" defTabSz="914400" latinLnBrk="0">
              <a:lnSpc>
                <a:spcPct val="90000"/>
              </a:lnSpc>
              <a:spcBef>
                <a:spcPts val="3600"/>
              </a:spcBef>
              <a:buClr>
                <a:schemeClr val="accent2"/>
              </a:buClr>
              <a:buSzPct val="100000"/>
              <a:buFontTx/>
              <a:buChar char="•"/>
              <a:tabLst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By governments: </a:t>
            </a:r>
            <a:r>
              <a:rPr lang="en-US" sz="4200" dirty="0" smtClean="0">
                <a:solidFill>
                  <a:schemeClr val="bg1"/>
                </a:solidFill>
                <a:latin typeface="Arial Narrow"/>
                <a:cs typeface="Arial Narrow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en-US" sz="4200" b="0" dirty="0" smtClean="0">
                <a:solidFill>
                  <a:schemeClr val="bg1"/>
                </a:solidFill>
                <a:latin typeface="Arial Narrow"/>
                <a:cs typeface="Arial Narrow"/>
              </a:rPr>
              <a:t>for </a:t>
            </a:r>
            <a:r>
              <a:rPr lang="en-US" sz="4200" b="0" dirty="0">
                <a:solidFill>
                  <a:schemeClr val="bg1"/>
                </a:solidFill>
                <a:latin typeface="Arial Narrow"/>
                <a:cs typeface="Arial Narrow"/>
              </a:rPr>
              <a:t>the distinguishing functions of private partners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Needed: new sensitivities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6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18" name="Picture 17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2209800" y="1295400"/>
            <a:ext cx="4953000" cy="494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Arial Narrow"/>
                <a:cs typeface="Arial Narrow"/>
              </a:rPr>
              <a:t>Direct government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Arial Narrow"/>
                <a:cs typeface="Arial Narrow"/>
              </a:rPr>
              <a:t>Contracts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Arial Narrow"/>
                <a:cs typeface="Arial Narrow"/>
              </a:rPr>
              <a:t>Grants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Arial Narrow"/>
                <a:cs typeface="Arial Narrow"/>
              </a:rPr>
              <a:t>Direct loans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Arial Narrow"/>
                <a:cs typeface="Arial Narrow"/>
              </a:rPr>
              <a:t>Loan guarantees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Arial Narrow"/>
                <a:cs typeface="Arial Narrow"/>
              </a:rPr>
              <a:t>Economic regulation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Arial Narrow"/>
                <a:cs typeface="Arial Narrow"/>
              </a:rPr>
              <a:t>Social regulation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Arial Narrow"/>
                <a:cs typeface="Arial Narrow"/>
              </a:rPr>
              <a:t>Corrective fees</a:t>
            </a:r>
            <a:endParaRPr lang="en-US" sz="34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50921" y="26634"/>
            <a:ext cx="9428085" cy="1001900"/>
            <a:chOff x="-150921" y="26634"/>
            <a:chExt cx="9428085" cy="1001900"/>
          </a:xfrm>
        </p:grpSpPr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-145555" y="443759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Illustrative tools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8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20" name="Picture 19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05000"/>
            <a:ext cx="7045325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0375" indent="-460375">
              <a:lnSpc>
                <a:spcPct val="90000"/>
              </a:lnSpc>
              <a:spcBef>
                <a:spcPct val="35000"/>
              </a:spcBef>
              <a:buClr>
                <a:srgbClr val="FFFF00"/>
              </a:buClr>
              <a:buSzPct val="100000"/>
              <a:buFont typeface="Wingdings" pitchFamily="2" charset="2"/>
              <a:buChar char="Ø"/>
            </a:pPr>
            <a:r>
              <a:rPr lang="en-US" sz="3600" b="1" kern="1200" dirty="0">
                <a:solidFill>
                  <a:schemeClr val="bg1"/>
                </a:solidFill>
                <a:latin typeface="Arial Narrow"/>
                <a:cs typeface="Arial Narrow"/>
              </a:rPr>
              <a:t>Service p</a:t>
            </a:r>
            <a:r>
              <a:rPr lang="en-US" sz="3600" b="1" kern="1200" dirty="0" smtClean="0">
                <a:solidFill>
                  <a:schemeClr val="bg1"/>
                </a:solidFill>
                <a:latin typeface="Arial Narrow"/>
                <a:cs typeface="Arial Narrow"/>
              </a:rPr>
              <a:t>rovision</a:t>
            </a:r>
            <a:endParaRPr lang="en-US" sz="3600" b="1" kern="1200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460375" indent="-460375">
              <a:lnSpc>
                <a:spcPct val="90000"/>
              </a:lnSpc>
              <a:spcBef>
                <a:spcPct val="35000"/>
              </a:spcBef>
              <a:buClr>
                <a:srgbClr val="FFFF00"/>
              </a:buClr>
              <a:buSzPct val="100000"/>
              <a:buFont typeface="Wingdings" pitchFamily="2" charset="2"/>
              <a:buChar char="Ø"/>
            </a:pPr>
            <a:r>
              <a:rPr lang="en-US" sz="3600" b="1" kern="1200" dirty="0">
                <a:solidFill>
                  <a:schemeClr val="bg1"/>
                </a:solidFill>
                <a:latin typeface="Arial Narrow"/>
                <a:cs typeface="Arial Narrow"/>
              </a:rPr>
              <a:t>Advocacy</a:t>
            </a:r>
          </a:p>
          <a:p>
            <a:pPr marL="460375" indent="-460375">
              <a:lnSpc>
                <a:spcPct val="90000"/>
              </a:lnSpc>
              <a:spcBef>
                <a:spcPct val="35000"/>
              </a:spcBef>
              <a:buClr>
                <a:srgbClr val="FFFF00"/>
              </a:buClr>
              <a:buSzPct val="100000"/>
              <a:buFont typeface="Wingdings" pitchFamily="2" charset="2"/>
              <a:buChar char="Ø"/>
            </a:pPr>
            <a:r>
              <a:rPr lang="en-US" sz="3600" b="1" kern="1200" dirty="0">
                <a:solidFill>
                  <a:schemeClr val="bg1"/>
                </a:solidFill>
                <a:latin typeface="Arial Narrow"/>
                <a:cs typeface="Arial Narrow"/>
              </a:rPr>
              <a:t>Expression</a:t>
            </a:r>
          </a:p>
          <a:p>
            <a:pPr marL="460375" indent="-460375">
              <a:lnSpc>
                <a:spcPct val="90000"/>
              </a:lnSpc>
              <a:spcBef>
                <a:spcPct val="35000"/>
              </a:spcBef>
              <a:buClr>
                <a:srgbClr val="FFFF00"/>
              </a:buClr>
              <a:buSzPct val="100000"/>
              <a:buFont typeface="Wingdings" pitchFamily="2" charset="2"/>
              <a:buChar char="Ø"/>
            </a:pPr>
            <a:r>
              <a:rPr lang="en-US" sz="3600" b="1" kern="1200" dirty="0" smtClean="0">
                <a:solidFill>
                  <a:schemeClr val="bg1"/>
                </a:solidFill>
                <a:latin typeface="Arial Narrow"/>
                <a:cs typeface="Arial Narrow"/>
              </a:rPr>
              <a:t>Community-building </a:t>
            </a:r>
            <a:r>
              <a:rPr lang="en-US" sz="3600" b="1" kern="1200" dirty="0">
                <a:solidFill>
                  <a:schemeClr val="bg1"/>
                </a:solidFill>
                <a:latin typeface="Arial Narrow"/>
                <a:cs typeface="Arial Narrow"/>
              </a:rPr>
              <a:t>/ </a:t>
            </a:r>
            <a:r>
              <a:rPr lang="en-US" sz="3600" b="1" kern="1200" dirty="0" smtClean="0">
                <a:solidFill>
                  <a:schemeClr val="bg1"/>
                </a:solidFill>
                <a:latin typeface="Arial Narrow"/>
                <a:cs typeface="Arial Narrow"/>
              </a:rPr>
              <a:t>social </a:t>
            </a:r>
            <a:r>
              <a:rPr lang="en-US" sz="3600" b="1" kern="1200" dirty="0">
                <a:solidFill>
                  <a:schemeClr val="bg1"/>
                </a:solidFill>
                <a:latin typeface="Arial Narrow"/>
                <a:cs typeface="Arial Narrow"/>
              </a:rPr>
              <a:t>capital</a:t>
            </a:r>
          </a:p>
          <a:p>
            <a:pPr marL="460375" indent="-460375">
              <a:lnSpc>
                <a:spcPct val="90000"/>
              </a:lnSpc>
              <a:spcBef>
                <a:spcPct val="35000"/>
              </a:spcBef>
              <a:buClr>
                <a:srgbClr val="FFFF00"/>
              </a:buClr>
              <a:buSzPct val="100000"/>
              <a:buFont typeface="Wingdings" pitchFamily="2" charset="2"/>
              <a:buChar char="Ø"/>
            </a:pPr>
            <a:r>
              <a:rPr lang="en-US" sz="3600" b="1" kern="1200" dirty="0">
                <a:solidFill>
                  <a:schemeClr val="bg1"/>
                </a:solidFill>
                <a:latin typeface="Arial Narrow"/>
                <a:cs typeface="Arial Narrow"/>
              </a:rPr>
              <a:t>Value </a:t>
            </a:r>
            <a:r>
              <a:rPr lang="en-US" sz="3600" b="1" kern="1200" dirty="0" smtClean="0">
                <a:solidFill>
                  <a:schemeClr val="bg1"/>
                </a:solidFill>
                <a:latin typeface="Arial Narrow"/>
                <a:cs typeface="Arial Narrow"/>
              </a:rPr>
              <a:t>guardian / mobilization</a:t>
            </a:r>
            <a:r>
              <a:rPr lang="en-US" sz="3600" b="1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endParaRPr lang="en-US" sz="36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50921" y="26634"/>
            <a:ext cx="9428085" cy="1383086"/>
            <a:chOff x="-150921" y="26634"/>
            <a:chExt cx="9428085" cy="1383086"/>
          </a:xfrm>
        </p:grpSpPr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95410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ts val="0"/>
                </a:spcBef>
                <a:tabLst>
                  <a:tab pos="7777163" algn="l"/>
                </a:tabLst>
                <a:defRPr/>
              </a:pPr>
              <a:r>
                <a:rPr lang="en-US" sz="2800" cap="all" dirty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SENSITIVITY  TO  PARTNER CHARACTISTICS: </a:t>
              </a:r>
              <a:r>
                <a:rPr lang="en-US" sz="28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/>
              </a:r>
              <a:br>
                <a:rPr lang="en-US" sz="28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</a:br>
              <a:r>
                <a:rPr lang="en-US" sz="28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E.G.–multiple </a:t>
              </a:r>
              <a:r>
                <a:rPr lang="en-US" sz="2800" cap="all" dirty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functions of nonprofits</a:t>
              </a:r>
            </a:p>
          </p:txBody>
        </p:sp>
        <p:grpSp>
          <p:nvGrpSpPr>
            <p:cNvPr id="14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16" name="Picture 15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008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866900" y="1905000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6550" marR="0" lvl="0" indent="-336550" defTabSz="914400" latinLnBrk="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tabLst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“Professional citizens”</a:t>
            </a:r>
          </a:p>
          <a:p>
            <a:pPr marL="336550" marR="0" lvl="0" indent="-336550" defTabSz="914400" latinLnBrk="0">
              <a:lnSpc>
                <a:spcPct val="90000"/>
              </a:lnSpc>
              <a:spcBef>
                <a:spcPts val="2400"/>
              </a:spcBef>
              <a:buClr>
                <a:schemeClr val="accent2"/>
              </a:buClr>
              <a:buSzPct val="100000"/>
              <a:buFontTx/>
              <a:buChar char="•"/>
              <a:tabLst/>
              <a:defRPr/>
            </a:pPr>
            <a:r>
              <a:rPr lang="en-US" sz="4200" dirty="0">
                <a:solidFill>
                  <a:schemeClr val="bg1"/>
                </a:solidFill>
                <a:latin typeface="Arial Narrow"/>
                <a:cs typeface="Arial Narrow"/>
              </a:rPr>
              <a:t>Network managers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Needed: new public service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6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18" name="Picture 17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85800" y="2362200"/>
            <a:ext cx="7772400" cy="1434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80000"/>
            </a:pPr>
            <a:r>
              <a:rPr lang="en-US" sz="4800" dirty="0" smtClean="0">
                <a:solidFill>
                  <a:schemeClr val="bg1"/>
                </a:solidFill>
                <a:latin typeface="Arial Narrow"/>
                <a:cs typeface="Arial Narrow"/>
              </a:rPr>
              <a:t>“It is harder to operate a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80000"/>
            </a:pPr>
            <a:r>
              <a:rPr lang="en-US" sz="4800" dirty="0" smtClean="0">
                <a:solidFill>
                  <a:schemeClr val="bg1"/>
                </a:solidFill>
                <a:latin typeface="Arial Narrow"/>
                <a:cs typeface="Arial Narrow"/>
              </a:rPr>
              <a:t>constitution than to frame one.”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90600" y="3886200"/>
            <a:ext cx="6934200" cy="4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6550" indent="-336550" algn="r">
              <a:lnSpc>
                <a:spcPct val="90000"/>
              </a:lnSpc>
              <a:spcBef>
                <a:spcPts val="3000"/>
              </a:spcBef>
              <a:buClr>
                <a:schemeClr val="accent2"/>
              </a:buClr>
              <a:buSzPct val="80000"/>
            </a:pPr>
            <a:r>
              <a:rPr lang="en-US" sz="2800" b="0" i="1" dirty="0" smtClean="0">
                <a:solidFill>
                  <a:schemeClr val="bg1"/>
                </a:solidFill>
                <a:latin typeface="Arial Narrow"/>
                <a:cs typeface="Arial Narrow"/>
              </a:rPr>
              <a:t>~Woodrow Wilson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conclusion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1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18" name="Picture 17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4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5" autoUpdateAnimBg="0"/>
      <p:bldP spid="8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4"/>
          <p:cNvGrpSpPr>
            <a:grpSpLocks/>
          </p:cNvGrpSpPr>
          <p:nvPr/>
        </p:nvGrpSpPr>
        <p:grpSpPr bwMode="auto">
          <a:xfrm>
            <a:off x="-5904" y="349653"/>
            <a:ext cx="8839200" cy="977900"/>
            <a:chOff x="96" y="96"/>
            <a:chExt cx="5568" cy="616"/>
          </a:xfrm>
        </p:grpSpPr>
        <p:sp>
          <p:nvSpPr>
            <p:cNvPr id="45072" name="Rectangle 16"/>
            <p:cNvSpPr>
              <a:spLocks noChangeArrowheads="1"/>
            </p:cNvSpPr>
            <p:nvPr/>
          </p:nvSpPr>
          <p:spPr bwMode="auto">
            <a:xfrm>
              <a:off x="192" y="382"/>
              <a:ext cx="53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0"/>
                </a:spcBef>
                <a:defRPr/>
              </a:pPr>
              <a:endPara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96" y="96"/>
              <a:ext cx="556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/>
              </a:pPr>
              <a:r>
                <a:rPr lang="en-US" sz="3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New </a:t>
              </a:r>
              <a:r>
                <a:rPr lang="en-US" sz="3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Governance/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/>
              </a:pPr>
              <a:r>
                <a:rPr lang="en-US" sz="3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Oxford University Press</a:t>
              </a:r>
              <a:r>
                <a:rPr lang="en-US" sz="1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/>
              </a:r>
              <a:br>
                <a:rPr lang="en-US" sz="1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3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/>
              </a:r>
              <a:br>
                <a:rPr lang="en-US" sz="3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4342" name="Line 21"/>
            <p:cNvSpPr>
              <a:spLocks noChangeShapeType="1"/>
            </p:cNvSpPr>
            <p:nvPr/>
          </p:nvSpPr>
          <p:spPr bwMode="auto">
            <a:xfrm>
              <a:off x="120" y="458"/>
              <a:ext cx="5520" cy="0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spcBef>
                  <a:spcPts val="0"/>
                </a:spcBef>
              </a:pPr>
              <a:endParaRPr lang="en-US"/>
            </a:p>
          </p:txBody>
        </p:sp>
      </p:grpSp>
      <p:pic>
        <p:nvPicPr>
          <p:cNvPr id="2051" name="Picture 40" descr="The Tools of Governmen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1143000"/>
            <a:ext cx="3970337" cy="556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664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2286000" y="1676400"/>
            <a:ext cx="5638800" cy="369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>
                <a:solidFill>
                  <a:schemeClr val="bg1"/>
                </a:solidFill>
                <a:latin typeface="Arial Narrow"/>
                <a:cs typeface="Arial Narrow"/>
              </a:rPr>
              <a:t>Tort law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>
                <a:solidFill>
                  <a:schemeClr val="bg1"/>
                </a:solidFill>
                <a:latin typeface="Arial Narrow"/>
                <a:cs typeface="Arial Narrow"/>
              </a:rPr>
              <a:t>Administrative adjudication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>
                <a:solidFill>
                  <a:schemeClr val="bg1"/>
                </a:solidFill>
                <a:latin typeface="Arial Narrow"/>
                <a:cs typeface="Arial Narrow"/>
              </a:rPr>
              <a:t>Vouchers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>
                <a:solidFill>
                  <a:schemeClr val="bg1"/>
                </a:solidFill>
                <a:latin typeface="Arial Narrow"/>
                <a:cs typeface="Arial Narrow"/>
              </a:rPr>
              <a:t>Tax </a:t>
            </a:r>
            <a:r>
              <a:rPr lang="en-US" sz="3400" dirty="0" smtClean="0">
                <a:solidFill>
                  <a:schemeClr val="bg1"/>
                </a:solidFill>
                <a:latin typeface="Arial Narrow"/>
                <a:cs typeface="Arial Narrow"/>
              </a:rPr>
              <a:t>expenditures</a:t>
            </a:r>
            <a:endParaRPr lang="en-US" sz="3400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>
                <a:solidFill>
                  <a:schemeClr val="bg1"/>
                </a:solidFill>
                <a:latin typeface="Arial Narrow"/>
                <a:cs typeface="Arial Narrow"/>
              </a:rPr>
              <a:t>Carbon credits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sz="3400" dirty="0">
                <a:solidFill>
                  <a:schemeClr val="bg1"/>
                </a:solidFill>
                <a:latin typeface="Arial Narrow"/>
                <a:cs typeface="Arial Narrow"/>
              </a:rPr>
              <a:t>Social </a:t>
            </a:r>
            <a:r>
              <a:rPr lang="en-US" sz="3400" dirty="0" smtClean="0">
                <a:solidFill>
                  <a:schemeClr val="bg1"/>
                </a:solidFill>
                <a:latin typeface="Arial Narrow"/>
                <a:cs typeface="Arial Narrow"/>
              </a:rPr>
              <a:t>impact bonds</a:t>
            </a:r>
            <a:endParaRPr lang="en-US" sz="34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The beat goes on</a:t>
              </a:r>
              <a:endParaRPr lang="en-US" sz="320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1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8" name="Picture 17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543800" cy="3276600"/>
          </a:xfrm>
        </p:spPr>
        <p:txBody>
          <a:bodyPr/>
          <a:lstStyle/>
          <a:p>
            <a:pPr marL="336550" indent="-336550">
              <a:lnSpc>
                <a:spcPct val="90000"/>
              </a:lnSpc>
              <a:spcBef>
                <a:spcPts val="1200"/>
              </a:spcBef>
              <a:spcAft>
                <a:spcPts val="2400"/>
              </a:spcAft>
              <a:buClr>
                <a:schemeClr val="accent2"/>
              </a:buClr>
              <a:buSzPct val="80000"/>
            </a:pPr>
            <a:r>
              <a:rPr lang="en-US" sz="3400" b="1" kern="1200" dirty="0">
                <a:solidFill>
                  <a:schemeClr val="bg1"/>
                </a:solidFill>
                <a:latin typeface="Arial Narrow"/>
                <a:cs typeface="Arial Narrow"/>
              </a:rPr>
              <a:t>Common feature: Use of “Third Parties”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spcAft>
                <a:spcPts val="2400"/>
              </a:spcAft>
              <a:buClr>
                <a:schemeClr val="accent2"/>
              </a:buClr>
              <a:buSzPct val="80000"/>
            </a:pPr>
            <a:r>
              <a:rPr lang="en-US" sz="3400" b="1" kern="1200" dirty="0">
                <a:solidFill>
                  <a:schemeClr val="bg1"/>
                </a:solidFill>
                <a:latin typeface="Arial Narrow"/>
                <a:cs typeface="Arial Narrow"/>
              </a:rPr>
              <a:t>Sharing of discretionary authority</a:t>
            </a:r>
          </a:p>
          <a:p>
            <a:pPr marL="336550" indent="-336550">
              <a:lnSpc>
                <a:spcPct val="90000"/>
              </a:lnSpc>
              <a:spcBef>
                <a:spcPts val="1200"/>
              </a:spcBef>
              <a:spcAft>
                <a:spcPts val="2400"/>
              </a:spcAft>
              <a:buClr>
                <a:schemeClr val="accent2"/>
              </a:buClr>
              <a:buSzPct val="80000"/>
            </a:pPr>
            <a:r>
              <a:rPr lang="en-US" sz="3400" b="1" kern="1200" dirty="0">
                <a:solidFill>
                  <a:schemeClr val="bg1"/>
                </a:solidFill>
                <a:latin typeface="Arial Narrow"/>
                <a:cs typeface="Arial Narrow"/>
              </a:rPr>
              <a:t>“Deconstruction” of public </a:t>
            </a:r>
            <a:r>
              <a:rPr lang="en-US" sz="3400" b="1" kern="1200" dirty="0" smtClean="0">
                <a:solidFill>
                  <a:schemeClr val="bg1"/>
                </a:solidFill>
                <a:latin typeface="Arial Narrow"/>
                <a:cs typeface="Arial Narrow"/>
              </a:rPr>
              <a:t>action</a:t>
            </a:r>
            <a:endParaRPr lang="en-US" sz="3400" b="1" kern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b="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Rise of third-party government</a:t>
              </a:r>
              <a:endParaRPr lang="en-US" sz="3200" b="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12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6" name="Picture 15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14400" y="1600200"/>
            <a:ext cx="7162800" cy="3962400"/>
            <a:chOff x="914400" y="1600200"/>
            <a:chExt cx="7162800" cy="3962400"/>
          </a:xfrm>
        </p:grpSpPr>
        <p:sp>
          <p:nvSpPr>
            <p:cNvPr id="67" name="Rectangle 66"/>
            <p:cNvSpPr/>
            <p:nvPr/>
          </p:nvSpPr>
          <p:spPr bwMode="auto">
            <a:xfrm>
              <a:off x="914400" y="1600200"/>
              <a:ext cx="7162800" cy="914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/>
                <a:cs typeface="Arial Narrow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914400" y="1600200"/>
              <a:ext cx="7162800" cy="3962400"/>
              <a:chOff x="480" y="1344"/>
              <a:chExt cx="4512" cy="2496"/>
            </a:xfrm>
          </p:grpSpPr>
          <p:sp>
            <p:nvSpPr>
              <p:cNvPr id="7182" name="Line 21"/>
              <p:cNvSpPr>
                <a:spLocks noChangeShapeType="1"/>
              </p:cNvSpPr>
              <p:nvPr/>
            </p:nvSpPr>
            <p:spPr bwMode="auto">
              <a:xfrm>
                <a:off x="480" y="3840"/>
                <a:ext cx="451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7183" name="Line 22"/>
              <p:cNvSpPr>
                <a:spLocks noChangeShapeType="1"/>
              </p:cNvSpPr>
              <p:nvPr/>
            </p:nvSpPr>
            <p:spPr bwMode="auto">
              <a:xfrm>
                <a:off x="1872" y="1632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7184" name="Line 23"/>
              <p:cNvSpPr>
                <a:spLocks noChangeShapeType="1"/>
              </p:cNvSpPr>
              <p:nvPr/>
            </p:nvSpPr>
            <p:spPr bwMode="auto">
              <a:xfrm>
                <a:off x="480" y="1344"/>
                <a:ext cx="451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7185" name="Line 24"/>
              <p:cNvSpPr>
                <a:spLocks noChangeShapeType="1"/>
              </p:cNvSpPr>
              <p:nvPr/>
            </p:nvSpPr>
            <p:spPr bwMode="auto">
              <a:xfrm>
                <a:off x="4992" y="1344"/>
                <a:ext cx="0" cy="24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7186" name="Line 25"/>
              <p:cNvSpPr>
                <a:spLocks noChangeShapeType="1"/>
              </p:cNvSpPr>
              <p:nvPr/>
            </p:nvSpPr>
            <p:spPr bwMode="auto">
              <a:xfrm>
                <a:off x="480" y="1344"/>
                <a:ext cx="0" cy="24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7187" name="Line 26"/>
              <p:cNvSpPr>
                <a:spLocks noChangeShapeType="1"/>
              </p:cNvSpPr>
              <p:nvPr/>
            </p:nvSpPr>
            <p:spPr bwMode="auto">
              <a:xfrm>
                <a:off x="480" y="1920"/>
                <a:ext cx="451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7188" name="Line 27"/>
              <p:cNvSpPr>
                <a:spLocks noChangeShapeType="1"/>
              </p:cNvSpPr>
              <p:nvPr/>
            </p:nvSpPr>
            <p:spPr bwMode="auto">
              <a:xfrm>
                <a:off x="1872" y="1344"/>
                <a:ext cx="0" cy="24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7189" name="Line 28"/>
              <p:cNvSpPr>
                <a:spLocks noChangeShapeType="1"/>
              </p:cNvSpPr>
              <p:nvPr/>
            </p:nvSpPr>
            <p:spPr bwMode="auto">
              <a:xfrm>
                <a:off x="3408" y="1632"/>
                <a:ext cx="0" cy="220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  <p:sp>
            <p:nvSpPr>
              <p:cNvPr id="7190" name="Line 29"/>
              <p:cNvSpPr>
                <a:spLocks noChangeShapeType="1"/>
              </p:cNvSpPr>
              <p:nvPr/>
            </p:nvSpPr>
            <p:spPr bwMode="auto">
              <a:xfrm>
                <a:off x="480" y="2832"/>
                <a:ext cx="4512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 Narrow"/>
                  <a:cs typeface="Arial Narrow"/>
                </a:endParaRPr>
              </a:p>
            </p:txBody>
          </p:sp>
        </p:grp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09600" y="2514600"/>
            <a:ext cx="1828800" cy="1981200"/>
            <a:chOff x="288" y="2160"/>
            <a:chExt cx="1152" cy="1248"/>
          </a:xfrm>
        </p:grpSpPr>
        <p:sp>
          <p:nvSpPr>
            <p:cNvPr id="7198" name="Rectangle 8"/>
            <p:cNvSpPr>
              <a:spLocks noChangeArrowheads="1"/>
            </p:cNvSpPr>
            <p:nvPr/>
          </p:nvSpPr>
          <p:spPr bwMode="auto">
            <a:xfrm>
              <a:off x="288" y="2160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 dirty="0">
                  <a:solidFill>
                    <a:schemeClr val="bg1"/>
                  </a:solidFill>
                  <a:latin typeface="Arial Narrow"/>
                  <a:cs typeface="Arial Narrow"/>
                </a:rPr>
                <a:t>Public</a:t>
              </a:r>
            </a:p>
          </p:txBody>
        </p:sp>
        <p:sp>
          <p:nvSpPr>
            <p:cNvPr id="7199" name="Rectangle 9"/>
            <p:cNvSpPr>
              <a:spLocks noChangeArrowheads="1"/>
            </p:cNvSpPr>
            <p:nvPr/>
          </p:nvSpPr>
          <p:spPr bwMode="auto">
            <a:xfrm>
              <a:off x="336" y="3120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 dirty="0">
                  <a:solidFill>
                    <a:schemeClr val="bg1"/>
                  </a:solidFill>
                  <a:latin typeface="Arial Narrow"/>
                  <a:cs typeface="Arial Narrow"/>
                </a:rPr>
                <a:t>Private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990600" y="2971800"/>
            <a:ext cx="1905000" cy="914400"/>
            <a:chOff x="480" y="2400"/>
            <a:chExt cx="1200" cy="576"/>
          </a:xfrm>
        </p:grpSpPr>
        <p:sp>
          <p:nvSpPr>
            <p:cNvPr id="7196" name="Rectangle 11"/>
            <p:cNvSpPr>
              <a:spLocks noChangeArrowheads="1"/>
            </p:cNvSpPr>
            <p:nvPr/>
          </p:nvSpPr>
          <p:spPr bwMode="auto">
            <a:xfrm>
              <a:off x="480" y="2400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>
                  <a:solidFill>
                    <a:schemeClr val="bg1"/>
                  </a:solidFill>
                  <a:latin typeface="Arial Narrow"/>
                  <a:cs typeface="Arial Narrow"/>
                </a:rPr>
                <a:t>(1) National</a:t>
              </a:r>
            </a:p>
          </p:txBody>
        </p:sp>
        <p:sp>
          <p:nvSpPr>
            <p:cNvPr id="7197" name="Rectangle 12"/>
            <p:cNvSpPr>
              <a:spLocks noChangeArrowheads="1"/>
            </p:cNvSpPr>
            <p:nvPr/>
          </p:nvSpPr>
          <p:spPr bwMode="auto">
            <a:xfrm>
              <a:off x="576" y="2688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>
                  <a:solidFill>
                    <a:schemeClr val="bg1"/>
                  </a:solidFill>
                  <a:latin typeface="Arial Narrow"/>
                  <a:cs typeface="Arial Narrow"/>
                </a:rPr>
                <a:t>(2) State/local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066800" y="4495800"/>
            <a:ext cx="1752600" cy="895350"/>
            <a:chOff x="528" y="3360"/>
            <a:chExt cx="1104" cy="564"/>
          </a:xfrm>
        </p:grpSpPr>
        <p:sp>
          <p:nvSpPr>
            <p:cNvPr id="7194" name="Rectangle 14"/>
            <p:cNvSpPr>
              <a:spLocks noChangeArrowheads="1"/>
            </p:cNvSpPr>
            <p:nvPr/>
          </p:nvSpPr>
          <p:spPr bwMode="auto">
            <a:xfrm>
              <a:off x="528" y="3360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>
                  <a:solidFill>
                    <a:schemeClr val="bg1"/>
                  </a:solidFill>
                  <a:latin typeface="Arial Narrow"/>
                  <a:cs typeface="Arial Narrow"/>
                </a:rPr>
                <a:t>(1) Nonprofit</a:t>
              </a:r>
            </a:p>
          </p:txBody>
        </p:sp>
        <p:sp>
          <p:nvSpPr>
            <p:cNvPr id="7195" name="Rectangle 15"/>
            <p:cNvSpPr>
              <a:spLocks noChangeArrowheads="1"/>
            </p:cNvSpPr>
            <p:nvPr/>
          </p:nvSpPr>
          <p:spPr bwMode="auto">
            <a:xfrm>
              <a:off x="528" y="3636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>
                  <a:solidFill>
                    <a:schemeClr val="bg1"/>
                  </a:solidFill>
                  <a:latin typeface="Arial Narrow"/>
                  <a:cs typeface="Arial Narrow"/>
                </a:rPr>
                <a:t>(2) For-profit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52800" y="2971800"/>
            <a:ext cx="4191000" cy="1981200"/>
            <a:chOff x="3352800" y="2971800"/>
            <a:chExt cx="4191000" cy="1981200"/>
          </a:xfrm>
        </p:grpSpPr>
        <p:sp>
          <p:nvSpPr>
            <p:cNvPr id="93200" name="Rectangle 16"/>
            <p:cNvSpPr>
              <a:spLocks noChangeArrowheads="1"/>
            </p:cNvSpPr>
            <p:nvPr/>
          </p:nvSpPr>
          <p:spPr bwMode="auto">
            <a:xfrm>
              <a:off x="3352800" y="4495800"/>
              <a:ext cx="1752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>
                  <a:solidFill>
                    <a:schemeClr val="bg1"/>
                  </a:solidFill>
                  <a:latin typeface="Arial Narrow"/>
                  <a:cs typeface="Arial Narrow"/>
                </a:rPr>
                <a:t>B</a:t>
              </a:r>
            </a:p>
          </p:txBody>
        </p:sp>
        <p:sp>
          <p:nvSpPr>
            <p:cNvPr id="93201" name="Rectangle 17"/>
            <p:cNvSpPr>
              <a:spLocks noChangeArrowheads="1"/>
            </p:cNvSpPr>
            <p:nvPr/>
          </p:nvSpPr>
          <p:spPr bwMode="auto">
            <a:xfrm>
              <a:off x="5791200" y="2971800"/>
              <a:ext cx="1752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>
                  <a:solidFill>
                    <a:schemeClr val="bg1"/>
                  </a:solidFill>
                  <a:latin typeface="Arial Narrow"/>
                  <a:cs typeface="Arial Narrow"/>
                </a:rPr>
                <a:t>C</a:t>
              </a:r>
            </a:p>
          </p:txBody>
        </p:sp>
        <p:sp>
          <p:nvSpPr>
            <p:cNvPr id="93202" name="Rectangle 18"/>
            <p:cNvSpPr>
              <a:spLocks noChangeArrowheads="1"/>
            </p:cNvSpPr>
            <p:nvPr/>
          </p:nvSpPr>
          <p:spPr bwMode="auto">
            <a:xfrm>
              <a:off x="3352800" y="2971800"/>
              <a:ext cx="1752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 dirty="0">
                  <a:solidFill>
                    <a:schemeClr val="bg1"/>
                  </a:solidFill>
                  <a:latin typeface="Arial Narrow"/>
                  <a:cs typeface="Arial Narrow"/>
                </a:rPr>
                <a:t>A</a:t>
              </a:r>
            </a:p>
          </p:txBody>
        </p:sp>
        <p:sp>
          <p:nvSpPr>
            <p:cNvPr id="93203" name="Rectangle 19"/>
            <p:cNvSpPr>
              <a:spLocks noChangeArrowheads="1"/>
            </p:cNvSpPr>
            <p:nvPr/>
          </p:nvSpPr>
          <p:spPr bwMode="auto">
            <a:xfrm>
              <a:off x="5791200" y="4495800"/>
              <a:ext cx="1752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>
                  <a:solidFill>
                    <a:schemeClr val="bg1"/>
                  </a:solidFill>
                  <a:latin typeface="Arial Narrow"/>
                  <a:cs typeface="Arial Narrow"/>
                </a:rPr>
                <a:t>D</a:t>
              </a:r>
            </a:p>
          </p:txBody>
        </p:sp>
      </p:grp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29000" y="2057400"/>
            <a:ext cx="4191000" cy="457200"/>
            <a:chOff x="2064" y="1872"/>
            <a:chExt cx="2640" cy="288"/>
          </a:xfrm>
        </p:grpSpPr>
        <p:sp>
          <p:nvSpPr>
            <p:cNvPr id="7200" name="Rectangle 4"/>
            <p:cNvSpPr>
              <a:spLocks noChangeArrowheads="1"/>
            </p:cNvSpPr>
            <p:nvPr/>
          </p:nvSpPr>
          <p:spPr bwMode="auto">
            <a:xfrm>
              <a:off x="2064" y="1872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 dirty="0">
                  <a:solidFill>
                    <a:schemeClr val="accent5">
                      <a:lumMod val="50000"/>
                    </a:schemeClr>
                  </a:solidFill>
                  <a:latin typeface="Arial Narrow"/>
                  <a:cs typeface="Arial Narrow"/>
                </a:rPr>
                <a:t>Public</a:t>
              </a:r>
            </a:p>
          </p:txBody>
        </p:sp>
        <p:sp>
          <p:nvSpPr>
            <p:cNvPr id="7201" name="Rectangle 5"/>
            <p:cNvSpPr>
              <a:spLocks noChangeArrowheads="1"/>
            </p:cNvSpPr>
            <p:nvPr/>
          </p:nvSpPr>
          <p:spPr bwMode="auto">
            <a:xfrm>
              <a:off x="3600" y="1872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>
                  <a:solidFill>
                    <a:schemeClr val="accent5">
                      <a:lumMod val="50000"/>
                    </a:schemeClr>
                  </a:solidFill>
                  <a:latin typeface="Arial Narrow"/>
                  <a:cs typeface="Arial Narrow"/>
                </a:rPr>
                <a:t>Private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66800" y="1600200"/>
            <a:ext cx="5334000" cy="685800"/>
            <a:chOff x="1066800" y="1600200"/>
            <a:chExt cx="5334000" cy="685800"/>
          </a:xfrm>
        </p:grpSpPr>
        <p:sp>
          <p:nvSpPr>
            <p:cNvPr id="93186" name="Rectangle 2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 dirty="0">
                  <a:solidFill>
                    <a:schemeClr val="accent5">
                      <a:lumMod val="50000"/>
                    </a:schemeClr>
                  </a:solidFill>
                  <a:latin typeface="Arial Narrow"/>
                  <a:cs typeface="Arial Narrow"/>
                </a:rPr>
                <a:t>DELIVERY</a:t>
              </a:r>
            </a:p>
          </p:txBody>
        </p:sp>
        <p:sp>
          <p:nvSpPr>
            <p:cNvPr id="93190" name="Rectangle 6"/>
            <p:cNvSpPr>
              <a:spLocks noChangeArrowheads="1"/>
            </p:cNvSpPr>
            <p:nvPr/>
          </p:nvSpPr>
          <p:spPr bwMode="auto">
            <a:xfrm>
              <a:off x="4648200" y="1600200"/>
              <a:ext cx="1752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600" dirty="0">
                  <a:solidFill>
                    <a:schemeClr val="accent5">
                      <a:lumMod val="50000"/>
                    </a:schemeClr>
                  </a:solidFill>
                  <a:latin typeface="Arial Narrow"/>
                  <a:cs typeface="Arial Narrow"/>
                </a:rPr>
                <a:t>FINANCE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-150921" y="26634"/>
            <a:ext cx="9428085" cy="1013754"/>
            <a:chOff x="-150921" y="26634"/>
            <a:chExt cx="9428085" cy="1013754"/>
          </a:xfrm>
        </p:grpSpPr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5847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sz="3200" b="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Deconstruction of public action</a:t>
              </a:r>
              <a:endParaRPr lang="en-US" sz="3200" b="0" cap="all" dirty="0">
                <a:ln w="19050">
                  <a:noFill/>
                </a:ln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41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Arial Narrow"/>
                    <a:cs typeface="Arial Narrow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Arial Narrow"/>
                  <a:cs typeface="Arial Narrow"/>
                </a:endParaRPr>
              </a:p>
            </p:txBody>
          </p:sp>
          <p:pic>
            <p:nvPicPr>
              <p:cNvPr id="43" name="Picture 42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457200" y="1676400"/>
            <a:ext cx="125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500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 Narrow"/>
                <a:cs typeface="Arial Narrow"/>
              </a:rPr>
              <a:t>DIRECT GOVERNMENT</a:t>
            </a:r>
          </a:p>
          <a:p>
            <a:r>
              <a:rPr lang="en-US" sz="1500" dirty="0" smtClean="0">
                <a:solidFill>
                  <a:schemeClr val="bg1"/>
                </a:solidFill>
                <a:latin typeface="Arial Narrow"/>
                <a:cs typeface="Arial Narrow"/>
              </a:rPr>
              <a:t>           </a:t>
            </a:r>
            <a:endParaRPr lang="en-US" sz="15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8256" name="Rectangle 11"/>
          <p:cNvSpPr>
            <a:spLocks noChangeArrowheads="1"/>
          </p:cNvSpPr>
          <p:nvPr/>
        </p:nvSpPr>
        <p:spPr bwMode="auto">
          <a:xfrm>
            <a:off x="5334000" y="2362200"/>
            <a:ext cx="6096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5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8254" name="Rectangle 14"/>
          <p:cNvSpPr>
            <a:spLocks noChangeArrowheads="1"/>
          </p:cNvSpPr>
          <p:nvPr/>
        </p:nvSpPr>
        <p:spPr bwMode="auto">
          <a:xfrm>
            <a:off x="5372101" y="26670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5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94229" name="Rectangle 21"/>
          <p:cNvSpPr>
            <a:spLocks noChangeArrowheads="1"/>
          </p:cNvSpPr>
          <p:nvPr/>
        </p:nvSpPr>
        <p:spPr bwMode="auto">
          <a:xfrm>
            <a:off x="457200" y="3352800"/>
            <a:ext cx="2073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 smtClean="0">
                <a:solidFill>
                  <a:schemeClr val="bg1"/>
                </a:solidFill>
                <a:latin typeface="Arial Narrow"/>
                <a:cs typeface="Arial Narrow"/>
              </a:rPr>
              <a:t>INDIRECT GOVERNMENT</a:t>
            </a:r>
            <a:endParaRPr lang="en-US" sz="20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8244" name="Rectangle 30"/>
          <p:cNvSpPr>
            <a:spLocks noChangeArrowheads="1"/>
          </p:cNvSpPr>
          <p:nvPr/>
        </p:nvSpPr>
        <p:spPr bwMode="auto">
          <a:xfrm>
            <a:off x="60198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5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grpSp>
        <p:nvGrpSpPr>
          <p:cNvPr id="15" name="Group 43"/>
          <p:cNvGrpSpPr>
            <a:grpSpLocks/>
          </p:cNvGrpSpPr>
          <p:nvPr/>
        </p:nvGrpSpPr>
        <p:grpSpPr bwMode="auto">
          <a:xfrm>
            <a:off x="819150" y="5638800"/>
            <a:ext cx="5010150" cy="457200"/>
            <a:chOff x="516" y="3552"/>
            <a:chExt cx="3156" cy="288"/>
          </a:xfrm>
        </p:grpSpPr>
        <p:sp>
          <p:nvSpPr>
            <p:cNvPr id="8233" name="Rectangle 44"/>
            <p:cNvSpPr>
              <a:spLocks noChangeArrowheads="1"/>
            </p:cNvSpPr>
            <p:nvPr/>
          </p:nvSpPr>
          <p:spPr bwMode="auto">
            <a:xfrm>
              <a:off x="516" y="3552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indent="447675"/>
              <a:endParaRPr lang="en-US" sz="1500" dirty="0"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8234" name="Rectangle 45"/>
            <p:cNvSpPr>
              <a:spLocks noChangeArrowheads="1"/>
            </p:cNvSpPr>
            <p:nvPr/>
          </p:nvSpPr>
          <p:spPr bwMode="auto">
            <a:xfrm>
              <a:off x="3288" y="3564"/>
              <a:ext cx="38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500" dirty="0"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14400" y="3581400"/>
            <a:ext cx="7143750" cy="2819400"/>
            <a:chOff x="914400" y="3581400"/>
            <a:chExt cx="7143750" cy="2819400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3581400"/>
              <a:ext cx="5029200" cy="2819400"/>
              <a:chOff x="914400" y="3581400"/>
              <a:chExt cx="5029200" cy="2819400"/>
            </a:xfrm>
          </p:grpSpPr>
          <p:sp>
            <p:nvSpPr>
              <p:cNvPr id="8247" name="Rectangle 23"/>
              <p:cNvSpPr>
                <a:spLocks noChangeArrowheads="1"/>
              </p:cNvSpPr>
              <p:nvPr/>
            </p:nvSpPr>
            <p:spPr bwMode="auto">
              <a:xfrm>
                <a:off x="914400" y="3962400"/>
                <a:ext cx="3429000" cy="2057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Contracting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Grants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Vouchers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Tax expenditures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Loan guarantees (commitments)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GSEs (loans)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Deposit insurance (net additions)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Regulation</a:t>
                </a:r>
              </a:p>
              <a:p>
                <a:pPr marL="858838"/>
                <a:r>
                  <a:rPr lang="en-US" sz="1800" dirty="0">
                    <a:solidFill>
                      <a:srgbClr val="FFFF00"/>
                    </a:solidFill>
                    <a:latin typeface="Arial Narrow"/>
                    <a:cs typeface="Arial Narrow"/>
                  </a:rPr>
                  <a:t>SUBTOTAL, </a:t>
                </a:r>
                <a:r>
                  <a:rPr lang="en-US" sz="1800" dirty="0" smtClean="0">
                    <a:solidFill>
                      <a:srgbClr val="FFFF00"/>
                    </a:solidFill>
                    <a:latin typeface="Arial Narrow"/>
                    <a:cs typeface="Arial Narrow"/>
                  </a:rPr>
                  <a:t>INDIRECT</a:t>
                </a:r>
                <a:endParaRPr lang="en-US" sz="1800" dirty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  <a:p>
                <a:endParaRPr lang="en-US" sz="1800" dirty="0" smtClean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</p:txBody>
          </p:sp>
          <p:sp>
            <p:nvSpPr>
              <p:cNvPr id="8246" name="Rectangle 27"/>
              <p:cNvSpPr>
                <a:spLocks noChangeArrowheads="1"/>
              </p:cNvSpPr>
              <p:nvPr/>
            </p:nvSpPr>
            <p:spPr bwMode="auto">
              <a:xfrm>
                <a:off x="5334000" y="3581400"/>
                <a:ext cx="609600" cy="2819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t" anchorCtr="0"/>
              <a:lstStyle/>
              <a:p>
                <a:pPr algn="ctr"/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198.8</a:t>
                </a:r>
              </a:p>
              <a:p>
                <a:pPr algn="ctr"/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286.4</a:t>
                </a:r>
              </a:p>
              <a:p>
                <a:pPr algn="ctr"/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251.0</a:t>
                </a:r>
              </a:p>
              <a:p>
                <a:pPr algn="ctr"/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602.0</a:t>
                </a:r>
              </a:p>
              <a:p>
                <a:pPr algn="ctr"/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252.4</a:t>
                </a:r>
              </a:p>
              <a:p>
                <a:pPr algn="ctr"/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409.2</a:t>
                </a:r>
              </a:p>
              <a:p>
                <a:pPr algn="ctr"/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376.1</a:t>
                </a:r>
              </a:p>
              <a:p>
                <a:pPr algn="ctr"/>
                <a:r>
                  <a:rPr lang="en-US" sz="18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200.0</a:t>
                </a:r>
              </a:p>
              <a:p>
                <a:pPr algn="ctr"/>
                <a:r>
                  <a:rPr lang="en-US" sz="1800" dirty="0">
                    <a:solidFill>
                      <a:srgbClr val="FFFF00"/>
                    </a:solidFill>
                    <a:latin typeface="Arial Narrow"/>
                    <a:cs typeface="Arial Narrow"/>
                  </a:rPr>
                  <a:t>2575.9</a:t>
                </a:r>
                <a:endParaRPr lang="en-US" sz="1800" dirty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  <a:p>
                <a:pPr algn="ctr"/>
                <a:endParaRPr lang="en-US" sz="1800" dirty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  <a:p>
                <a:pPr algn="ctr"/>
                <a:endParaRPr lang="en-US" sz="1800" dirty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  <a:p>
                <a:pPr algn="ctr"/>
                <a:endParaRPr lang="en-US" sz="1800" dirty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</p:txBody>
          </p:sp>
        </p:grpSp>
        <p:sp>
          <p:nvSpPr>
            <p:cNvPr id="8232" name="Rectangle 51"/>
            <p:cNvSpPr>
              <a:spLocks noChangeArrowheads="1"/>
            </p:cNvSpPr>
            <p:nvPr/>
          </p:nvSpPr>
          <p:spPr bwMode="auto">
            <a:xfrm>
              <a:off x="7448550" y="5810250"/>
              <a:ext cx="60960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rgbClr val="FFFF00"/>
                  </a:solidFill>
                  <a:latin typeface="Arial Narrow"/>
                  <a:cs typeface="Arial Narrow"/>
                </a:rPr>
                <a:t>71.9%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57200" y="1257300"/>
            <a:ext cx="8001000" cy="5243513"/>
            <a:chOff x="457200" y="1257300"/>
            <a:chExt cx="8001000" cy="5243513"/>
          </a:xfrm>
        </p:grpSpPr>
        <p:sp>
          <p:nvSpPr>
            <p:cNvPr id="76" name="Rectangle 75"/>
            <p:cNvSpPr/>
            <p:nvPr/>
          </p:nvSpPr>
          <p:spPr bwMode="auto">
            <a:xfrm>
              <a:off x="457200" y="1371600"/>
              <a:ext cx="8001000" cy="304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/>
                <a:cs typeface="Arial Narrow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457200" y="1257300"/>
              <a:ext cx="8001000" cy="5243513"/>
              <a:chOff x="457200" y="1257300"/>
              <a:chExt cx="8001000" cy="5243513"/>
            </a:xfrm>
          </p:grpSpPr>
          <p:grpSp>
            <p:nvGrpSpPr>
              <p:cNvPr id="2" name="Group 2"/>
              <p:cNvGrpSpPr>
                <a:grpSpLocks/>
              </p:cNvGrpSpPr>
              <p:nvPr/>
            </p:nvGrpSpPr>
            <p:grpSpPr bwMode="auto">
              <a:xfrm>
                <a:off x="4876800" y="1257300"/>
                <a:ext cx="3505200" cy="457200"/>
                <a:chOff x="3072" y="792"/>
                <a:chExt cx="2208" cy="288"/>
              </a:xfrm>
            </p:grpSpPr>
            <p:sp>
              <p:nvSpPr>
                <p:cNvPr id="8259" name="Rectangle 3"/>
                <p:cNvSpPr>
                  <a:spLocks noChangeArrowheads="1"/>
                </p:cNvSpPr>
                <p:nvPr/>
              </p:nvSpPr>
              <p:spPr bwMode="auto">
                <a:xfrm>
                  <a:off x="3072" y="792"/>
                  <a:ext cx="110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rPr>
                    <a:t>Amount </a:t>
                  </a:r>
                  <a:r>
                    <a:rPr lang="en-US" sz="1800" dirty="0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rPr>
                    <a:t>($ </a:t>
                  </a:r>
                  <a:r>
                    <a:rPr lang="en-US" sz="1500" dirty="0" err="1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rPr>
                    <a:t>bns</a:t>
                  </a:r>
                  <a:r>
                    <a:rPr lang="en-US" sz="1800" dirty="0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rPr>
                    <a:t>)</a:t>
                  </a:r>
                </a:p>
              </p:txBody>
            </p:sp>
            <p:sp>
              <p:nvSpPr>
                <p:cNvPr id="8260" name="Rectangle 4"/>
                <p:cNvSpPr>
                  <a:spLocks noChangeArrowheads="1"/>
                </p:cNvSpPr>
                <p:nvPr/>
              </p:nvSpPr>
              <p:spPr bwMode="auto">
                <a:xfrm>
                  <a:off x="4176" y="792"/>
                  <a:ext cx="110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>
                      <a:solidFill>
                        <a:schemeClr val="accent5">
                          <a:lumMod val="50000"/>
                        </a:schemeClr>
                      </a:solidFill>
                      <a:latin typeface="Arial Narrow"/>
                      <a:cs typeface="Arial Narrow"/>
                    </a:rPr>
                    <a:t>%</a:t>
                  </a:r>
                </a:p>
              </p:txBody>
            </p:sp>
          </p:grpSp>
          <p:grpSp>
            <p:nvGrpSpPr>
              <p:cNvPr id="17" name="Group 52"/>
              <p:cNvGrpSpPr>
                <a:grpSpLocks/>
              </p:cNvGrpSpPr>
              <p:nvPr/>
            </p:nvGrpSpPr>
            <p:grpSpPr bwMode="auto">
              <a:xfrm>
                <a:off x="457200" y="1371600"/>
                <a:ext cx="8001000" cy="5129213"/>
                <a:chOff x="288" y="864"/>
                <a:chExt cx="5040" cy="3231"/>
              </a:xfrm>
            </p:grpSpPr>
            <p:sp>
              <p:nvSpPr>
                <p:cNvPr id="8216" name="Line 53"/>
                <p:cNvSpPr>
                  <a:spLocks noChangeShapeType="1"/>
                </p:cNvSpPr>
                <p:nvPr/>
              </p:nvSpPr>
              <p:spPr bwMode="auto">
                <a:xfrm>
                  <a:off x="288" y="1056"/>
                  <a:ext cx="5040" cy="0"/>
                </a:xfrm>
                <a:prstGeom prst="line">
                  <a:avLst/>
                </a:prstGeom>
                <a:noFill/>
                <a:ln w="508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218" name="Line 55"/>
                <p:cNvSpPr>
                  <a:spLocks noChangeShapeType="1"/>
                </p:cNvSpPr>
                <p:nvPr/>
              </p:nvSpPr>
              <p:spPr bwMode="auto">
                <a:xfrm>
                  <a:off x="288" y="864"/>
                  <a:ext cx="5040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221" name="Line 58"/>
                <p:cNvSpPr>
                  <a:spLocks noChangeShapeType="1"/>
                </p:cNvSpPr>
                <p:nvPr/>
              </p:nvSpPr>
              <p:spPr bwMode="auto">
                <a:xfrm>
                  <a:off x="288" y="2112"/>
                  <a:ext cx="5040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222" name="Line 59"/>
                <p:cNvSpPr>
                  <a:spLocks noChangeShapeType="1"/>
                </p:cNvSpPr>
                <p:nvPr/>
              </p:nvSpPr>
              <p:spPr bwMode="auto">
                <a:xfrm>
                  <a:off x="288" y="3840"/>
                  <a:ext cx="5040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223" name="Line 60"/>
                <p:cNvSpPr>
                  <a:spLocks noChangeShapeType="1"/>
                </p:cNvSpPr>
                <p:nvPr/>
              </p:nvSpPr>
              <p:spPr bwMode="auto">
                <a:xfrm>
                  <a:off x="288" y="4080"/>
                  <a:ext cx="5040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224" name="Line 61"/>
                <p:cNvSpPr>
                  <a:spLocks noChangeShapeType="1"/>
                </p:cNvSpPr>
                <p:nvPr/>
              </p:nvSpPr>
              <p:spPr bwMode="auto">
                <a:xfrm>
                  <a:off x="288" y="864"/>
                  <a:ext cx="0" cy="322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225" name="Line 62"/>
                <p:cNvSpPr>
                  <a:spLocks noChangeShapeType="1"/>
                </p:cNvSpPr>
                <p:nvPr/>
              </p:nvSpPr>
              <p:spPr bwMode="auto">
                <a:xfrm>
                  <a:off x="2928" y="864"/>
                  <a:ext cx="0" cy="3231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226" name="Line 63"/>
                <p:cNvSpPr>
                  <a:spLocks noChangeShapeType="1"/>
                </p:cNvSpPr>
                <p:nvPr/>
              </p:nvSpPr>
              <p:spPr bwMode="auto">
                <a:xfrm>
                  <a:off x="4272" y="864"/>
                  <a:ext cx="0" cy="3226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8227" name="Line 64"/>
                <p:cNvSpPr>
                  <a:spLocks noChangeShapeType="1"/>
                </p:cNvSpPr>
                <p:nvPr/>
              </p:nvSpPr>
              <p:spPr bwMode="auto">
                <a:xfrm>
                  <a:off x="5328" y="864"/>
                  <a:ext cx="0" cy="3226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 Narrow"/>
                    <a:cs typeface="Arial Narrow"/>
                  </a:endParaRPr>
                </a:p>
              </p:txBody>
            </p:sp>
          </p:grpSp>
        </p:grpSp>
      </p:grpSp>
      <p:grpSp>
        <p:nvGrpSpPr>
          <p:cNvPr id="16" name="Group 15"/>
          <p:cNvGrpSpPr/>
          <p:nvPr/>
        </p:nvGrpSpPr>
        <p:grpSpPr>
          <a:xfrm>
            <a:off x="228600" y="1905000"/>
            <a:ext cx="7791450" cy="4648200"/>
            <a:chOff x="228600" y="1905000"/>
            <a:chExt cx="7791450" cy="4648200"/>
          </a:xfrm>
        </p:grpSpPr>
        <p:grpSp>
          <p:nvGrpSpPr>
            <p:cNvPr id="78" name="Group 77"/>
            <p:cNvGrpSpPr/>
            <p:nvPr/>
          </p:nvGrpSpPr>
          <p:grpSpPr>
            <a:xfrm>
              <a:off x="228600" y="2971800"/>
              <a:ext cx="7791450" cy="3581400"/>
              <a:chOff x="228600" y="2971800"/>
              <a:chExt cx="7791450" cy="3581400"/>
            </a:xfrm>
          </p:grpSpPr>
          <p:sp>
            <p:nvSpPr>
              <p:cNvPr id="8228" name="Rectangle 47"/>
              <p:cNvSpPr>
                <a:spLocks noChangeArrowheads="1"/>
              </p:cNvSpPr>
              <p:nvPr/>
            </p:nvSpPr>
            <p:spPr bwMode="auto">
              <a:xfrm>
                <a:off x="228600" y="6096000"/>
                <a:ext cx="21336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indent="447675"/>
                <a:r>
                  <a:rPr lang="en-US" sz="2200" dirty="0">
                    <a:solidFill>
                      <a:srgbClr val="FFFF00"/>
                    </a:solidFill>
                    <a:latin typeface="Arial Narrow"/>
                    <a:cs typeface="Arial Narrow"/>
                  </a:rPr>
                  <a:t>GRAND TOTAL</a:t>
                </a:r>
              </a:p>
            </p:txBody>
          </p:sp>
          <p:sp>
            <p:nvSpPr>
              <p:cNvPr id="8229" name="Rectangle 48"/>
              <p:cNvSpPr>
                <a:spLocks noChangeArrowheads="1"/>
              </p:cNvSpPr>
              <p:nvPr/>
            </p:nvSpPr>
            <p:spPr bwMode="auto">
              <a:xfrm>
                <a:off x="7391400" y="2971800"/>
                <a:ext cx="6096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solidFill>
                      <a:srgbClr val="FFFF00"/>
                    </a:solidFill>
                    <a:latin typeface="Arial Narrow"/>
                    <a:cs typeface="Arial Narrow"/>
                  </a:rPr>
                  <a:t>28.1%</a:t>
                </a:r>
              </a:p>
            </p:txBody>
          </p:sp>
          <p:sp>
            <p:nvSpPr>
              <p:cNvPr id="8230" name="Rectangle 49"/>
              <p:cNvSpPr>
                <a:spLocks noChangeArrowheads="1"/>
              </p:cNvSpPr>
              <p:nvPr/>
            </p:nvSpPr>
            <p:spPr bwMode="auto">
              <a:xfrm>
                <a:off x="7410450" y="6096000"/>
                <a:ext cx="6096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t" anchorCtr="0"/>
              <a:lstStyle/>
              <a:p>
                <a:pPr algn="ctr"/>
                <a:r>
                  <a:rPr lang="en-US" sz="2200" dirty="0">
                    <a:solidFill>
                      <a:srgbClr val="FFFF00"/>
                    </a:solidFill>
                    <a:latin typeface="Arial Narrow"/>
                    <a:cs typeface="Arial Narrow"/>
                  </a:rPr>
                  <a:t>100.0%</a:t>
                </a:r>
              </a:p>
            </p:txBody>
          </p:sp>
          <p:sp>
            <p:nvSpPr>
              <p:cNvPr id="8231" name="Rectangle 50"/>
              <p:cNvSpPr>
                <a:spLocks noChangeArrowheads="1"/>
              </p:cNvSpPr>
              <p:nvPr/>
            </p:nvSpPr>
            <p:spPr bwMode="auto">
              <a:xfrm>
                <a:off x="5219700" y="6096000"/>
                <a:ext cx="6096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t" anchorCtr="0"/>
              <a:lstStyle/>
              <a:p>
                <a:pPr algn="ctr"/>
                <a:r>
                  <a:rPr lang="en-US" sz="2200" dirty="0">
                    <a:solidFill>
                      <a:srgbClr val="FFFF00"/>
                    </a:solidFill>
                    <a:latin typeface="Arial Narrow"/>
                    <a:cs typeface="Arial Narrow"/>
                  </a:rPr>
                  <a:t>3581.2</a:t>
                </a:r>
              </a:p>
            </p:txBody>
          </p:sp>
        </p:grpSp>
        <p:sp>
          <p:nvSpPr>
            <p:cNvPr id="8214" name="Rectangle 67"/>
            <p:cNvSpPr>
              <a:spLocks noChangeArrowheads="1"/>
            </p:cNvSpPr>
            <p:nvPr/>
          </p:nvSpPr>
          <p:spPr bwMode="auto">
            <a:xfrm>
              <a:off x="5334000" y="1905000"/>
              <a:ext cx="609600" cy="1219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pPr algn="r"/>
              <a:r>
                <a:rPr lang="en-US" sz="180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186.8</a:t>
              </a:r>
            </a:p>
            <a:p>
              <a:pPr algn="r"/>
              <a:r>
                <a:rPr lang="en-US" sz="180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550.4</a:t>
              </a:r>
            </a:p>
            <a:p>
              <a:pPr algn="r"/>
              <a:r>
                <a:rPr lang="en-US" sz="180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229.7</a:t>
              </a:r>
            </a:p>
            <a:p>
              <a:pPr algn="r"/>
              <a:r>
                <a:rPr lang="en-US" sz="180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38.4</a:t>
              </a:r>
            </a:p>
            <a:p>
              <a:pPr algn="r"/>
              <a:r>
                <a:rPr lang="en-US" sz="1800" dirty="0">
                  <a:solidFill>
                    <a:srgbClr val="FFFF00"/>
                  </a:solidFill>
                  <a:latin typeface="Arial Narrow"/>
                  <a:cs typeface="Arial Narrow"/>
                </a:rPr>
                <a:t>1005.3</a:t>
              </a:r>
            </a:p>
            <a:p>
              <a:pPr algn="r"/>
              <a:endParaRPr lang="en-US" sz="1800" dirty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8215" name="Rectangle 68"/>
            <p:cNvSpPr>
              <a:spLocks noChangeArrowheads="1"/>
            </p:cNvSpPr>
            <p:nvPr/>
          </p:nvSpPr>
          <p:spPr bwMode="auto">
            <a:xfrm>
              <a:off x="914400" y="1937385"/>
              <a:ext cx="3068638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latin typeface="Arial Narrow"/>
                  <a:cs typeface="Arial Narrow"/>
                </a:rPr>
                <a:t>Goods and </a:t>
              </a:r>
              <a:r>
                <a:rPr lang="en-US" sz="180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Services</a:t>
              </a:r>
            </a:p>
            <a:p>
              <a:r>
                <a:rPr lang="en-US" sz="1800" dirty="0">
                  <a:solidFill>
                    <a:schemeClr val="bg1"/>
                  </a:solidFill>
                  <a:latin typeface="Arial Narrow"/>
                  <a:cs typeface="Arial Narrow"/>
                </a:rPr>
                <a:t>Income support</a:t>
              </a:r>
            </a:p>
            <a:p>
              <a:r>
                <a:rPr lang="en-US" sz="180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Interest</a:t>
              </a:r>
            </a:p>
            <a:p>
              <a:r>
                <a:rPr lang="en-US" sz="180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Direct loans (obligations)</a:t>
              </a:r>
            </a:p>
            <a:p>
              <a:pPr marL="909638"/>
              <a:r>
                <a:rPr lang="en-US" sz="1800" dirty="0">
                  <a:solidFill>
                    <a:srgbClr val="FFFF00"/>
                  </a:solidFill>
                  <a:latin typeface="Arial Narrow"/>
                  <a:cs typeface="Arial Narrow"/>
                </a:rPr>
                <a:t>SUBTOTAL, </a:t>
              </a:r>
              <a:r>
                <a:rPr lang="en-US" sz="1800" dirty="0" smtClean="0">
                  <a:solidFill>
                    <a:srgbClr val="FFFF00"/>
                  </a:solidFill>
                  <a:latin typeface="Arial Narrow"/>
                  <a:cs typeface="Arial Narrow"/>
                </a:rPr>
                <a:t>DIRECT</a:t>
              </a:r>
              <a:endParaRPr lang="en-US" sz="1800" dirty="0">
                <a:solidFill>
                  <a:srgbClr val="FFFF00"/>
                </a:solidFill>
                <a:latin typeface="Arial Narrow"/>
                <a:cs typeface="Arial Narrow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-150921" y="26634"/>
            <a:ext cx="9428085" cy="1259976"/>
            <a:chOff x="-150921" y="26634"/>
            <a:chExt cx="9428085" cy="1259976"/>
          </a:xfrm>
        </p:grpSpPr>
        <p:sp>
          <p:nvSpPr>
            <p:cNvPr id="80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83099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568325" lvl="0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b="0" cap="all" dirty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SCALE OF U.S. FEDERAL GOVERNMENT ACTIVITY,</a:t>
              </a:r>
            </a:p>
            <a:p>
              <a:pPr marL="290513" lvl="0" algn="ctr">
                <a:spcBef>
                  <a:spcPts val="0"/>
                </a:spcBef>
                <a:tabLst>
                  <a:tab pos="7777163" algn="l"/>
                </a:tabLst>
                <a:defRPr/>
              </a:pPr>
              <a:r>
                <a:rPr lang="en-US" b="0" cap="all" dirty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BY TYPE OF TOOL,  FY1999</a:t>
              </a:r>
            </a:p>
          </p:txBody>
        </p:sp>
        <p:grpSp>
          <p:nvGrpSpPr>
            <p:cNvPr id="81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82" name="Rectangle 81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83" name="Picture 82" descr="Untitled-1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533400" y="6415088"/>
            <a:ext cx="853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Lester M. Salamon, </a:t>
            </a:r>
            <a:r>
              <a:rPr lang="en-US" sz="1100" b="0" i="1" u="sng" dirty="0">
                <a:solidFill>
                  <a:schemeClr val="bg1"/>
                </a:solidFill>
                <a:latin typeface="Arial Narrow"/>
                <a:cs typeface="Arial Narrow"/>
              </a:rPr>
              <a:t>The Tools of Government: A Guide to the New </a:t>
            </a:r>
            <a:r>
              <a:rPr lang="en-US" sz="1100" b="0" i="1" u="sng" dirty="0" smtClean="0">
                <a:solidFill>
                  <a:schemeClr val="bg1"/>
                </a:solidFill>
                <a:latin typeface="Arial Narrow"/>
                <a:cs typeface="Arial Narrow"/>
              </a:rPr>
              <a:t>Governance,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 (New </a:t>
            </a:r>
            <a:r>
              <a:rPr lang="en-US" sz="1100" b="0" dirty="0">
                <a:solidFill>
                  <a:schemeClr val="bg1"/>
                </a:solidFill>
                <a:latin typeface="Arial Narrow"/>
                <a:cs typeface="Arial Narrow"/>
              </a:rPr>
              <a:t>York: Oxford University Press, 2002</a:t>
            </a:r>
            <a:r>
              <a:rPr lang="en-US" sz="1100" b="0" dirty="0" smtClean="0">
                <a:solidFill>
                  <a:schemeClr val="bg1"/>
                </a:solidFill>
                <a:latin typeface="Arial Narrow"/>
                <a:cs typeface="Arial Narrow"/>
              </a:rPr>
              <a:t>).</a:t>
            </a:r>
            <a:endParaRPr lang="en-US" sz="1100" b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58963" y="1760538"/>
            <a:ext cx="4956175" cy="4956175"/>
            <a:chOff x="1547" y="1205"/>
            <a:chExt cx="3400" cy="3118"/>
          </a:xfrm>
        </p:grpSpPr>
        <p:sp>
          <p:nvSpPr>
            <p:cNvPr id="14347" name="Arc 3"/>
            <p:cNvSpPr>
              <a:spLocks/>
            </p:cNvSpPr>
            <p:nvPr/>
          </p:nvSpPr>
          <p:spPr bwMode="auto">
            <a:xfrm>
              <a:off x="2857" y="1205"/>
              <a:ext cx="2090" cy="3118"/>
            </a:xfrm>
            <a:custGeom>
              <a:avLst/>
              <a:gdLst>
                <a:gd name="T0" fmla="*/ 381 w 26479"/>
                <a:gd name="T1" fmla="*/ 0 h 43200"/>
                <a:gd name="T2" fmla="*/ 0 w 26479"/>
                <a:gd name="T3" fmla="*/ 3078 h 43200"/>
                <a:gd name="T4" fmla="*/ 385 w 26479"/>
                <a:gd name="T5" fmla="*/ 1559 h 43200"/>
                <a:gd name="T6" fmla="*/ 0 60000 65536"/>
                <a:gd name="T7" fmla="*/ 0 60000 65536"/>
                <a:gd name="T8" fmla="*/ 0 60000 65536"/>
                <a:gd name="T9" fmla="*/ 0 w 26479"/>
                <a:gd name="T10" fmla="*/ 0 h 43200"/>
                <a:gd name="T11" fmla="*/ 26479 w 26479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79" h="43200" fill="none" extrusionOk="0">
                  <a:moveTo>
                    <a:pt x="4829" y="0"/>
                  </a:moveTo>
                  <a:cubicBezTo>
                    <a:pt x="4845" y="0"/>
                    <a:pt x="4862" y="-1"/>
                    <a:pt x="4879" y="0"/>
                  </a:cubicBezTo>
                  <a:cubicBezTo>
                    <a:pt x="16808" y="0"/>
                    <a:pt x="26479" y="9670"/>
                    <a:pt x="26479" y="21600"/>
                  </a:cubicBezTo>
                  <a:cubicBezTo>
                    <a:pt x="26479" y="33529"/>
                    <a:pt x="16808" y="43200"/>
                    <a:pt x="4879" y="43200"/>
                  </a:cubicBezTo>
                  <a:cubicBezTo>
                    <a:pt x="3236" y="43200"/>
                    <a:pt x="1599" y="43012"/>
                    <a:pt x="0" y="42641"/>
                  </a:cubicBezTo>
                </a:path>
                <a:path w="26479" h="43200" stroke="0" extrusionOk="0">
                  <a:moveTo>
                    <a:pt x="4829" y="0"/>
                  </a:moveTo>
                  <a:cubicBezTo>
                    <a:pt x="4845" y="0"/>
                    <a:pt x="4862" y="-1"/>
                    <a:pt x="4879" y="0"/>
                  </a:cubicBezTo>
                  <a:cubicBezTo>
                    <a:pt x="16808" y="0"/>
                    <a:pt x="26479" y="9670"/>
                    <a:pt x="26479" y="21600"/>
                  </a:cubicBezTo>
                  <a:cubicBezTo>
                    <a:pt x="26479" y="33529"/>
                    <a:pt x="16808" y="43200"/>
                    <a:pt x="4879" y="43200"/>
                  </a:cubicBezTo>
                  <a:cubicBezTo>
                    <a:pt x="3236" y="43200"/>
                    <a:pt x="1599" y="43012"/>
                    <a:pt x="0" y="42641"/>
                  </a:cubicBezTo>
                  <a:lnTo>
                    <a:pt x="4879" y="21600"/>
                  </a:lnTo>
                  <a:close/>
                </a:path>
              </a:pathLst>
            </a:custGeom>
            <a:solidFill>
              <a:srgbClr val="00FF00"/>
            </a:solidFill>
            <a:ln w="48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348" name="Arc 4"/>
            <p:cNvSpPr>
              <a:spLocks/>
            </p:cNvSpPr>
            <p:nvPr/>
          </p:nvSpPr>
          <p:spPr bwMode="auto">
            <a:xfrm>
              <a:off x="1547" y="1354"/>
              <a:ext cx="1702" cy="2934"/>
            </a:xfrm>
            <a:custGeom>
              <a:avLst/>
              <a:gdLst>
                <a:gd name="T0" fmla="*/ 1317 w 21600"/>
                <a:gd name="T1" fmla="*/ 2934 h 40628"/>
                <a:gd name="T2" fmla="*/ 985 w 21600"/>
                <a:gd name="T3" fmla="*/ 0 h 40628"/>
                <a:gd name="T4" fmla="*/ 1702 w 21600"/>
                <a:gd name="T5" fmla="*/ 1415 h 40628"/>
                <a:gd name="T6" fmla="*/ 0 60000 65536"/>
                <a:gd name="T7" fmla="*/ 0 60000 65536"/>
                <a:gd name="T8" fmla="*/ 0 60000 65536"/>
                <a:gd name="T9" fmla="*/ 0 w 21600"/>
                <a:gd name="T10" fmla="*/ 0 h 40628"/>
                <a:gd name="T11" fmla="*/ 21600 w 21600"/>
                <a:gd name="T12" fmla="*/ 40628 h 40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0628" fill="none" extrusionOk="0">
                  <a:moveTo>
                    <a:pt x="16713" y="40627"/>
                  </a:moveTo>
                  <a:cubicBezTo>
                    <a:pt x="6926" y="38354"/>
                    <a:pt x="0" y="29634"/>
                    <a:pt x="0" y="19588"/>
                  </a:cubicBezTo>
                  <a:cubicBezTo>
                    <a:pt x="-1" y="11183"/>
                    <a:pt x="4874" y="3542"/>
                    <a:pt x="12496" y="0"/>
                  </a:cubicBezTo>
                </a:path>
                <a:path w="21600" h="40628" stroke="0" extrusionOk="0">
                  <a:moveTo>
                    <a:pt x="16713" y="40627"/>
                  </a:moveTo>
                  <a:cubicBezTo>
                    <a:pt x="6926" y="38354"/>
                    <a:pt x="0" y="29634"/>
                    <a:pt x="0" y="19588"/>
                  </a:cubicBezTo>
                  <a:cubicBezTo>
                    <a:pt x="-1" y="11183"/>
                    <a:pt x="4874" y="3542"/>
                    <a:pt x="12496" y="0"/>
                  </a:cubicBezTo>
                  <a:lnTo>
                    <a:pt x="21600" y="19588"/>
                  </a:lnTo>
                  <a:close/>
                </a:path>
              </a:pathLst>
            </a:custGeom>
            <a:solidFill>
              <a:srgbClr val="0000FF"/>
            </a:solidFill>
            <a:ln w="4826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349" name="Arc 5"/>
            <p:cNvSpPr>
              <a:spLocks/>
            </p:cNvSpPr>
            <p:nvPr/>
          </p:nvSpPr>
          <p:spPr bwMode="auto">
            <a:xfrm>
              <a:off x="2528" y="1205"/>
              <a:ext cx="717" cy="1560"/>
            </a:xfrm>
            <a:custGeom>
              <a:avLst/>
              <a:gdLst>
                <a:gd name="T0" fmla="*/ 0 w 9073"/>
                <a:gd name="T1" fmla="*/ 144 h 21600"/>
                <a:gd name="T2" fmla="*/ 713 w 9073"/>
                <a:gd name="T3" fmla="*/ 0 h 21600"/>
                <a:gd name="T4" fmla="*/ 717 w 9073"/>
                <a:gd name="T5" fmla="*/ 1560 h 21600"/>
                <a:gd name="T6" fmla="*/ 0 60000 65536"/>
                <a:gd name="T7" fmla="*/ 0 60000 65536"/>
                <a:gd name="T8" fmla="*/ 0 60000 65536"/>
                <a:gd name="T9" fmla="*/ 0 w 9073"/>
                <a:gd name="T10" fmla="*/ 0 h 21600"/>
                <a:gd name="T11" fmla="*/ 9073 w 90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73" h="21600" fill="none" extrusionOk="0">
                  <a:moveTo>
                    <a:pt x="-1" y="1997"/>
                  </a:moveTo>
                  <a:cubicBezTo>
                    <a:pt x="2828" y="688"/>
                    <a:pt x="5906" y="7"/>
                    <a:pt x="9023" y="0"/>
                  </a:cubicBezTo>
                </a:path>
                <a:path w="9073" h="21600" stroke="0" extrusionOk="0">
                  <a:moveTo>
                    <a:pt x="-1" y="1997"/>
                  </a:moveTo>
                  <a:cubicBezTo>
                    <a:pt x="2828" y="688"/>
                    <a:pt x="5906" y="7"/>
                    <a:pt x="9023" y="0"/>
                  </a:cubicBezTo>
                  <a:lnTo>
                    <a:pt x="9073" y="21600"/>
                  </a:lnTo>
                  <a:close/>
                </a:path>
              </a:pathLst>
            </a:custGeom>
            <a:solidFill>
              <a:srgbClr val="FF3399"/>
            </a:solidFill>
            <a:ln w="48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>
                <a:spcBef>
                  <a:spcPct val="50000"/>
                </a:spcBef>
              </a:pPr>
              <a:endParaRPr lang="en-US"/>
            </a:p>
          </p:txBody>
        </p:sp>
      </p:grpSp>
      <p:sp>
        <p:nvSpPr>
          <p:cNvPr id="858118" name="Text Box 6"/>
          <p:cNvSpPr txBox="1">
            <a:spLocks noChangeArrowheads="1"/>
          </p:cNvSpPr>
          <p:nvPr/>
        </p:nvSpPr>
        <p:spPr bwMode="auto">
          <a:xfrm>
            <a:off x="4572000" y="3886200"/>
            <a:ext cx="2109788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 smtClean="0">
                <a:latin typeface="Arial Narrow" pitchFamily="34" charset="0"/>
              </a:rPr>
              <a:t>FEES</a:t>
            </a:r>
          </a:p>
          <a:p>
            <a:pPr algn="ctr" eaLnBrk="0" hangingPunct="0">
              <a:defRPr/>
            </a:pPr>
            <a:r>
              <a:rPr lang="en-US" sz="2400" b="1" dirty="0" smtClean="0">
                <a:latin typeface="Arial Narrow" pitchFamily="34" charset="0"/>
              </a:rPr>
              <a:t>53%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858119" name="Text Box 7"/>
          <p:cNvSpPr txBox="1">
            <a:spLocks noChangeArrowheads="1"/>
          </p:cNvSpPr>
          <p:nvPr/>
        </p:nvSpPr>
        <p:spPr bwMode="auto">
          <a:xfrm>
            <a:off x="1841500" y="3919538"/>
            <a:ext cx="2544763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 smtClean="0">
                <a:latin typeface="Arial Narrow" pitchFamily="34" charset="0"/>
              </a:rPr>
              <a:t>GOVERNMENT</a:t>
            </a:r>
          </a:p>
          <a:p>
            <a:pPr algn="ctr" eaLnBrk="0" hangingPunct="0">
              <a:defRPr/>
            </a:pPr>
            <a:r>
              <a:rPr lang="en-US" sz="2400" b="1" dirty="0" smtClean="0">
                <a:latin typeface="Arial Narrow" pitchFamily="34" charset="0"/>
              </a:rPr>
              <a:t>35%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858123" name="Text Box 11"/>
          <p:cNvSpPr txBox="1">
            <a:spLocks noChangeArrowheads="1"/>
          </p:cNvSpPr>
          <p:nvPr/>
        </p:nvSpPr>
        <p:spPr bwMode="auto">
          <a:xfrm>
            <a:off x="838200" y="1752600"/>
            <a:ext cx="22098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PHILANTHROPY</a:t>
            </a:r>
          </a:p>
          <a:p>
            <a:pPr algn="ctr" eaLnBrk="0" hangingPunct="0"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12%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>
            <a:off x="2362200" y="2286000"/>
            <a:ext cx="1600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-150921" y="26634"/>
            <a:ext cx="9428085" cy="1259976"/>
            <a:chOff x="-150921" y="26634"/>
            <a:chExt cx="9428085" cy="1259976"/>
          </a:xfrm>
        </p:grpSpPr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83099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b="0" cap="all" dirty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Sources Of Civil Society Revenue, </a:t>
              </a:r>
              <a:br>
                <a:rPr lang="en-US" b="0" cap="all" dirty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</a:br>
              <a:r>
                <a:rPr lang="en-US" b="0" cap="all" dirty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34-Country average</a:t>
              </a:r>
            </a:p>
          </p:txBody>
        </p:sp>
        <p:grpSp>
          <p:nvGrpSpPr>
            <p:cNvPr id="22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24" name="Picture 23" descr="Untitled-1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228825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5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8118" grpId="0" autoUpdateAnimBg="0"/>
      <p:bldP spid="858119" grpId="0" autoUpdateAnimBg="0"/>
      <p:bldP spid="8581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/>
          <p:cNvGrpSpPr/>
          <p:nvPr/>
        </p:nvGrpSpPr>
        <p:grpSpPr>
          <a:xfrm>
            <a:off x="6940123" y="2667000"/>
            <a:ext cx="1065393" cy="3637121"/>
            <a:chOff x="6977063" y="2667000"/>
            <a:chExt cx="1065393" cy="3637121"/>
          </a:xfrm>
        </p:grpSpPr>
        <p:sp>
          <p:nvSpPr>
            <p:cNvPr id="95264" name="Rectangle 32"/>
            <p:cNvSpPr>
              <a:spLocks noChangeArrowheads="1"/>
            </p:cNvSpPr>
            <p:nvPr/>
          </p:nvSpPr>
          <p:spPr bwMode="auto">
            <a:xfrm>
              <a:off x="6977063" y="6092825"/>
              <a:ext cx="581025" cy="1905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65" name="Rectangle 33"/>
            <p:cNvSpPr>
              <a:spLocks noChangeArrowheads="1"/>
            </p:cNvSpPr>
            <p:nvPr/>
          </p:nvSpPr>
          <p:spPr bwMode="auto">
            <a:xfrm>
              <a:off x="6977063" y="5761038"/>
              <a:ext cx="638175" cy="188913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66" name="Rectangle 34"/>
            <p:cNvSpPr>
              <a:spLocks noChangeArrowheads="1"/>
            </p:cNvSpPr>
            <p:nvPr/>
          </p:nvSpPr>
          <p:spPr bwMode="auto">
            <a:xfrm>
              <a:off x="6977063" y="5418138"/>
              <a:ext cx="209550" cy="1905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67" name="Rectangle 35"/>
            <p:cNvSpPr>
              <a:spLocks noChangeArrowheads="1"/>
            </p:cNvSpPr>
            <p:nvPr/>
          </p:nvSpPr>
          <p:spPr bwMode="auto">
            <a:xfrm>
              <a:off x="6977063" y="5075238"/>
              <a:ext cx="228600" cy="1905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68" name="Rectangle 36"/>
            <p:cNvSpPr>
              <a:spLocks noChangeArrowheads="1"/>
            </p:cNvSpPr>
            <p:nvPr/>
          </p:nvSpPr>
          <p:spPr bwMode="auto">
            <a:xfrm>
              <a:off x="6977063" y="4743450"/>
              <a:ext cx="152400" cy="1905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69" name="Rectangle 37"/>
            <p:cNvSpPr>
              <a:spLocks noChangeArrowheads="1"/>
            </p:cNvSpPr>
            <p:nvPr/>
          </p:nvSpPr>
          <p:spPr bwMode="auto">
            <a:xfrm>
              <a:off x="6977063" y="4400550"/>
              <a:ext cx="180975" cy="1905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70" name="Rectangle 38"/>
            <p:cNvSpPr>
              <a:spLocks noChangeArrowheads="1"/>
            </p:cNvSpPr>
            <p:nvPr/>
          </p:nvSpPr>
          <p:spPr bwMode="auto">
            <a:xfrm>
              <a:off x="6977063" y="4059238"/>
              <a:ext cx="57150" cy="188913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71" name="Rectangle 39"/>
            <p:cNvSpPr>
              <a:spLocks noChangeArrowheads="1"/>
            </p:cNvSpPr>
            <p:nvPr/>
          </p:nvSpPr>
          <p:spPr bwMode="auto">
            <a:xfrm>
              <a:off x="6977063" y="3725863"/>
              <a:ext cx="247650" cy="1905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72" name="Rectangle 40"/>
            <p:cNvSpPr>
              <a:spLocks noChangeArrowheads="1"/>
            </p:cNvSpPr>
            <p:nvPr/>
          </p:nvSpPr>
          <p:spPr bwMode="auto">
            <a:xfrm>
              <a:off x="6977063" y="3382963"/>
              <a:ext cx="85725" cy="1905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73" name="Rectangle 41"/>
            <p:cNvSpPr>
              <a:spLocks noChangeArrowheads="1"/>
            </p:cNvSpPr>
            <p:nvPr/>
          </p:nvSpPr>
          <p:spPr bwMode="auto">
            <a:xfrm>
              <a:off x="6977063" y="3041650"/>
              <a:ext cx="114300" cy="1905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74" name="Rectangle 42"/>
            <p:cNvSpPr>
              <a:spLocks noChangeArrowheads="1"/>
            </p:cNvSpPr>
            <p:nvPr/>
          </p:nvSpPr>
          <p:spPr bwMode="auto">
            <a:xfrm>
              <a:off x="6977063" y="2708275"/>
              <a:ext cx="171450" cy="1905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99" name="Rectangle 67"/>
            <p:cNvSpPr>
              <a:spLocks noChangeArrowheads="1"/>
            </p:cNvSpPr>
            <p:nvPr/>
          </p:nvSpPr>
          <p:spPr bwMode="auto">
            <a:xfrm>
              <a:off x="7650163" y="6057900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24%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00" name="Rectangle 68"/>
            <p:cNvSpPr>
              <a:spLocks noChangeArrowheads="1"/>
            </p:cNvSpPr>
            <p:nvPr/>
          </p:nvSpPr>
          <p:spPr bwMode="auto">
            <a:xfrm>
              <a:off x="7705725" y="5719762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26%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01" name="Rectangle 69"/>
            <p:cNvSpPr>
              <a:spLocks noChangeArrowheads="1"/>
            </p:cNvSpPr>
            <p:nvPr/>
          </p:nvSpPr>
          <p:spPr bwMode="auto">
            <a:xfrm>
              <a:off x="7272338" y="5380037"/>
              <a:ext cx="2431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9%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02" name="Rectangle 70"/>
            <p:cNvSpPr>
              <a:spLocks noChangeArrowheads="1"/>
            </p:cNvSpPr>
            <p:nvPr/>
          </p:nvSpPr>
          <p:spPr bwMode="auto">
            <a:xfrm>
              <a:off x="7289800" y="5041900"/>
              <a:ext cx="2431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9%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03" name="Rectangle 71"/>
            <p:cNvSpPr>
              <a:spLocks noChangeArrowheads="1"/>
            </p:cNvSpPr>
            <p:nvPr/>
          </p:nvSpPr>
          <p:spPr bwMode="auto">
            <a:xfrm>
              <a:off x="7208838" y="4702175"/>
              <a:ext cx="2431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6%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04" name="Rectangle 72"/>
            <p:cNvSpPr>
              <a:spLocks noChangeArrowheads="1"/>
            </p:cNvSpPr>
            <p:nvPr/>
          </p:nvSpPr>
          <p:spPr bwMode="auto">
            <a:xfrm>
              <a:off x="7242175" y="4362450"/>
              <a:ext cx="2431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8%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05" name="Rectangle 73"/>
            <p:cNvSpPr>
              <a:spLocks noChangeArrowheads="1"/>
            </p:cNvSpPr>
            <p:nvPr/>
          </p:nvSpPr>
          <p:spPr bwMode="auto">
            <a:xfrm>
              <a:off x="7119938" y="4024312"/>
              <a:ext cx="2431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2%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06" name="Rectangle 74"/>
            <p:cNvSpPr>
              <a:spLocks noChangeArrowheads="1"/>
            </p:cNvSpPr>
            <p:nvPr/>
          </p:nvSpPr>
          <p:spPr bwMode="auto">
            <a:xfrm>
              <a:off x="7315200" y="3684587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10%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07" name="Rectangle 75"/>
            <p:cNvSpPr>
              <a:spLocks noChangeArrowheads="1"/>
            </p:cNvSpPr>
            <p:nvPr/>
          </p:nvSpPr>
          <p:spPr bwMode="auto">
            <a:xfrm>
              <a:off x="7143750" y="3346450"/>
              <a:ext cx="2431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3%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08" name="Rectangle 76"/>
            <p:cNvSpPr>
              <a:spLocks noChangeArrowheads="1"/>
            </p:cNvSpPr>
            <p:nvPr/>
          </p:nvSpPr>
          <p:spPr bwMode="auto">
            <a:xfrm>
              <a:off x="7173913" y="3006725"/>
              <a:ext cx="2431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5%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09" name="Rectangle 77"/>
            <p:cNvSpPr>
              <a:spLocks noChangeArrowheads="1"/>
            </p:cNvSpPr>
            <p:nvPr/>
          </p:nvSpPr>
          <p:spPr bwMode="auto">
            <a:xfrm>
              <a:off x="7229475" y="2667000"/>
              <a:ext cx="2431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7%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604963" y="2667000"/>
            <a:ext cx="1511481" cy="3637121"/>
            <a:chOff x="1604963" y="2667000"/>
            <a:chExt cx="1511481" cy="3637121"/>
          </a:xfrm>
        </p:grpSpPr>
        <p:sp>
          <p:nvSpPr>
            <p:cNvPr id="95242" name="Rectangle 10"/>
            <p:cNvSpPr>
              <a:spLocks noChangeArrowheads="1"/>
            </p:cNvSpPr>
            <p:nvPr/>
          </p:nvSpPr>
          <p:spPr bwMode="auto">
            <a:xfrm>
              <a:off x="1604963" y="6092825"/>
              <a:ext cx="771525" cy="1905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43" name="Rectangle 11"/>
            <p:cNvSpPr>
              <a:spLocks noChangeArrowheads="1"/>
            </p:cNvSpPr>
            <p:nvPr/>
          </p:nvSpPr>
          <p:spPr bwMode="auto">
            <a:xfrm>
              <a:off x="1604963" y="5761038"/>
              <a:ext cx="695325" cy="18891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44" name="Rectangle 12"/>
            <p:cNvSpPr>
              <a:spLocks noChangeArrowheads="1"/>
            </p:cNvSpPr>
            <p:nvPr/>
          </p:nvSpPr>
          <p:spPr bwMode="auto">
            <a:xfrm>
              <a:off x="1604963" y="5418138"/>
              <a:ext cx="1085850" cy="1905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45" name="Rectangle 13"/>
            <p:cNvSpPr>
              <a:spLocks noChangeArrowheads="1"/>
            </p:cNvSpPr>
            <p:nvPr/>
          </p:nvSpPr>
          <p:spPr bwMode="auto">
            <a:xfrm>
              <a:off x="1604963" y="5075238"/>
              <a:ext cx="962025" cy="1905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46" name="Rectangle 14"/>
            <p:cNvSpPr>
              <a:spLocks noChangeArrowheads="1"/>
            </p:cNvSpPr>
            <p:nvPr/>
          </p:nvSpPr>
          <p:spPr bwMode="auto">
            <a:xfrm>
              <a:off x="1604963" y="4743450"/>
              <a:ext cx="1057275" cy="1905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47" name="Rectangle 15"/>
            <p:cNvSpPr>
              <a:spLocks noChangeArrowheads="1"/>
            </p:cNvSpPr>
            <p:nvPr/>
          </p:nvSpPr>
          <p:spPr bwMode="auto">
            <a:xfrm>
              <a:off x="1604963" y="4400550"/>
              <a:ext cx="847725" cy="1905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48" name="Rectangle 16"/>
            <p:cNvSpPr>
              <a:spLocks noChangeArrowheads="1"/>
            </p:cNvSpPr>
            <p:nvPr/>
          </p:nvSpPr>
          <p:spPr bwMode="auto">
            <a:xfrm>
              <a:off x="1604963" y="4059238"/>
              <a:ext cx="942975" cy="18891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49" name="Rectangle 17"/>
            <p:cNvSpPr>
              <a:spLocks noChangeArrowheads="1"/>
            </p:cNvSpPr>
            <p:nvPr/>
          </p:nvSpPr>
          <p:spPr bwMode="auto">
            <a:xfrm>
              <a:off x="1604963" y="3725863"/>
              <a:ext cx="628650" cy="1905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50" name="Rectangle 18"/>
            <p:cNvSpPr>
              <a:spLocks noChangeArrowheads="1"/>
            </p:cNvSpPr>
            <p:nvPr/>
          </p:nvSpPr>
          <p:spPr bwMode="auto">
            <a:xfrm>
              <a:off x="1604963" y="3382963"/>
              <a:ext cx="790575" cy="1905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51" name="Rectangle 19"/>
            <p:cNvSpPr>
              <a:spLocks noChangeArrowheads="1"/>
            </p:cNvSpPr>
            <p:nvPr/>
          </p:nvSpPr>
          <p:spPr bwMode="auto">
            <a:xfrm>
              <a:off x="1604963" y="3041650"/>
              <a:ext cx="457200" cy="1905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52" name="Rectangle 20"/>
            <p:cNvSpPr>
              <a:spLocks noChangeArrowheads="1"/>
            </p:cNvSpPr>
            <p:nvPr/>
          </p:nvSpPr>
          <p:spPr bwMode="auto">
            <a:xfrm>
              <a:off x="1604963" y="2708275"/>
              <a:ext cx="390525" cy="1905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77" name="Rectangle 45"/>
            <p:cNvSpPr>
              <a:spLocks noChangeArrowheads="1"/>
            </p:cNvSpPr>
            <p:nvPr/>
          </p:nvSpPr>
          <p:spPr bwMode="auto">
            <a:xfrm>
              <a:off x="2466975" y="6057900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32%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78" name="Rectangle 46"/>
            <p:cNvSpPr>
              <a:spLocks noChangeArrowheads="1"/>
            </p:cNvSpPr>
            <p:nvPr/>
          </p:nvSpPr>
          <p:spPr bwMode="auto">
            <a:xfrm>
              <a:off x="2390775" y="5719762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29%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79" name="Rectangle 47"/>
            <p:cNvSpPr>
              <a:spLocks noChangeArrowheads="1"/>
            </p:cNvSpPr>
            <p:nvPr/>
          </p:nvSpPr>
          <p:spPr bwMode="auto">
            <a:xfrm>
              <a:off x="2779713" y="5380037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45%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80" name="Rectangle 48"/>
            <p:cNvSpPr>
              <a:spLocks noChangeArrowheads="1"/>
            </p:cNvSpPr>
            <p:nvPr/>
          </p:nvSpPr>
          <p:spPr bwMode="auto">
            <a:xfrm>
              <a:off x="2652713" y="5041900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39%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81" name="Rectangle 49"/>
            <p:cNvSpPr>
              <a:spLocks noChangeArrowheads="1"/>
            </p:cNvSpPr>
            <p:nvPr/>
          </p:nvSpPr>
          <p:spPr bwMode="auto">
            <a:xfrm>
              <a:off x="2754313" y="4702175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43%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82" name="Rectangle 50"/>
            <p:cNvSpPr>
              <a:spLocks noChangeArrowheads="1"/>
            </p:cNvSpPr>
            <p:nvPr/>
          </p:nvSpPr>
          <p:spPr bwMode="auto">
            <a:xfrm>
              <a:off x="2538413" y="4362450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35%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83" name="Rectangle 51"/>
            <p:cNvSpPr>
              <a:spLocks noChangeArrowheads="1"/>
            </p:cNvSpPr>
            <p:nvPr/>
          </p:nvSpPr>
          <p:spPr bwMode="auto">
            <a:xfrm>
              <a:off x="2633663" y="4024312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39%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84" name="Rectangle 52"/>
            <p:cNvSpPr>
              <a:spLocks noChangeArrowheads="1"/>
            </p:cNvSpPr>
            <p:nvPr/>
          </p:nvSpPr>
          <p:spPr bwMode="auto">
            <a:xfrm>
              <a:off x="2324100" y="3684587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26%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85" name="Rectangle 53"/>
            <p:cNvSpPr>
              <a:spLocks noChangeArrowheads="1"/>
            </p:cNvSpPr>
            <p:nvPr/>
          </p:nvSpPr>
          <p:spPr bwMode="auto">
            <a:xfrm>
              <a:off x="2481263" y="3346450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32%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86" name="Rectangle 54"/>
            <p:cNvSpPr>
              <a:spLocks noChangeArrowheads="1"/>
            </p:cNvSpPr>
            <p:nvPr/>
          </p:nvSpPr>
          <p:spPr bwMode="auto">
            <a:xfrm>
              <a:off x="2147888" y="3006725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19%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87" name="Rectangle 55"/>
            <p:cNvSpPr>
              <a:spLocks noChangeArrowheads="1"/>
            </p:cNvSpPr>
            <p:nvPr/>
          </p:nvSpPr>
          <p:spPr bwMode="auto">
            <a:xfrm>
              <a:off x="2081213" y="2667000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16%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244801" y="2624375"/>
            <a:ext cx="2320990" cy="3609896"/>
            <a:chOff x="4281488" y="2695446"/>
            <a:chExt cx="2320990" cy="3609896"/>
          </a:xfrm>
        </p:grpSpPr>
        <p:sp>
          <p:nvSpPr>
            <p:cNvPr id="95253" name="Rectangle 21"/>
            <p:cNvSpPr>
              <a:spLocks noChangeArrowheads="1"/>
            </p:cNvSpPr>
            <p:nvPr/>
          </p:nvSpPr>
          <p:spPr bwMode="auto">
            <a:xfrm>
              <a:off x="4291013" y="6092825"/>
              <a:ext cx="1066800" cy="190500"/>
            </a:xfrm>
            <a:prstGeom prst="rect">
              <a:avLst/>
            </a:prstGeom>
            <a:solidFill>
              <a:srgbClr val="004F9E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54" name="Rectangle 22"/>
            <p:cNvSpPr>
              <a:spLocks noChangeArrowheads="1"/>
            </p:cNvSpPr>
            <p:nvPr/>
          </p:nvSpPr>
          <p:spPr bwMode="auto">
            <a:xfrm>
              <a:off x="4291013" y="5761038"/>
              <a:ext cx="1085850" cy="188913"/>
            </a:xfrm>
            <a:prstGeom prst="rect">
              <a:avLst/>
            </a:prstGeom>
            <a:solidFill>
              <a:srgbClr val="004F9E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55" name="Rectangle 23"/>
            <p:cNvSpPr>
              <a:spLocks noChangeArrowheads="1"/>
            </p:cNvSpPr>
            <p:nvPr/>
          </p:nvSpPr>
          <p:spPr bwMode="auto">
            <a:xfrm>
              <a:off x="4291013" y="5418138"/>
              <a:ext cx="1133475" cy="190500"/>
            </a:xfrm>
            <a:prstGeom prst="rect">
              <a:avLst/>
            </a:prstGeom>
            <a:solidFill>
              <a:srgbClr val="004F9E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56" name="Rectangle 24"/>
            <p:cNvSpPr>
              <a:spLocks noChangeArrowheads="1"/>
            </p:cNvSpPr>
            <p:nvPr/>
          </p:nvSpPr>
          <p:spPr bwMode="auto">
            <a:xfrm>
              <a:off x="4291013" y="5075238"/>
              <a:ext cx="1247775" cy="190500"/>
            </a:xfrm>
            <a:prstGeom prst="rect">
              <a:avLst/>
            </a:prstGeom>
            <a:solidFill>
              <a:srgbClr val="004F9E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57" name="Rectangle 25"/>
            <p:cNvSpPr>
              <a:spLocks noChangeArrowheads="1"/>
            </p:cNvSpPr>
            <p:nvPr/>
          </p:nvSpPr>
          <p:spPr bwMode="auto">
            <a:xfrm>
              <a:off x="4291013" y="4743450"/>
              <a:ext cx="1228725" cy="190500"/>
            </a:xfrm>
            <a:prstGeom prst="rect">
              <a:avLst/>
            </a:prstGeom>
            <a:solidFill>
              <a:srgbClr val="004F9E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58" name="Rectangle 26"/>
            <p:cNvSpPr>
              <a:spLocks noChangeArrowheads="1"/>
            </p:cNvSpPr>
            <p:nvPr/>
          </p:nvSpPr>
          <p:spPr bwMode="auto">
            <a:xfrm>
              <a:off x="4291013" y="4400550"/>
              <a:ext cx="1400175" cy="190500"/>
            </a:xfrm>
            <a:prstGeom prst="rect">
              <a:avLst/>
            </a:prstGeom>
            <a:solidFill>
              <a:srgbClr val="004F9E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59" name="Rectangle 27"/>
            <p:cNvSpPr>
              <a:spLocks noChangeArrowheads="1"/>
            </p:cNvSpPr>
            <p:nvPr/>
          </p:nvSpPr>
          <p:spPr bwMode="auto">
            <a:xfrm>
              <a:off x="4291013" y="4059238"/>
              <a:ext cx="1428750" cy="188913"/>
            </a:xfrm>
            <a:prstGeom prst="rect">
              <a:avLst/>
            </a:prstGeom>
            <a:solidFill>
              <a:srgbClr val="004F9E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60" name="Rectangle 28"/>
            <p:cNvSpPr>
              <a:spLocks noChangeArrowheads="1"/>
            </p:cNvSpPr>
            <p:nvPr/>
          </p:nvSpPr>
          <p:spPr bwMode="auto">
            <a:xfrm>
              <a:off x="4291013" y="3725863"/>
              <a:ext cx="1552575" cy="190500"/>
            </a:xfrm>
            <a:prstGeom prst="rect">
              <a:avLst/>
            </a:prstGeom>
            <a:solidFill>
              <a:srgbClr val="004F9E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61" name="Rectangle 29"/>
            <p:cNvSpPr>
              <a:spLocks noChangeArrowheads="1"/>
            </p:cNvSpPr>
            <p:nvPr/>
          </p:nvSpPr>
          <p:spPr bwMode="auto">
            <a:xfrm>
              <a:off x="4291013" y="3382963"/>
              <a:ext cx="1562100" cy="190500"/>
            </a:xfrm>
            <a:prstGeom prst="rect">
              <a:avLst/>
            </a:prstGeom>
            <a:solidFill>
              <a:srgbClr val="004F9E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62" name="Rectangle 30"/>
            <p:cNvSpPr>
              <a:spLocks noChangeArrowheads="1"/>
            </p:cNvSpPr>
            <p:nvPr/>
          </p:nvSpPr>
          <p:spPr bwMode="auto">
            <a:xfrm>
              <a:off x="4281488" y="3041650"/>
              <a:ext cx="1866900" cy="190500"/>
            </a:xfrm>
            <a:prstGeom prst="rect">
              <a:avLst/>
            </a:prstGeom>
            <a:solidFill>
              <a:srgbClr val="004F9E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63" name="Rectangle 31"/>
            <p:cNvSpPr>
              <a:spLocks noChangeArrowheads="1"/>
            </p:cNvSpPr>
            <p:nvPr/>
          </p:nvSpPr>
          <p:spPr bwMode="auto">
            <a:xfrm>
              <a:off x="4281488" y="2708275"/>
              <a:ext cx="1876425" cy="190500"/>
            </a:xfrm>
            <a:prstGeom prst="rect">
              <a:avLst/>
            </a:prstGeom>
            <a:solidFill>
              <a:srgbClr val="004F9E"/>
            </a:solidFill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5288" name="Rectangle 56"/>
            <p:cNvSpPr>
              <a:spLocks noChangeArrowheads="1"/>
            </p:cNvSpPr>
            <p:nvPr/>
          </p:nvSpPr>
          <p:spPr bwMode="auto">
            <a:xfrm>
              <a:off x="5451475" y="6059121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44%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89" name="Rectangle 57"/>
            <p:cNvSpPr>
              <a:spLocks noChangeArrowheads="1"/>
            </p:cNvSpPr>
            <p:nvPr/>
          </p:nvSpPr>
          <p:spPr bwMode="auto">
            <a:xfrm>
              <a:off x="5470525" y="5720983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45%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90" name="Rectangle 58"/>
            <p:cNvSpPr>
              <a:spLocks noChangeArrowheads="1"/>
            </p:cNvSpPr>
            <p:nvPr/>
          </p:nvSpPr>
          <p:spPr bwMode="auto">
            <a:xfrm>
              <a:off x="5516563" y="5381258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47%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91" name="Rectangle 59"/>
            <p:cNvSpPr>
              <a:spLocks noChangeArrowheads="1"/>
            </p:cNvSpPr>
            <p:nvPr/>
          </p:nvSpPr>
          <p:spPr bwMode="auto">
            <a:xfrm>
              <a:off x="5624513" y="5043121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51%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92" name="Rectangle 60"/>
            <p:cNvSpPr>
              <a:spLocks noChangeArrowheads="1"/>
            </p:cNvSpPr>
            <p:nvPr/>
          </p:nvSpPr>
          <p:spPr bwMode="auto">
            <a:xfrm>
              <a:off x="5605463" y="4703396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50%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93" name="Rectangle 61"/>
            <p:cNvSpPr>
              <a:spLocks noChangeArrowheads="1"/>
            </p:cNvSpPr>
            <p:nvPr/>
          </p:nvSpPr>
          <p:spPr bwMode="auto">
            <a:xfrm>
              <a:off x="5784850" y="4363671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58%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94" name="Rectangle 62"/>
            <p:cNvSpPr>
              <a:spLocks noChangeArrowheads="1"/>
            </p:cNvSpPr>
            <p:nvPr/>
          </p:nvSpPr>
          <p:spPr bwMode="auto">
            <a:xfrm>
              <a:off x="5813425" y="4025533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59%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95" name="Rectangle 63"/>
            <p:cNvSpPr>
              <a:spLocks noChangeArrowheads="1"/>
            </p:cNvSpPr>
            <p:nvPr/>
          </p:nvSpPr>
          <p:spPr bwMode="auto">
            <a:xfrm>
              <a:off x="5930900" y="3685808"/>
              <a:ext cx="3367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64%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96" name="Rectangle 64"/>
            <p:cNvSpPr>
              <a:spLocks noChangeArrowheads="1"/>
            </p:cNvSpPr>
            <p:nvPr/>
          </p:nvSpPr>
          <p:spPr bwMode="auto">
            <a:xfrm>
              <a:off x="5942013" y="3347671"/>
              <a:ext cx="33502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64%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97" name="Rectangle 65"/>
            <p:cNvSpPr>
              <a:spLocks noChangeArrowheads="1"/>
            </p:cNvSpPr>
            <p:nvPr/>
          </p:nvSpPr>
          <p:spPr bwMode="auto">
            <a:xfrm>
              <a:off x="6267450" y="3013789"/>
              <a:ext cx="33502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77%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298" name="Rectangle 66"/>
            <p:cNvSpPr>
              <a:spLocks noChangeArrowheads="1"/>
            </p:cNvSpPr>
            <p:nvPr/>
          </p:nvSpPr>
          <p:spPr bwMode="auto">
            <a:xfrm>
              <a:off x="6251575" y="2695446"/>
              <a:ext cx="33502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77%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784391" name="Text Box 7"/>
          <p:cNvSpPr txBox="1">
            <a:spLocks noChangeArrowheads="1"/>
          </p:cNvSpPr>
          <p:nvPr/>
        </p:nvSpPr>
        <p:spPr bwMode="auto">
          <a:xfrm>
            <a:off x="76200" y="2209800"/>
            <a:ext cx="152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400" b="1" dirty="0" smtClean="0">
                <a:solidFill>
                  <a:srgbClr val="FFFF00"/>
                </a:solidFill>
                <a:latin typeface="Arial Narrow" pitchFamily="34" charset="0"/>
              </a:rPr>
              <a:t>ALL COUNTRIES</a:t>
            </a:r>
            <a:endParaRPr lang="en-US" sz="1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1600200" y="2209800"/>
            <a:ext cx="2057400" cy="338554"/>
            <a:chOff x="1600200" y="2209800"/>
            <a:chExt cx="2057400" cy="338554"/>
          </a:xfrm>
          <a:solidFill>
            <a:srgbClr val="00FF00"/>
          </a:solidFill>
        </p:grpSpPr>
        <p:sp>
          <p:nvSpPr>
            <p:cNvPr id="784393" name="Text Box 9"/>
            <p:cNvSpPr txBox="1">
              <a:spLocks noChangeArrowheads="1"/>
            </p:cNvSpPr>
            <p:nvPr/>
          </p:nvSpPr>
          <p:spPr bwMode="auto">
            <a:xfrm>
              <a:off x="1600200" y="2286000"/>
              <a:ext cx="1295400" cy="214313"/>
            </a:xfrm>
            <a:prstGeom prst="rect">
              <a:avLst/>
            </a:prstGeom>
            <a:grpFill/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endParaRPr lang="en-US" sz="800" dirty="0">
                <a:latin typeface="Arial Narrow" pitchFamily="34" charset="0"/>
              </a:endParaRPr>
            </a:p>
          </p:txBody>
        </p:sp>
        <p:sp>
          <p:nvSpPr>
            <p:cNvPr id="784394" name="Text Box 10"/>
            <p:cNvSpPr txBox="1">
              <a:spLocks noChangeArrowheads="1"/>
            </p:cNvSpPr>
            <p:nvPr/>
          </p:nvSpPr>
          <p:spPr bwMode="auto">
            <a:xfrm>
              <a:off x="2895600" y="2209800"/>
              <a:ext cx="762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600" b="1" dirty="0" smtClean="0">
                  <a:solidFill>
                    <a:srgbClr val="FFFF00"/>
                  </a:solidFill>
                  <a:latin typeface="Arial Narrow" pitchFamily="34" charset="0"/>
                </a:rPr>
                <a:t>53 %</a:t>
              </a:r>
              <a:endParaRPr lang="en-US" sz="1600" b="1" dirty="0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28600" y="1447800"/>
            <a:ext cx="8115300" cy="793750"/>
            <a:chOff x="190500" y="1447800"/>
            <a:chExt cx="8115300" cy="793750"/>
          </a:xfrm>
        </p:grpSpPr>
        <p:sp>
          <p:nvSpPr>
            <p:cNvPr id="784389" name="Text Box 5"/>
            <p:cNvSpPr txBox="1">
              <a:spLocks noChangeArrowheads="1"/>
            </p:cNvSpPr>
            <p:nvPr/>
          </p:nvSpPr>
          <p:spPr bwMode="auto">
            <a:xfrm>
              <a:off x="190500" y="1447800"/>
              <a:ext cx="40576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chemeClr val="bg2">
                      <a:lumMod val="85000"/>
                      <a:lumOff val="15000"/>
                    </a:schemeClr>
                  </a:solidFill>
                  <a:latin typeface="Arial Narrow" pitchFamily="34" charset="0"/>
                </a:rPr>
                <a:t>GOVERNMENT DOMINANT</a:t>
              </a:r>
              <a:endParaRPr lang="en-US" sz="2400" b="1" dirty="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endParaRPr>
            </a:p>
          </p:txBody>
        </p:sp>
        <p:grpSp>
          <p:nvGrpSpPr>
            <p:cNvPr id="2" name="Group 25"/>
            <p:cNvGrpSpPr>
              <a:grpSpLocks/>
            </p:cNvGrpSpPr>
            <p:nvPr/>
          </p:nvGrpSpPr>
          <p:grpSpPr bwMode="auto">
            <a:xfrm>
              <a:off x="971550" y="1905000"/>
              <a:ext cx="7334250" cy="336550"/>
              <a:chOff x="612" y="1108"/>
              <a:chExt cx="4620" cy="212"/>
            </a:xfrm>
          </p:grpSpPr>
          <p:sp>
            <p:nvSpPr>
              <p:cNvPr id="784392" name="Text Box 8"/>
              <p:cNvSpPr txBox="1">
                <a:spLocks noChangeArrowheads="1"/>
              </p:cNvSpPr>
              <p:nvPr/>
            </p:nvSpPr>
            <p:spPr bwMode="auto">
              <a:xfrm>
                <a:off x="612" y="1108"/>
                <a:ext cx="13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 b="1" dirty="0" smtClean="0">
                    <a:solidFill>
                      <a:schemeClr val="bg2">
                        <a:lumMod val="85000"/>
                        <a:lumOff val="15000"/>
                      </a:schemeClr>
                    </a:solidFill>
                    <a:latin typeface="Arial Narrow" pitchFamily="34" charset="0"/>
                  </a:rPr>
                  <a:t>FEES, CHARGES</a:t>
                </a:r>
                <a:endParaRPr lang="en-US" sz="1600" b="1" dirty="0">
                  <a:solidFill>
                    <a:schemeClr val="bg2">
                      <a:lumMod val="85000"/>
                      <a:lumOff val="15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784395" name="Text Box 11"/>
              <p:cNvSpPr txBox="1">
                <a:spLocks noChangeArrowheads="1"/>
              </p:cNvSpPr>
              <p:nvPr/>
            </p:nvSpPr>
            <p:spPr bwMode="auto">
              <a:xfrm>
                <a:off x="3924" y="1108"/>
                <a:ext cx="13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 b="1" dirty="0" smtClean="0">
                    <a:solidFill>
                      <a:schemeClr val="bg2">
                        <a:lumMod val="85000"/>
                        <a:lumOff val="15000"/>
                      </a:schemeClr>
                    </a:solidFill>
                    <a:latin typeface="Arial Narrow" pitchFamily="34" charset="0"/>
                  </a:rPr>
                  <a:t>PHILANTHROPY</a:t>
                </a:r>
                <a:endParaRPr lang="en-US" sz="1600" b="1" dirty="0">
                  <a:solidFill>
                    <a:schemeClr val="bg2">
                      <a:lumMod val="85000"/>
                      <a:lumOff val="15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784396" name="Text Box 12"/>
              <p:cNvSpPr txBox="1">
                <a:spLocks noChangeArrowheads="1"/>
              </p:cNvSpPr>
              <p:nvPr/>
            </p:nvSpPr>
            <p:spPr bwMode="auto">
              <a:xfrm>
                <a:off x="2148" y="1108"/>
                <a:ext cx="13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1600" b="1" dirty="0" smtClean="0">
                    <a:solidFill>
                      <a:schemeClr val="bg2">
                        <a:lumMod val="85000"/>
                        <a:lumOff val="15000"/>
                      </a:schemeClr>
                    </a:solidFill>
                    <a:latin typeface="Arial Narrow" pitchFamily="34" charset="0"/>
                  </a:rPr>
                  <a:t>GOVERNMENT</a:t>
                </a:r>
                <a:endParaRPr lang="en-US" sz="1600" b="1" dirty="0">
                  <a:solidFill>
                    <a:schemeClr val="bg2">
                      <a:lumMod val="85000"/>
                      <a:lumOff val="15000"/>
                    </a:schemeClr>
                  </a:solidFill>
                  <a:latin typeface="Arial Narrow" pitchFamily="34" charset="0"/>
                </a:endParaRPr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4267200" y="2209800"/>
            <a:ext cx="1447800" cy="338554"/>
            <a:chOff x="4295775" y="2206823"/>
            <a:chExt cx="1447800" cy="338554"/>
          </a:xfrm>
          <a:solidFill>
            <a:srgbClr val="004F9E"/>
          </a:solidFill>
        </p:grpSpPr>
        <p:sp>
          <p:nvSpPr>
            <p:cNvPr id="784397" name="Text Box 13"/>
            <p:cNvSpPr txBox="1">
              <a:spLocks noChangeArrowheads="1"/>
            </p:cNvSpPr>
            <p:nvPr/>
          </p:nvSpPr>
          <p:spPr bwMode="auto">
            <a:xfrm>
              <a:off x="4295775" y="2300287"/>
              <a:ext cx="809625" cy="214313"/>
            </a:xfrm>
            <a:prstGeom prst="rect">
              <a:avLst/>
            </a:prstGeom>
            <a:grpFill/>
            <a:ln w="9525">
              <a:solidFill>
                <a:schemeClr val="bg2">
                  <a:lumMod val="85000"/>
                  <a:lumOff val="15000"/>
                </a:schemeClr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endParaRPr lang="en-US" sz="800" dirty="0">
                <a:latin typeface="Arial Narrow" pitchFamily="34" charset="0"/>
              </a:endParaRPr>
            </a:p>
          </p:txBody>
        </p:sp>
        <p:sp>
          <p:nvSpPr>
            <p:cNvPr id="784398" name="Text Box 14"/>
            <p:cNvSpPr txBox="1">
              <a:spLocks noChangeArrowheads="1"/>
            </p:cNvSpPr>
            <p:nvPr/>
          </p:nvSpPr>
          <p:spPr bwMode="auto">
            <a:xfrm>
              <a:off x="5091113" y="2206823"/>
              <a:ext cx="65246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1600" b="1" dirty="0" smtClean="0">
                  <a:solidFill>
                    <a:srgbClr val="FFFF00"/>
                  </a:solidFill>
                  <a:latin typeface="Arial Narrow" pitchFamily="34" charset="0"/>
                </a:rPr>
                <a:t>35 %</a:t>
              </a:r>
              <a:endParaRPr lang="en-US" sz="1600" b="1" dirty="0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921073" y="2252246"/>
            <a:ext cx="1003727" cy="338554"/>
            <a:chOff x="6921073" y="2239319"/>
            <a:chExt cx="1003727" cy="338554"/>
          </a:xfrm>
        </p:grpSpPr>
        <p:sp>
          <p:nvSpPr>
            <p:cNvPr id="784399" name="Text Box 15"/>
            <p:cNvSpPr txBox="1">
              <a:spLocks noChangeArrowheads="1"/>
            </p:cNvSpPr>
            <p:nvPr/>
          </p:nvSpPr>
          <p:spPr bwMode="auto">
            <a:xfrm>
              <a:off x="6921073" y="2316827"/>
              <a:ext cx="266700" cy="214313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bg2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endParaRPr lang="en-US" sz="800" dirty="0">
                <a:latin typeface="Arial Narrow" pitchFamily="34" charset="0"/>
              </a:endParaRPr>
            </a:p>
          </p:txBody>
        </p:sp>
        <p:sp>
          <p:nvSpPr>
            <p:cNvPr id="784400" name="Text Box 16"/>
            <p:cNvSpPr txBox="1">
              <a:spLocks noChangeArrowheads="1"/>
            </p:cNvSpPr>
            <p:nvPr/>
          </p:nvSpPr>
          <p:spPr bwMode="auto">
            <a:xfrm>
              <a:off x="7162800" y="2239319"/>
              <a:ext cx="762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600" b="1" dirty="0" smtClean="0">
                  <a:solidFill>
                    <a:srgbClr val="FFFF00"/>
                  </a:solidFill>
                  <a:latin typeface="Arial Narrow" pitchFamily="34" charset="0"/>
                </a:rPr>
                <a:t>12%</a:t>
              </a:r>
              <a:endParaRPr lang="en-US" sz="1600" b="1" dirty="0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585913" y="2286000"/>
            <a:ext cx="6953250" cy="4092575"/>
            <a:chOff x="1585913" y="2286000"/>
            <a:chExt cx="6953250" cy="4092575"/>
          </a:xfrm>
        </p:grpSpPr>
        <p:sp>
          <p:nvSpPr>
            <p:cNvPr id="95241" name="Freeform 9"/>
            <p:cNvSpPr>
              <a:spLocks noEditPoints="1"/>
            </p:cNvSpPr>
            <p:nvPr/>
          </p:nvSpPr>
          <p:spPr bwMode="auto">
            <a:xfrm>
              <a:off x="4219575" y="2286000"/>
              <a:ext cx="2714625" cy="406876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2563"/>
                </a:cxn>
                <a:cxn ang="0">
                  <a:pos x="0" y="2563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1710" y="0"/>
                </a:cxn>
                <a:cxn ang="0">
                  <a:pos x="1710" y="2563"/>
                </a:cxn>
                <a:cxn ang="0">
                  <a:pos x="1686" y="2563"/>
                </a:cxn>
                <a:cxn ang="0">
                  <a:pos x="1686" y="0"/>
                </a:cxn>
                <a:cxn ang="0">
                  <a:pos x="1710" y="0"/>
                </a:cxn>
              </a:cxnLst>
              <a:rect l="0" t="0" r="r" b="b"/>
              <a:pathLst>
                <a:path w="1710" h="2563">
                  <a:moveTo>
                    <a:pt x="24" y="0"/>
                  </a:moveTo>
                  <a:lnTo>
                    <a:pt x="24" y="2563"/>
                  </a:lnTo>
                  <a:lnTo>
                    <a:pt x="0" y="2563"/>
                  </a:lnTo>
                  <a:lnTo>
                    <a:pt x="0" y="0"/>
                  </a:lnTo>
                  <a:lnTo>
                    <a:pt x="24" y="0"/>
                  </a:lnTo>
                  <a:close/>
                  <a:moveTo>
                    <a:pt x="1710" y="0"/>
                  </a:moveTo>
                  <a:lnTo>
                    <a:pt x="1710" y="2563"/>
                  </a:lnTo>
                  <a:lnTo>
                    <a:pt x="1686" y="2563"/>
                  </a:lnTo>
                  <a:lnTo>
                    <a:pt x="1686" y="0"/>
                  </a:lnTo>
                  <a:lnTo>
                    <a:pt x="1710" y="0"/>
                  </a:lnTo>
                  <a:close/>
                </a:path>
              </a:pathLst>
            </a:custGeom>
            <a:solidFill>
              <a:schemeClr val="bg2">
                <a:lumMod val="85000"/>
                <a:lumOff val="15000"/>
              </a:schemeClr>
            </a:solidFill>
            <a:ln w="6" cap="flat">
              <a:solidFill>
                <a:schemeClr val="bg2">
                  <a:lumMod val="85000"/>
                  <a:lumOff val="15000"/>
                </a:schemeClr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5" name="Rectangle 43"/>
            <p:cNvSpPr>
              <a:spLocks noChangeArrowheads="1"/>
            </p:cNvSpPr>
            <p:nvPr/>
          </p:nvSpPr>
          <p:spPr bwMode="auto">
            <a:xfrm>
              <a:off x="1604963" y="6340475"/>
              <a:ext cx="6934200" cy="38100"/>
            </a:xfrm>
            <a:prstGeom prst="rect">
              <a:avLst/>
            </a:prstGeom>
            <a:solidFill>
              <a:schemeClr val="bg2">
                <a:lumMod val="85000"/>
                <a:lumOff val="15000"/>
              </a:schemeClr>
            </a:solidFill>
            <a:ln w="6" cap="flat">
              <a:solidFill>
                <a:schemeClr val="bg2">
                  <a:lumMod val="85000"/>
                  <a:lumOff val="15000"/>
                </a:schemeClr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6" name="Rectangle 44"/>
            <p:cNvSpPr>
              <a:spLocks noChangeArrowheads="1"/>
            </p:cNvSpPr>
            <p:nvPr/>
          </p:nvSpPr>
          <p:spPr bwMode="auto">
            <a:xfrm>
              <a:off x="1585913" y="2290763"/>
              <a:ext cx="38100" cy="4068763"/>
            </a:xfrm>
            <a:prstGeom prst="rect">
              <a:avLst/>
            </a:prstGeom>
            <a:solidFill>
              <a:schemeClr val="bg2">
                <a:lumMod val="85000"/>
                <a:lumOff val="15000"/>
              </a:schemeClr>
            </a:solidFill>
            <a:ln w="6" cap="flat">
              <a:solidFill>
                <a:schemeClr val="bg2">
                  <a:lumMod val="85000"/>
                  <a:lumOff val="15000"/>
                </a:schemeClr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9179" y="2647319"/>
            <a:ext cx="1507897" cy="3700637"/>
            <a:chOff x="49179" y="2647319"/>
            <a:chExt cx="1507897" cy="3700637"/>
          </a:xfrm>
        </p:grpSpPr>
        <p:sp>
          <p:nvSpPr>
            <p:cNvPr id="95310" name="Rectangle 78"/>
            <p:cNvSpPr>
              <a:spLocks noChangeArrowheads="1"/>
            </p:cNvSpPr>
            <p:nvPr/>
          </p:nvSpPr>
          <p:spPr bwMode="auto">
            <a:xfrm>
              <a:off x="391067" y="6070957"/>
              <a:ext cx="111844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South Africa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11" name="Rectangle 79"/>
            <p:cNvSpPr>
              <a:spLocks noChangeArrowheads="1"/>
            </p:cNvSpPr>
            <p:nvPr/>
          </p:nvSpPr>
          <p:spPr bwMode="auto">
            <a:xfrm>
              <a:off x="636889" y="5732819"/>
              <a:ext cx="79989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Romania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12" name="Rectangle 80"/>
            <p:cNvSpPr>
              <a:spLocks noChangeArrowheads="1"/>
            </p:cNvSpPr>
            <p:nvPr/>
          </p:nvSpPr>
          <p:spPr bwMode="auto">
            <a:xfrm>
              <a:off x="49179" y="5374888"/>
              <a:ext cx="14603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United Kingdom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13" name="Rectangle 81"/>
            <p:cNvSpPr>
              <a:spLocks noChangeArrowheads="1"/>
            </p:cNvSpPr>
            <p:nvPr/>
          </p:nvSpPr>
          <p:spPr bwMode="auto">
            <a:xfrm>
              <a:off x="779347" y="5007243"/>
              <a:ext cx="68448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Canada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14" name="Rectangle 82"/>
            <p:cNvSpPr>
              <a:spLocks noChangeArrowheads="1"/>
            </p:cNvSpPr>
            <p:nvPr/>
          </p:nvSpPr>
          <p:spPr bwMode="auto">
            <a:xfrm>
              <a:off x="811407" y="4639495"/>
              <a:ext cx="65242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Austria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15" name="Rectangle 83"/>
            <p:cNvSpPr>
              <a:spLocks noChangeArrowheads="1"/>
            </p:cNvSpPr>
            <p:nvPr/>
          </p:nvSpPr>
          <p:spPr bwMode="auto">
            <a:xfrm>
              <a:off x="851873" y="4298563"/>
              <a:ext cx="6219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France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16" name="Rectangle 84"/>
            <p:cNvSpPr>
              <a:spLocks noChangeArrowheads="1"/>
            </p:cNvSpPr>
            <p:nvPr/>
          </p:nvSpPr>
          <p:spPr bwMode="auto">
            <a:xfrm>
              <a:off x="462224" y="3975814"/>
              <a:ext cx="10948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Netherlands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17" name="Rectangle 85"/>
            <p:cNvSpPr>
              <a:spLocks noChangeArrowheads="1"/>
            </p:cNvSpPr>
            <p:nvPr/>
          </p:nvSpPr>
          <p:spPr bwMode="auto">
            <a:xfrm>
              <a:off x="914391" y="3639364"/>
              <a:ext cx="49693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Israel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18" name="Rectangle 86"/>
            <p:cNvSpPr>
              <a:spLocks noChangeArrowheads="1"/>
            </p:cNvSpPr>
            <p:nvPr/>
          </p:nvSpPr>
          <p:spPr bwMode="auto">
            <a:xfrm>
              <a:off x="679159" y="3339713"/>
              <a:ext cx="82234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Germany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19" name="Rectangle 87"/>
            <p:cNvSpPr>
              <a:spLocks noChangeArrowheads="1"/>
            </p:cNvSpPr>
            <p:nvPr/>
          </p:nvSpPr>
          <p:spPr bwMode="auto">
            <a:xfrm>
              <a:off x="716831" y="2961514"/>
              <a:ext cx="74699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Belgium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5320" name="Rectangle 88"/>
            <p:cNvSpPr>
              <a:spLocks noChangeArrowheads="1"/>
            </p:cNvSpPr>
            <p:nvPr/>
          </p:nvSpPr>
          <p:spPr bwMode="auto">
            <a:xfrm>
              <a:off x="831035" y="2647319"/>
              <a:ext cx="6219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85000"/>
                      <a:lumOff val="15000"/>
                    </a:schemeClr>
                  </a:solidFill>
                  <a:effectLst/>
                  <a:latin typeface="Arial Narrow" pitchFamily="34" charset="0"/>
                </a:rPr>
                <a:t>Ireland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122" name="Text Box 34"/>
          <p:cNvSpPr txBox="1">
            <a:spLocks noChangeArrowheads="1"/>
          </p:cNvSpPr>
          <p:nvPr/>
        </p:nvSpPr>
        <p:spPr bwMode="auto">
          <a:xfrm>
            <a:off x="6248400" y="6581001"/>
            <a:ext cx="2895600" cy="276999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dirty="0">
                <a:solidFill>
                  <a:schemeClr val="bg2">
                    <a:lumMod val="85000"/>
                    <a:lumOff val="15000"/>
                  </a:schemeClr>
                </a:solidFill>
                <a:latin typeface="Arial Narrow" pitchFamily="34" charset="0"/>
              </a:rPr>
              <a:t>% may not add to 100 due to rounding</a:t>
            </a:r>
          </a:p>
        </p:txBody>
      </p:sp>
      <p:grpSp>
        <p:nvGrpSpPr>
          <p:cNvPr id="123" name="Group 122"/>
          <p:cNvGrpSpPr/>
          <p:nvPr/>
        </p:nvGrpSpPr>
        <p:grpSpPr>
          <a:xfrm>
            <a:off x="-150921" y="26634"/>
            <a:ext cx="9428085" cy="1259976"/>
            <a:chOff x="-150921" y="26634"/>
            <a:chExt cx="9428085" cy="1259976"/>
          </a:xfrm>
        </p:grpSpPr>
        <p:sp>
          <p:nvSpPr>
            <p:cNvPr id="124" name="Text Box 16"/>
            <p:cNvSpPr txBox="1">
              <a:spLocks noChangeArrowheads="1"/>
            </p:cNvSpPr>
            <p:nvPr/>
          </p:nvSpPr>
          <p:spPr bwMode="auto">
            <a:xfrm>
              <a:off x="0" y="455613"/>
              <a:ext cx="8423275" cy="83099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38188" algn="ctr">
                <a:spcBef>
                  <a:spcPct val="50000"/>
                </a:spcBef>
                <a:tabLst>
                  <a:tab pos="7777163" algn="l"/>
                </a:tabLst>
                <a:defRPr/>
              </a:pPr>
              <a:r>
                <a:rPr lang="en-US" b="0" cap="all" dirty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Sources of Civil Society Revenue, </a:t>
              </a:r>
              <a:br>
                <a:rPr lang="en-US" b="0" cap="all" dirty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</a:br>
              <a:r>
                <a:rPr lang="en-US" b="0" cap="all" dirty="0" smtClean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by </a:t>
              </a:r>
              <a:r>
                <a:rPr lang="en-US" b="0" cap="all" dirty="0">
                  <a:ln w="19050">
                    <a:noFill/>
                  </a:ln>
                  <a:solidFill>
                    <a:srgbClr val="FFFF00"/>
                  </a:solidFill>
                  <a:latin typeface="Arial Narrow"/>
                  <a:cs typeface="Arial Narrow"/>
                </a:rPr>
                <a:t>Country</a:t>
              </a:r>
            </a:p>
          </p:txBody>
        </p:sp>
        <p:grpSp>
          <p:nvGrpSpPr>
            <p:cNvPr id="125" name="Group 156"/>
            <p:cNvGrpSpPr/>
            <p:nvPr/>
          </p:nvGrpSpPr>
          <p:grpSpPr>
            <a:xfrm>
              <a:off x="-150921" y="26634"/>
              <a:ext cx="9428085" cy="568171"/>
              <a:chOff x="-150921" y="26634"/>
              <a:chExt cx="9428085" cy="568171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26" name="Rectangle 125"/>
              <p:cNvSpPr>
                <a:spLocks noChangeArrowheads="1"/>
              </p:cNvSpPr>
              <p:nvPr/>
            </p:nvSpPr>
            <p:spPr bwMode="auto">
              <a:xfrm>
                <a:off x="-150921" y="161345"/>
                <a:ext cx="9428085" cy="3076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sq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60325" algn="ctr">
                  <a:defRPr/>
                </a:pPr>
                <a:r>
                  <a:rPr lang="en-US" sz="1600" b="0" dirty="0" smtClean="0">
                    <a:solidFill>
                      <a:schemeClr val="accent5">
                        <a:lumMod val="75000"/>
                      </a:schemeClr>
                    </a:solidFill>
                    <a:latin typeface="Century Gothic" pitchFamily="34" charset="0"/>
                  </a:rPr>
                  <a:t>THE NEW GOVERNANCE</a:t>
                </a:r>
                <a:endParaRPr lang="en-US" sz="1600" b="0" dirty="0">
                  <a:solidFill>
                    <a:schemeClr val="accent5">
                      <a:lumMod val="75000"/>
                    </a:schemeClr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127" name="Picture 126" descr="Untitled-1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09064" y="26634"/>
                <a:ext cx="717690" cy="568171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17255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91" grpId="0"/>
    </p:bldLst>
  </p:timing>
</p:sld>
</file>

<file path=ppt/theme/theme1.xml><?xml version="1.0" encoding="utf-8"?>
<a:theme xmlns:a="http://schemas.openxmlformats.org/drawingml/2006/main" name="Default Desig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6C09"/>
      </a:accent1>
      <a:accent2>
        <a:srgbClr val="FFC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12394</TotalTime>
  <Words>1459</Words>
  <Application>Microsoft Office PowerPoint</Application>
  <PresentationFormat>Экран (4:3)</PresentationFormat>
  <Paragraphs>332</Paragraphs>
  <Slides>33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JHU-IPS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Erin B. Lynch</dc:creator>
  <cp:lastModifiedBy>user</cp:lastModifiedBy>
  <cp:revision>376</cp:revision>
  <dcterms:created xsi:type="dcterms:W3CDTF">1999-09-10T17:59:07Z</dcterms:created>
  <dcterms:modified xsi:type="dcterms:W3CDTF">2015-04-08T07:02:37Z</dcterms:modified>
</cp:coreProperties>
</file>