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3" r:id="rId5"/>
    <p:sldId id="293" r:id="rId6"/>
    <p:sldId id="297" r:id="rId7"/>
    <p:sldId id="286" r:id="rId8"/>
    <p:sldId id="295" r:id="rId9"/>
    <p:sldId id="298" r:id="rId10"/>
    <p:sldId id="296" r:id="rId11"/>
    <p:sldId id="284" r:id="rId12"/>
    <p:sldId id="287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6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15CE88-A893-F842-B95F-114F4FBDFECA}" type="doc">
      <dgm:prSet loTypeId="urn:microsoft.com/office/officeart/2005/8/layout/funne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B46906-41AB-224E-96A6-73A84CEDE1D6}">
      <dgm:prSet phldrT="[Text]"/>
      <dgm:spPr/>
      <dgm:t>
        <a:bodyPr/>
        <a:lstStyle/>
        <a:p>
          <a:r>
            <a:rPr lang="en-US" dirty="0" smtClean="0"/>
            <a:t>Socio-economic</a:t>
          </a:r>
          <a:endParaRPr lang="en-US" dirty="0"/>
        </a:p>
      </dgm:t>
    </dgm:pt>
    <dgm:pt modelId="{E64DAB7A-25E8-7447-BAD7-E748FFBF5CE8}" type="parTrans" cxnId="{B69029F2-F35C-2D44-8858-74C572A228C7}">
      <dgm:prSet/>
      <dgm:spPr/>
      <dgm:t>
        <a:bodyPr/>
        <a:lstStyle/>
        <a:p>
          <a:endParaRPr lang="en-US"/>
        </a:p>
      </dgm:t>
    </dgm:pt>
    <dgm:pt modelId="{ED8FFF0E-51CC-3E47-AD27-D9994E6EC784}" type="sibTrans" cxnId="{B69029F2-F35C-2D44-8858-74C572A228C7}">
      <dgm:prSet/>
      <dgm:spPr/>
      <dgm:t>
        <a:bodyPr/>
        <a:lstStyle/>
        <a:p>
          <a:endParaRPr lang="en-US"/>
        </a:p>
      </dgm:t>
    </dgm:pt>
    <dgm:pt modelId="{4198B1D6-AF5A-1142-85A2-2BF371BA7804}">
      <dgm:prSet phldrT="[Text]"/>
      <dgm:spPr/>
      <dgm:t>
        <a:bodyPr/>
        <a:lstStyle/>
        <a:p>
          <a:r>
            <a:rPr lang="en-US" dirty="0" smtClean="0"/>
            <a:t>Socio-cultural</a:t>
          </a:r>
          <a:endParaRPr lang="en-US" dirty="0"/>
        </a:p>
      </dgm:t>
    </dgm:pt>
    <dgm:pt modelId="{B2EBF128-7610-474C-84CC-232EC69F5B8E}" type="parTrans" cxnId="{070D5747-B694-5F4C-945F-3F0B118FB40C}">
      <dgm:prSet/>
      <dgm:spPr/>
      <dgm:t>
        <a:bodyPr/>
        <a:lstStyle/>
        <a:p>
          <a:endParaRPr lang="en-US"/>
        </a:p>
      </dgm:t>
    </dgm:pt>
    <dgm:pt modelId="{31D10C77-1ADC-C848-ACDC-A0210D77CD3D}" type="sibTrans" cxnId="{070D5747-B694-5F4C-945F-3F0B118FB40C}">
      <dgm:prSet/>
      <dgm:spPr/>
      <dgm:t>
        <a:bodyPr/>
        <a:lstStyle/>
        <a:p>
          <a:endParaRPr lang="en-US"/>
        </a:p>
      </dgm:t>
    </dgm:pt>
    <dgm:pt modelId="{E63A3BB3-46EC-7D44-8A83-56E3E0CCB494}">
      <dgm:prSet phldrT="[Text]"/>
      <dgm:spPr/>
      <dgm:t>
        <a:bodyPr/>
        <a:lstStyle/>
        <a:p>
          <a:r>
            <a:rPr lang="en-US" dirty="0" smtClean="0"/>
            <a:t>Governance</a:t>
          </a:r>
          <a:endParaRPr lang="en-US" dirty="0"/>
        </a:p>
      </dgm:t>
    </dgm:pt>
    <dgm:pt modelId="{A87ADDD1-AC6A-C041-B9FA-D03D1653AB48}" type="parTrans" cxnId="{D1E52D35-4225-3F4F-97FE-60176CFEA7C7}">
      <dgm:prSet/>
      <dgm:spPr/>
      <dgm:t>
        <a:bodyPr/>
        <a:lstStyle/>
        <a:p>
          <a:endParaRPr lang="en-US"/>
        </a:p>
      </dgm:t>
    </dgm:pt>
    <dgm:pt modelId="{D5111DBE-594F-AB4F-B5C8-84DCF5CB90BC}" type="sibTrans" cxnId="{D1E52D35-4225-3F4F-97FE-60176CFEA7C7}">
      <dgm:prSet/>
      <dgm:spPr/>
      <dgm:t>
        <a:bodyPr/>
        <a:lstStyle/>
        <a:p>
          <a:endParaRPr lang="en-US"/>
        </a:p>
      </dgm:t>
    </dgm:pt>
    <dgm:pt modelId="{D38D8D96-3CBB-BE4A-AE47-81F39CEC7D62}">
      <dgm:prSet phldrT="[Text]"/>
      <dgm:spPr/>
      <dgm:t>
        <a:bodyPr/>
        <a:lstStyle/>
        <a:p>
          <a:r>
            <a:rPr lang="en-US" dirty="0" smtClean="0"/>
            <a:t>INNOVATIVE ENVIRONMENT</a:t>
          </a:r>
          <a:endParaRPr lang="en-US" dirty="0"/>
        </a:p>
      </dgm:t>
    </dgm:pt>
    <dgm:pt modelId="{B561770D-0DC4-2748-8FBD-3F08B01ADE83}" type="parTrans" cxnId="{C1A7A4D9-E63F-B142-B3E4-EB8FAC8B0135}">
      <dgm:prSet/>
      <dgm:spPr/>
      <dgm:t>
        <a:bodyPr/>
        <a:lstStyle/>
        <a:p>
          <a:endParaRPr lang="en-US"/>
        </a:p>
      </dgm:t>
    </dgm:pt>
    <dgm:pt modelId="{D8B809EC-D794-F248-99CE-CDA13BFA0A31}" type="sibTrans" cxnId="{C1A7A4D9-E63F-B142-B3E4-EB8FAC8B0135}">
      <dgm:prSet/>
      <dgm:spPr/>
      <dgm:t>
        <a:bodyPr/>
        <a:lstStyle/>
        <a:p>
          <a:endParaRPr lang="en-US"/>
        </a:p>
      </dgm:t>
    </dgm:pt>
    <dgm:pt modelId="{32D8B31C-575A-A042-A1FD-354515CAE933}" type="pres">
      <dgm:prSet presAssocID="{0615CE88-A893-F842-B95F-114F4FBDFEC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34B85C-410D-574B-9082-2A30A29CCDF9}" type="pres">
      <dgm:prSet presAssocID="{0615CE88-A893-F842-B95F-114F4FBDFECA}" presName="ellipse" presStyleLbl="trBgShp" presStyleIdx="0" presStyleCnt="1"/>
      <dgm:spPr/>
    </dgm:pt>
    <dgm:pt modelId="{947DD849-B75F-2344-9708-7447E71313EE}" type="pres">
      <dgm:prSet presAssocID="{0615CE88-A893-F842-B95F-114F4FBDFECA}" presName="arrow1" presStyleLbl="fgShp" presStyleIdx="0" presStyleCnt="1"/>
      <dgm:spPr/>
    </dgm:pt>
    <dgm:pt modelId="{091D9744-2617-E147-9585-CD812D6A8024}" type="pres">
      <dgm:prSet presAssocID="{0615CE88-A893-F842-B95F-114F4FBDFEC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D12FD-D263-4740-9428-2FBFF43E6C11}" type="pres">
      <dgm:prSet presAssocID="{4198B1D6-AF5A-1142-85A2-2BF371BA780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6BE0A-300A-D84E-A9BB-375AA571DCB4}" type="pres">
      <dgm:prSet presAssocID="{E63A3BB3-46EC-7D44-8A83-56E3E0CCB494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CBE02-F08F-404B-A554-CDA4B5618740}" type="pres">
      <dgm:prSet presAssocID="{D38D8D96-3CBB-BE4A-AE47-81F39CEC7D62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4E9E2-41AE-BA4F-9AE6-62BB0C9F9123}" type="pres">
      <dgm:prSet presAssocID="{0615CE88-A893-F842-B95F-114F4FBDFECA}" presName="funnel" presStyleLbl="trAlignAcc1" presStyleIdx="0" presStyleCnt="1"/>
      <dgm:spPr/>
    </dgm:pt>
  </dgm:ptLst>
  <dgm:cxnLst>
    <dgm:cxn modelId="{07F2A371-909D-A14B-9B7B-2E1A40F65827}" type="presOf" srcId="{D38D8D96-3CBB-BE4A-AE47-81F39CEC7D62}" destId="{091D9744-2617-E147-9585-CD812D6A8024}" srcOrd="0" destOrd="0" presId="urn:microsoft.com/office/officeart/2005/8/layout/funnel1"/>
    <dgm:cxn modelId="{C1A7A4D9-E63F-B142-B3E4-EB8FAC8B0135}" srcId="{0615CE88-A893-F842-B95F-114F4FBDFECA}" destId="{D38D8D96-3CBB-BE4A-AE47-81F39CEC7D62}" srcOrd="3" destOrd="0" parTransId="{B561770D-0DC4-2748-8FBD-3F08B01ADE83}" sibTransId="{D8B809EC-D794-F248-99CE-CDA13BFA0A31}"/>
    <dgm:cxn modelId="{04F78ADC-6C8C-8E41-8375-24387F221659}" type="presOf" srcId="{29B46906-41AB-224E-96A6-73A84CEDE1D6}" destId="{466CBE02-F08F-404B-A554-CDA4B5618740}" srcOrd="0" destOrd="0" presId="urn:microsoft.com/office/officeart/2005/8/layout/funnel1"/>
    <dgm:cxn modelId="{070D5747-B694-5F4C-945F-3F0B118FB40C}" srcId="{0615CE88-A893-F842-B95F-114F4FBDFECA}" destId="{4198B1D6-AF5A-1142-85A2-2BF371BA7804}" srcOrd="1" destOrd="0" parTransId="{B2EBF128-7610-474C-84CC-232EC69F5B8E}" sibTransId="{31D10C77-1ADC-C848-ACDC-A0210D77CD3D}"/>
    <dgm:cxn modelId="{C5C73045-B61B-1049-9EDC-02841138761B}" type="presOf" srcId="{4198B1D6-AF5A-1142-85A2-2BF371BA7804}" destId="{3E46BE0A-300A-D84E-A9BB-375AA571DCB4}" srcOrd="0" destOrd="0" presId="urn:microsoft.com/office/officeart/2005/8/layout/funnel1"/>
    <dgm:cxn modelId="{19285C16-DFEF-7A46-8645-A70CAC7DC9F1}" type="presOf" srcId="{0615CE88-A893-F842-B95F-114F4FBDFECA}" destId="{32D8B31C-575A-A042-A1FD-354515CAE933}" srcOrd="0" destOrd="0" presId="urn:microsoft.com/office/officeart/2005/8/layout/funnel1"/>
    <dgm:cxn modelId="{D1E52D35-4225-3F4F-97FE-60176CFEA7C7}" srcId="{0615CE88-A893-F842-B95F-114F4FBDFECA}" destId="{E63A3BB3-46EC-7D44-8A83-56E3E0CCB494}" srcOrd="2" destOrd="0" parTransId="{A87ADDD1-AC6A-C041-B9FA-D03D1653AB48}" sibTransId="{D5111DBE-594F-AB4F-B5C8-84DCF5CB90BC}"/>
    <dgm:cxn modelId="{B69029F2-F35C-2D44-8858-74C572A228C7}" srcId="{0615CE88-A893-F842-B95F-114F4FBDFECA}" destId="{29B46906-41AB-224E-96A6-73A84CEDE1D6}" srcOrd="0" destOrd="0" parTransId="{E64DAB7A-25E8-7447-BAD7-E748FFBF5CE8}" sibTransId="{ED8FFF0E-51CC-3E47-AD27-D9994E6EC784}"/>
    <dgm:cxn modelId="{40C86860-A363-E94D-B2CD-9EAA0CBCD247}" type="presOf" srcId="{E63A3BB3-46EC-7D44-8A83-56E3E0CCB494}" destId="{057D12FD-D263-4740-9428-2FBFF43E6C11}" srcOrd="0" destOrd="0" presId="urn:microsoft.com/office/officeart/2005/8/layout/funnel1"/>
    <dgm:cxn modelId="{F3C5E7CC-2E78-8044-A7AC-6F2C10B54AF5}" type="presParOf" srcId="{32D8B31C-575A-A042-A1FD-354515CAE933}" destId="{DC34B85C-410D-574B-9082-2A30A29CCDF9}" srcOrd="0" destOrd="0" presId="urn:microsoft.com/office/officeart/2005/8/layout/funnel1"/>
    <dgm:cxn modelId="{51E77142-3526-CF4C-B541-5947036D36F8}" type="presParOf" srcId="{32D8B31C-575A-A042-A1FD-354515CAE933}" destId="{947DD849-B75F-2344-9708-7447E71313EE}" srcOrd="1" destOrd="0" presId="urn:microsoft.com/office/officeart/2005/8/layout/funnel1"/>
    <dgm:cxn modelId="{5865308C-3296-E544-ACBC-BCEBA9FE1018}" type="presParOf" srcId="{32D8B31C-575A-A042-A1FD-354515CAE933}" destId="{091D9744-2617-E147-9585-CD812D6A8024}" srcOrd="2" destOrd="0" presId="urn:microsoft.com/office/officeart/2005/8/layout/funnel1"/>
    <dgm:cxn modelId="{617DECBD-9A48-DA4A-92DE-27982FB29DA0}" type="presParOf" srcId="{32D8B31C-575A-A042-A1FD-354515CAE933}" destId="{057D12FD-D263-4740-9428-2FBFF43E6C11}" srcOrd="3" destOrd="0" presId="urn:microsoft.com/office/officeart/2005/8/layout/funnel1"/>
    <dgm:cxn modelId="{0C8A035D-7756-9E48-BF9A-4240A67B282B}" type="presParOf" srcId="{32D8B31C-575A-A042-A1FD-354515CAE933}" destId="{3E46BE0A-300A-D84E-A9BB-375AA571DCB4}" srcOrd="4" destOrd="0" presId="urn:microsoft.com/office/officeart/2005/8/layout/funnel1"/>
    <dgm:cxn modelId="{4BA2A3A3-5A3D-0648-B42A-96E7F4917A47}" type="presParOf" srcId="{32D8B31C-575A-A042-A1FD-354515CAE933}" destId="{466CBE02-F08F-404B-A554-CDA4B5618740}" srcOrd="5" destOrd="0" presId="urn:microsoft.com/office/officeart/2005/8/layout/funnel1"/>
    <dgm:cxn modelId="{64382A46-8FA3-A44B-AB4B-4C8A41F3A9B3}" type="presParOf" srcId="{32D8B31C-575A-A042-A1FD-354515CAE933}" destId="{DCA4E9E2-41AE-BA4F-9AE6-62BB0C9F912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4B85C-410D-574B-9082-2A30A29CCDF9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DD849-B75F-2344-9708-7447E71313EE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91D9744-2617-E147-9585-CD812D6A8024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INNOVATIVE ENVIRONMENT</a:t>
          </a:r>
          <a:endParaRPr lang="en-US" sz="1800" kern="1200" dirty="0"/>
        </a:p>
      </dsp:txBody>
      <dsp:txXfrm>
        <a:off x="1524000" y="3276600"/>
        <a:ext cx="3048000" cy="762000"/>
      </dsp:txXfrm>
    </dsp:sp>
    <dsp:sp modelId="{057D12FD-D263-4740-9428-2FBFF43E6C11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Governance</a:t>
          </a:r>
          <a:endParaRPr lang="en-US" sz="1100" kern="1200" dirty="0"/>
        </a:p>
      </dsp:txBody>
      <dsp:txXfrm>
        <a:off x="2763268" y="1558292"/>
        <a:ext cx="808224" cy="808224"/>
      </dsp:txXfrm>
    </dsp:sp>
    <dsp:sp modelId="{3E46BE0A-300A-D84E-A9BB-375AA571DCB4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Socio-cultural</a:t>
          </a:r>
          <a:endParaRPr lang="en-US" sz="1100" kern="1200" dirty="0"/>
        </a:p>
      </dsp:txBody>
      <dsp:txXfrm>
        <a:off x="1945388" y="700787"/>
        <a:ext cx="808224" cy="808224"/>
      </dsp:txXfrm>
    </dsp:sp>
    <dsp:sp modelId="{466CBE02-F08F-404B-A554-CDA4B5618740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Socio-economic</a:t>
          </a:r>
          <a:endParaRPr lang="en-US" sz="1100" kern="1200" dirty="0"/>
        </a:p>
      </dsp:txBody>
      <dsp:txXfrm>
        <a:off x="3113788" y="424435"/>
        <a:ext cx="808224" cy="808224"/>
      </dsp:txXfrm>
    </dsp:sp>
    <dsp:sp modelId="{DCA4E9E2-41AE-BA4F-9AE6-62BB0C9F9123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23/05/15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SIoLSVLlxZ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t=92&amp;v=SB_0vRnkeO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09508"/>
            <a:ext cx="7342188" cy="1924050"/>
          </a:xfrm>
        </p:spPr>
        <p:txBody>
          <a:bodyPr/>
          <a:lstStyle/>
          <a:p>
            <a:r>
              <a:rPr lang="en-US" sz="2000" b="1" dirty="0" smtClean="0">
                <a:latin typeface="Arial"/>
                <a:cs typeface="Arial"/>
              </a:rPr>
              <a:t>Enabling Environment for Innovations </a:t>
            </a:r>
            <a:br>
              <a:rPr lang="en-US" sz="2000" b="1" dirty="0" smtClean="0">
                <a:latin typeface="Arial"/>
                <a:cs typeface="Arial"/>
              </a:rPr>
            </a:br>
            <a:r>
              <a:rPr lang="en-US" sz="2000" b="1" dirty="0" smtClean="0">
                <a:latin typeface="Arial"/>
                <a:cs typeface="Arial"/>
              </a:rPr>
              <a:t>in arts and cultural sector</a:t>
            </a:r>
            <a:endParaRPr lang="en-GB" sz="20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03261"/>
            <a:ext cx="7342188" cy="1752600"/>
          </a:xfrm>
        </p:spPr>
        <p:txBody>
          <a:bodyPr>
            <a:normAutofit/>
          </a:bodyPr>
          <a:lstStyle/>
          <a:p>
            <a:r>
              <a:rPr lang="ru-RU" sz="1400" dirty="0" err="1">
                <a:latin typeface="Arial"/>
                <a:cs typeface="Arial"/>
              </a:rPr>
              <a:t>Olga</a:t>
            </a:r>
            <a:r>
              <a:rPr lang="ru-RU" sz="1400" dirty="0">
                <a:latin typeface="Arial"/>
                <a:cs typeface="Arial"/>
              </a:rPr>
              <a:t> Kononykhina, </a:t>
            </a:r>
            <a:endParaRPr lang="en-GB" sz="1400" dirty="0" smtClean="0">
              <a:latin typeface="Arial"/>
              <a:cs typeface="Arial"/>
            </a:endParaRPr>
          </a:p>
          <a:p>
            <a:r>
              <a:rPr lang="ru-RU" sz="1400" dirty="0" err="1" smtClean="0">
                <a:latin typeface="Arial"/>
                <a:cs typeface="Arial"/>
              </a:rPr>
              <a:t>PhD</a:t>
            </a:r>
            <a:r>
              <a:rPr lang="ru-RU" sz="1400" dirty="0" smtClean="0">
                <a:latin typeface="Arial"/>
                <a:cs typeface="Arial"/>
              </a:rPr>
              <a:t> </a:t>
            </a:r>
            <a:r>
              <a:rPr lang="en-US" sz="1400" dirty="0" smtClean="0">
                <a:latin typeface="Arial"/>
                <a:cs typeface="Arial"/>
              </a:rPr>
              <a:t>candidate</a:t>
            </a:r>
            <a:r>
              <a:rPr lang="ru-RU" sz="1400" dirty="0" smtClean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Heidelberg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 smtClean="0">
                <a:latin typeface="Arial"/>
                <a:cs typeface="Arial"/>
              </a:rPr>
              <a:t>Universit</a:t>
            </a:r>
            <a:r>
              <a:rPr lang="en-US" sz="1400" dirty="0" smtClean="0">
                <a:latin typeface="Arial"/>
                <a:cs typeface="Arial"/>
              </a:rPr>
              <a:t>y</a:t>
            </a:r>
            <a:r>
              <a:rPr lang="ru-RU" sz="1400" dirty="0" smtClean="0">
                <a:latin typeface="Arial"/>
                <a:cs typeface="Arial"/>
              </a:rPr>
              <a:t>; </a:t>
            </a:r>
            <a:endParaRPr lang="en-GB" sz="1400" dirty="0">
              <a:latin typeface="Arial"/>
              <a:cs typeface="Arial"/>
            </a:endParaRPr>
          </a:p>
          <a:p>
            <a:r>
              <a:rPr lang="en-US" sz="1400" dirty="0" smtClean="0">
                <a:latin typeface="Arial"/>
                <a:cs typeface="Arial"/>
              </a:rPr>
              <a:t>Research associate </a:t>
            </a:r>
            <a:r>
              <a:rPr lang="ru-RU" sz="1400" dirty="0" err="1" smtClean="0">
                <a:latin typeface="Arial"/>
                <a:cs typeface="Arial"/>
              </a:rPr>
              <a:t>Hertie</a:t>
            </a:r>
            <a:r>
              <a:rPr lang="ru-RU" sz="1400" dirty="0" smtClean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School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of </a:t>
            </a:r>
            <a:r>
              <a:rPr lang="en-US" sz="1400" dirty="0" smtClean="0">
                <a:latin typeface="Arial"/>
                <a:cs typeface="Arial"/>
              </a:rPr>
              <a:t>Governance; </a:t>
            </a:r>
            <a:endParaRPr lang="en-GB" sz="1400" dirty="0">
              <a:latin typeface="Arial"/>
              <a:cs typeface="Arial"/>
            </a:endParaRPr>
          </a:p>
          <a:p>
            <a:endParaRPr lang="en-GB" sz="1400" dirty="0">
              <a:latin typeface="Arial"/>
              <a:cs typeface="Arial"/>
            </a:endParaRPr>
          </a:p>
          <a:p>
            <a:r>
              <a:rPr lang="en-GB" sz="1400" dirty="0" err="1" smtClean="0">
                <a:latin typeface="Arial"/>
                <a:cs typeface="Arial"/>
              </a:rPr>
              <a:t>kononykhina@hertie-school.org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4264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Innovative solutions overcome constrains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Looking within</a:t>
            </a:r>
          </a:p>
          <a:p>
            <a:r>
              <a:rPr lang="en-US" dirty="0" smtClean="0"/>
              <a:t>Individuals</a:t>
            </a:r>
          </a:p>
          <a:p>
            <a:r>
              <a:rPr lang="en-US" dirty="0" smtClean="0"/>
              <a:t>Groups</a:t>
            </a:r>
          </a:p>
          <a:p>
            <a:r>
              <a:rPr lang="en-US" dirty="0" err="1" smtClean="0"/>
              <a:t>Organisations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Looking outside</a:t>
            </a:r>
          </a:p>
          <a:p>
            <a:r>
              <a:rPr lang="en-US" dirty="0" smtClean="0"/>
              <a:t>Market</a:t>
            </a:r>
          </a:p>
          <a:p>
            <a:r>
              <a:rPr lang="en-US" dirty="0" smtClean="0"/>
              <a:t>Society</a:t>
            </a:r>
          </a:p>
          <a:p>
            <a:r>
              <a:rPr lang="en-US" dirty="0" smtClean="0"/>
              <a:t>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33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Enabling environment for Innovations: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must enlarge their toolsets</a:t>
            </a:r>
          </a:p>
          <a:p>
            <a:r>
              <a:rPr lang="en-US" dirty="0" smtClean="0"/>
              <a:t>Groups culture must support risks</a:t>
            </a:r>
          </a:p>
          <a:p>
            <a:r>
              <a:rPr lang="en-US" dirty="0" err="1" smtClean="0"/>
              <a:t>Organisations</a:t>
            </a:r>
            <a:r>
              <a:rPr lang="en-US" dirty="0" smtClean="0"/>
              <a:t> must have a strategy</a:t>
            </a:r>
          </a:p>
          <a:p>
            <a:r>
              <a:rPr lang="en-US" dirty="0" smtClean="0"/>
              <a:t>Market must see utility and value</a:t>
            </a:r>
          </a:p>
          <a:p>
            <a:r>
              <a:rPr lang="en-US" dirty="0" smtClean="0"/>
              <a:t>Society must accept as legitimate</a:t>
            </a:r>
          </a:p>
          <a:p>
            <a:r>
              <a:rPr lang="en-US" dirty="0" smtClean="0"/>
              <a:t>Technology must be developed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03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92941"/>
            <a:ext cx="7345363" cy="4272580"/>
          </a:xfrm>
        </p:spPr>
        <p:txBody>
          <a:bodyPr>
            <a:normAutofit lnSpcReduction="10000"/>
          </a:bodyPr>
          <a:lstStyle/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 smtClean="0"/>
              <a:t>Individual constrains: </a:t>
            </a:r>
            <a:r>
              <a:rPr lang="en-US" dirty="0"/>
              <a:t>Perception / Intellection / Expression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 smtClean="0"/>
              <a:t>Groups constrains: </a:t>
            </a:r>
            <a:r>
              <a:rPr lang="en-US" dirty="0"/>
              <a:t>Culture/emotion / environment / process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b="1" dirty="0" err="1" smtClean="0"/>
              <a:t>Organisational</a:t>
            </a:r>
            <a:r>
              <a:rPr lang="en-US" b="1" dirty="0" smtClean="0"/>
              <a:t> constrains</a:t>
            </a:r>
            <a:r>
              <a:rPr lang="en-US" dirty="0" smtClean="0"/>
              <a:t>: </a:t>
            </a:r>
            <a:r>
              <a:rPr lang="en-US" dirty="0"/>
              <a:t>Structure / strategy / </a:t>
            </a:r>
            <a:r>
              <a:rPr lang="en-US" dirty="0" smtClean="0"/>
              <a:t>resources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 smtClean="0"/>
              <a:t>Market constrains: </a:t>
            </a:r>
            <a:r>
              <a:rPr lang="en-US" dirty="0"/>
              <a:t>Competition / suppliers / markets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 smtClean="0"/>
              <a:t>Society constrains: </a:t>
            </a:r>
            <a:r>
              <a:rPr lang="en-US" dirty="0"/>
              <a:t>Values / regulations / </a:t>
            </a:r>
            <a:r>
              <a:rPr lang="en-US" dirty="0" smtClean="0"/>
              <a:t>history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 smtClean="0"/>
              <a:t>Technology constrains: Knowledge </a:t>
            </a:r>
            <a:r>
              <a:rPr lang="en-US" dirty="0"/>
              <a:t>/ time </a:t>
            </a:r>
            <a:r>
              <a:rPr lang="en-US" dirty="0" smtClean="0"/>
              <a:t>/ </a:t>
            </a:r>
            <a:r>
              <a:rPr lang="en-US" dirty="0"/>
              <a:t>environment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en-US" dirty="0"/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en-US" dirty="0" smtClean="0"/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2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883437"/>
            <a:ext cx="7345362" cy="133985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rial"/>
                <a:cs typeface="Arial"/>
              </a:rPr>
              <a:t>Thank you for your attention!</a:t>
            </a:r>
            <a:endParaRPr lang="en-US" sz="4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074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2"/>
          <p:cNvSpPr txBox="1">
            <a:spLocks/>
          </p:cNvSpPr>
          <p:nvPr/>
        </p:nvSpPr>
        <p:spPr>
          <a:xfrm>
            <a:off x="988466" y="1584008"/>
            <a:ext cx="7583487" cy="514957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2475" lvl="1" indent="-457200">
              <a:buFont typeface="Wingdings 2" pitchFamily="-107" charset="2"/>
              <a:buNone/>
            </a:pPr>
            <a:endParaRPr lang="it-IT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-107" charset="2"/>
              <a:buNone/>
            </a:pPr>
            <a:r>
              <a:rPr lang="it-IT" dirty="0" smtClean="0">
                <a:latin typeface="Arial"/>
                <a:cs typeface="Arial"/>
                <a:sym typeface="Wingdings" pitchFamily="-107" charset="2"/>
              </a:rPr>
              <a:t>			</a:t>
            </a:r>
            <a:r>
              <a:rPr lang="ru-RU" dirty="0" smtClean="0">
                <a:latin typeface="Arial"/>
                <a:cs typeface="Arial"/>
                <a:sym typeface="Wingdings" pitchFamily="-107" charset="2"/>
              </a:rPr>
              <a:t>        </a:t>
            </a:r>
            <a:r>
              <a:rPr lang="it-IT" dirty="0" smtClean="0">
                <a:latin typeface="Arial"/>
                <a:cs typeface="Arial"/>
                <a:sym typeface="Wingdings" pitchFamily="-107" charset="2"/>
              </a:rPr>
              <a:t>  	     </a:t>
            </a:r>
            <a:r>
              <a:rPr lang="en-US" dirty="0" smtClean="0">
                <a:latin typeface="Arial"/>
                <a:cs typeface="Arial"/>
                <a:sym typeface="Wingdings" pitchFamily="-107" charset="2"/>
              </a:rPr>
              <a:t>State</a:t>
            </a:r>
            <a:endParaRPr lang="it-IT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-107" charset="2"/>
              <a:buNone/>
            </a:pPr>
            <a:endParaRPr lang="it-IT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-107" charset="2"/>
              <a:buNone/>
            </a:pPr>
            <a:endParaRPr lang="it-IT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-107" charset="2"/>
              <a:buNone/>
            </a:pPr>
            <a:endParaRPr lang="it-IT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-107" charset="2"/>
              <a:buNone/>
            </a:pPr>
            <a:endParaRPr lang="it-IT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-107" charset="2"/>
              <a:buNone/>
            </a:pPr>
            <a:endParaRPr lang="it-IT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18" charset="2"/>
              <a:buNone/>
            </a:pPr>
            <a:endParaRPr lang="it-IT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18" charset="2"/>
              <a:buNone/>
            </a:pPr>
            <a:endParaRPr lang="it-IT" dirty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18" charset="2"/>
              <a:buNone/>
            </a:pPr>
            <a:r>
              <a:rPr lang="ru-RU" dirty="0" smtClean="0">
                <a:latin typeface="Arial"/>
                <a:cs typeface="Arial"/>
                <a:sym typeface="Wingdings" pitchFamily="-107" charset="2"/>
              </a:rPr>
              <a:t>        </a:t>
            </a:r>
            <a:r>
              <a:rPr lang="en-US" dirty="0" smtClean="0">
                <a:latin typeface="Arial"/>
                <a:cs typeface="Arial"/>
                <a:sym typeface="Wingdings" pitchFamily="-107" charset="2"/>
              </a:rPr>
              <a:t>Market</a:t>
            </a:r>
            <a:r>
              <a:rPr lang="it-IT" dirty="0" smtClean="0">
                <a:latin typeface="Arial"/>
                <a:cs typeface="Arial"/>
                <a:sym typeface="Wingdings" pitchFamily="-107" charset="2"/>
              </a:rPr>
              <a:t>				 </a:t>
            </a:r>
            <a:r>
              <a:rPr lang="ru-RU" dirty="0" smtClean="0">
                <a:latin typeface="Arial"/>
                <a:cs typeface="Arial"/>
                <a:sym typeface="Wingdings" pitchFamily="-107" charset="2"/>
              </a:rPr>
              <a:t>       </a:t>
            </a:r>
            <a:r>
              <a:rPr lang="it-IT" dirty="0" smtClean="0">
                <a:latin typeface="Arial"/>
                <a:cs typeface="Arial"/>
                <a:sym typeface="Wingdings" pitchFamily="-107" charset="2"/>
              </a:rPr>
              <a:t>   </a:t>
            </a:r>
            <a:r>
              <a:rPr lang="en-US" dirty="0" smtClean="0">
                <a:latin typeface="Arial"/>
                <a:cs typeface="Arial"/>
                <a:sym typeface="Wingdings" pitchFamily="-107" charset="2"/>
              </a:rPr>
              <a:t>Family</a:t>
            </a:r>
            <a:endParaRPr lang="it-IT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18" charset="2"/>
              <a:buNone/>
            </a:pPr>
            <a:endParaRPr lang="it-IT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-107" charset="2"/>
              <a:buNone/>
            </a:pPr>
            <a:endParaRPr lang="it-IT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>
              <a:buFont typeface="Wingdings 2" pitchFamily="-107" charset="2"/>
              <a:buNone/>
            </a:pPr>
            <a:r>
              <a:rPr lang="it-IT" dirty="0" smtClean="0">
                <a:latin typeface="Arial"/>
                <a:cs typeface="Arial"/>
                <a:sym typeface="Wingdings" pitchFamily="-107" charset="2"/>
              </a:rPr>
              <a:t>			</a:t>
            </a:r>
            <a:endParaRPr lang="en-GB" dirty="0" smtClean="0">
              <a:latin typeface="Arial"/>
              <a:cs typeface="Arial"/>
            </a:endParaRPr>
          </a:p>
          <a:p>
            <a:pPr marL="752475" lvl="1" indent="-457200"/>
            <a:endParaRPr lang="en-GB" dirty="0" smtClean="0">
              <a:latin typeface="Arial"/>
              <a:cs typeface="Arial"/>
            </a:endParaRPr>
          </a:p>
          <a:p>
            <a:pPr marL="457200" indent="-457200"/>
            <a:endParaRPr lang="en-US" sz="18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Public spheres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8" name="Triangolo isoscele 3"/>
          <p:cNvSpPr/>
          <p:nvPr/>
        </p:nvSpPr>
        <p:spPr>
          <a:xfrm>
            <a:off x="2667000" y="2298555"/>
            <a:ext cx="3581400" cy="25146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75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Civil Society Enabling Environment – Global Capability Index</a:t>
            </a:r>
            <a:r>
              <a:rPr lang="ru-RU" sz="2400" dirty="0">
                <a:latin typeface="Arial"/>
                <a:cs typeface="Arial"/>
              </a:rPr>
              <a:t/>
            </a:r>
            <a:br>
              <a:rPr lang="ru-RU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900112" y="1830999"/>
            <a:ext cx="7345363" cy="4234522"/>
          </a:xfrm>
        </p:spPr>
        <p:txBody>
          <a:bodyPr>
            <a:noAutofit/>
          </a:bodyPr>
          <a:lstStyle/>
          <a:p>
            <a:endParaRPr lang="en-US" dirty="0"/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algn="ctr" eaLnBrk="1" hangingPunct="1">
              <a:buFont typeface="Wingdings 2" pitchFamily="-107" charset="2"/>
              <a:buNone/>
            </a:pPr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algn="ctr" eaLnBrk="1" hangingPunct="1">
              <a:buFont typeface="Wingdings 2" pitchFamily="-107" charset="2"/>
              <a:buNone/>
            </a:pPr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</a:endParaRPr>
          </a:p>
          <a:p>
            <a:pPr marL="457200" indent="-457200" eaLnBrk="1" hangingPunct="1"/>
            <a:endParaRPr lang="en-GB" sz="1800" dirty="0" smtClean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830999"/>
            <a:ext cx="73533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2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Civil Society Enabling Environment – Global Capability Index</a:t>
            </a:r>
            <a:r>
              <a:rPr lang="ru-RU" sz="2400" dirty="0">
                <a:latin typeface="Arial"/>
                <a:cs typeface="Arial"/>
              </a:rPr>
              <a:t/>
            </a:r>
            <a:br>
              <a:rPr lang="ru-RU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900112" y="1830999"/>
            <a:ext cx="7345363" cy="4234522"/>
          </a:xfrm>
        </p:spPr>
        <p:txBody>
          <a:bodyPr>
            <a:noAutofit/>
          </a:bodyPr>
          <a:lstStyle/>
          <a:p>
            <a:endParaRPr lang="en-US" dirty="0"/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algn="ctr" eaLnBrk="1" hangingPunct="1">
              <a:buFont typeface="Wingdings 2" pitchFamily="-107" charset="2"/>
              <a:buNone/>
            </a:pPr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algn="ctr" eaLnBrk="1" hangingPunct="1">
              <a:buFont typeface="Wingdings 2" pitchFamily="-107" charset="2"/>
              <a:buNone/>
            </a:pPr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</a:endParaRPr>
          </a:p>
          <a:p>
            <a:pPr marL="457200" indent="-457200" eaLnBrk="1" hangingPunct="1"/>
            <a:endParaRPr lang="en-GB" sz="1800" dirty="0" smtClean="0">
              <a:latin typeface="Arial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214134"/>
              </p:ext>
            </p:extLst>
          </p:nvPr>
        </p:nvGraphicFramePr>
        <p:xfrm>
          <a:off x="418353" y="2308412"/>
          <a:ext cx="8382000" cy="3589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754529">
                <a:tc>
                  <a:txBody>
                    <a:bodyPr/>
                    <a:lstStyle/>
                    <a:p>
                      <a:r>
                        <a:rPr lang="en-US" dirty="0" smtClean="0"/>
                        <a:t>Socio-economic environment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Socio-cultural environment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Governance environment</a:t>
                      </a:r>
                      <a:endParaRPr lang="en-US" dirty="0"/>
                    </a:p>
                  </a:txBody>
                  <a:tcPr/>
                </a:tc>
              </a:tr>
              <a:tr h="2005853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</a:p>
                    <a:p>
                      <a:r>
                        <a:rPr lang="en-US" dirty="0" smtClean="0"/>
                        <a:t>Communications</a:t>
                      </a:r>
                    </a:p>
                    <a:p>
                      <a:r>
                        <a:rPr lang="en-US" dirty="0" smtClean="0"/>
                        <a:t>Equity</a:t>
                      </a:r>
                    </a:p>
                    <a:p>
                      <a:r>
                        <a:rPr lang="en-US" dirty="0" smtClean="0"/>
                        <a:t>Gender</a:t>
                      </a:r>
                      <a:r>
                        <a:rPr lang="en-US" baseline="0" dirty="0" smtClean="0"/>
                        <a:t> equality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Propensity to</a:t>
                      </a:r>
                      <a:r>
                        <a:rPr lang="en-US" baseline="0" dirty="0" smtClean="0"/>
                        <a:t> participate</a:t>
                      </a:r>
                    </a:p>
                    <a:p>
                      <a:r>
                        <a:rPr lang="en-US" baseline="0" dirty="0" smtClean="0"/>
                        <a:t>Tolerance</a:t>
                      </a:r>
                    </a:p>
                    <a:p>
                      <a:r>
                        <a:rPr lang="en-US" baseline="0" dirty="0" smtClean="0"/>
                        <a:t>Trust</a:t>
                      </a:r>
                    </a:p>
                    <a:p>
                      <a:r>
                        <a:rPr lang="en-US" dirty="0" smtClean="0"/>
                        <a:t>Giving and volunteering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Civil society infrastructure</a:t>
                      </a:r>
                    </a:p>
                    <a:p>
                      <a:r>
                        <a:rPr lang="en-US" dirty="0" smtClean="0"/>
                        <a:t>Policy dialog</a:t>
                      </a:r>
                    </a:p>
                    <a:p>
                      <a:r>
                        <a:rPr lang="en-US" dirty="0" smtClean="0"/>
                        <a:t>Corruption</a:t>
                      </a:r>
                    </a:p>
                    <a:p>
                      <a:r>
                        <a:rPr lang="en-US" dirty="0" smtClean="0"/>
                        <a:t>Political rights and freedoms</a:t>
                      </a:r>
                    </a:p>
                    <a:p>
                      <a:r>
                        <a:rPr lang="en-US" dirty="0" smtClean="0"/>
                        <a:t>Associational rights</a:t>
                      </a:r>
                    </a:p>
                    <a:p>
                      <a:r>
                        <a:rPr lang="en-US" dirty="0" smtClean="0"/>
                        <a:t>Rule of law</a:t>
                      </a:r>
                    </a:p>
                    <a:p>
                      <a:r>
                        <a:rPr lang="en-US" dirty="0" smtClean="0"/>
                        <a:t>Personal rights</a:t>
                      </a:r>
                    </a:p>
                    <a:p>
                      <a:r>
                        <a:rPr lang="en-US" dirty="0" smtClean="0"/>
                        <a:t>NGO legal content</a:t>
                      </a:r>
                    </a:p>
                    <a:p>
                      <a:r>
                        <a:rPr lang="en-US" dirty="0" smtClean="0"/>
                        <a:t>Media freedoms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62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Enabling Environment = Innovative environment?</a:t>
            </a:r>
            <a:r>
              <a:rPr lang="ru-RU" sz="2400" dirty="0">
                <a:latin typeface="Arial"/>
                <a:cs typeface="Arial"/>
              </a:rPr>
              <a:t/>
            </a:r>
            <a:br>
              <a:rPr lang="ru-RU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900112" y="1830999"/>
            <a:ext cx="7345363" cy="4234522"/>
          </a:xfrm>
        </p:spPr>
        <p:txBody>
          <a:bodyPr>
            <a:noAutofit/>
          </a:bodyPr>
          <a:lstStyle/>
          <a:p>
            <a:endParaRPr lang="en-US" dirty="0"/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algn="ctr" eaLnBrk="1" hangingPunct="1">
              <a:buFont typeface="Wingdings 2" pitchFamily="-107" charset="2"/>
              <a:buNone/>
            </a:pPr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algn="ctr" eaLnBrk="1" hangingPunct="1">
              <a:buFont typeface="Wingdings 2" pitchFamily="-107" charset="2"/>
              <a:buNone/>
            </a:pPr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  <a:sym typeface="Wingdings" pitchFamily="-107" charset="2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</a:endParaRPr>
          </a:p>
          <a:p>
            <a:pPr marL="752475" lvl="1" indent="-457200" eaLnBrk="1" hangingPunct="1"/>
            <a:endParaRPr lang="en-GB" sz="1800" dirty="0" smtClean="0">
              <a:latin typeface="Arial"/>
              <a:cs typeface="Arial"/>
            </a:endParaRPr>
          </a:p>
          <a:p>
            <a:pPr marL="457200" indent="-457200" eaLnBrk="1" hangingPunct="1"/>
            <a:endParaRPr lang="en-GB" sz="1800" dirty="0" smtClean="0">
              <a:latin typeface="Arial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912354"/>
              </p:ext>
            </p:extLst>
          </p:nvPr>
        </p:nvGraphicFramePr>
        <p:xfrm>
          <a:off x="1494117" y="203947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71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NOT EVEN IN </a:t>
            </a:r>
          </a:p>
          <a:p>
            <a:pPr marL="0" indent="0" algn="ctr">
              <a:buNone/>
            </a:pPr>
            <a:r>
              <a:rPr lang="en-US" sz="3600" dirty="0" smtClean="0"/>
              <a:t>ARTS AND CULTURE??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381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Innovations are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find a good problem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generate good ideas</a:t>
            </a:r>
          </a:p>
          <a:p>
            <a:r>
              <a:rPr lang="en-US" dirty="0" smtClean="0"/>
              <a:t>Don’t choose the best ideas</a:t>
            </a:r>
          </a:p>
          <a:p>
            <a:r>
              <a:rPr lang="en-US" dirty="0" smtClean="0"/>
              <a:t>Don’t anticipate innovations constrains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5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588048"/>
            <a:ext cx="7345362" cy="99596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+mn-lt"/>
                <a:cs typeface="Arial"/>
              </a:rPr>
              <a:t>Some examples of innovations in arts/cultural sector</a:t>
            </a:r>
            <a:r>
              <a:rPr lang="ru-RU" sz="4000" dirty="0">
                <a:latin typeface="+mn-lt"/>
                <a:cs typeface="Arial"/>
              </a:rPr>
              <a:t/>
            </a:r>
            <a:br>
              <a:rPr lang="ru-RU" sz="4000" dirty="0">
                <a:latin typeface="+mn-lt"/>
                <a:cs typeface="Arial"/>
              </a:rPr>
            </a:br>
            <a:endParaRPr lang="en-US" sz="4000" dirty="0">
              <a:latin typeface="+mn-lt"/>
              <a:cs typeface="Arial"/>
            </a:endParaRP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433294" y="1584008"/>
            <a:ext cx="8307293" cy="448151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Looking elsewhere</a:t>
            </a:r>
            <a:r>
              <a:rPr lang="en-US" sz="2000" dirty="0" smtClean="0"/>
              <a:t>: staff exchange between partners/within network </a:t>
            </a:r>
          </a:p>
          <a:p>
            <a:r>
              <a:rPr lang="en-US" sz="2000" b="1" dirty="0" smtClean="0"/>
              <a:t>Learning alongside your peers: </a:t>
            </a:r>
            <a:r>
              <a:rPr lang="en-US" sz="2000" dirty="0" smtClean="0"/>
              <a:t>learning network to develop competencies</a:t>
            </a:r>
          </a:p>
          <a:p>
            <a:r>
              <a:rPr lang="en-US" sz="2000" b="1" dirty="0" smtClean="0"/>
              <a:t>Circulation of ideas and opinions</a:t>
            </a:r>
            <a:r>
              <a:rPr lang="en-US" sz="2000" dirty="0" smtClean="0"/>
              <a:t>: changing work environment, teambuilding</a:t>
            </a:r>
          </a:p>
          <a:p>
            <a:r>
              <a:rPr lang="en-US" sz="2000" b="1" dirty="0" smtClean="0"/>
              <a:t>Joining forces to act together</a:t>
            </a:r>
            <a:r>
              <a:rPr lang="en-US" sz="2000" dirty="0" smtClean="0"/>
              <a:t>: sustainability fund; collaboration with business (contact improvisation as a teambuilding), government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(UNICEF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Transforming </a:t>
            </a:r>
            <a:r>
              <a:rPr lang="en-US" sz="2000" b="1" dirty="0" err="1" smtClean="0"/>
              <a:t>organisation</a:t>
            </a:r>
            <a:r>
              <a:rPr lang="en-US" sz="2000" b="1" dirty="0" smtClean="0"/>
              <a:t> in a changing world</a:t>
            </a:r>
            <a:r>
              <a:rPr lang="en-US" sz="2000" dirty="0" smtClean="0"/>
              <a:t>: dealing with motivation and growth in a small </a:t>
            </a:r>
            <a:r>
              <a:rPr lang="en-US" sz="2000" dirty="0" err="1" smtClean="0"/>
              <a:t>organisation</a:t>
            </a:r>
            <a:endParaRPr lang="en-US" sz="2000" dirty="0" smtClean="0"/>
          </a:p>
          <a:p>
            <a:pPr marL="457200" indent="-457200" eaLnBrk="1" hangingPunct="1"/>
            <a:endParaRPr lang="en-GB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171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/>
              </a:rPr>
              <a:t>Some examples of innovations in arts/cultural </a:t>
            </a:r>
            <a:r>
              <a:rPr lang="en-US" dirty="0" smtClean="0">
                <a:cs typeface="Arial"/>
              </a:rPr>
              <a:t>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B-tour</a:t>
            </a:r>
          </a:p>
          <a:p>
            <a:r>
              <a:rPr lang="en-US" dirty="0" smtClean="0"/>
              <a:t>Theater Scouting </a:t>
            </a:r>
          </a:p>
          <a:p>
            <a:r>
              <a:rPr lang="en-US" dirty="0" smtClean="0"/>
              <a:t>Creative Mornings</a:t>
            </a:r>
          </a:p>
          <a:p>
            <a:r>
              <a:rPr lang="en-US" dirty="0" smtClean="0"/>
              <a:t>ISIDINGO</a:t>
            </a:r>
          </a:p>
          <a:p>
            <a:r>
              <a:rPr lang="en-US" dirty="0" smtClean="0">
                <a:hlinkClick r:id="rId2"/>
              </a:rPr>
              <a:t>Dancing traffic light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8946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1283</TotalTime>
  <Words>338</Words>
  <Application>Microsoft Macintosh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Capital</vt:lpstr>
      <vt:lpstr>Enabling Environment for Innovations  in arts and cultural sector</vt:lpstr>
      <vt:lpstr>Public spheres</vt:lpstr>
      <vt:lpstr>Civil Society Enabling Environment – Global Capability Index </vt:lpstr>
      <vt:lpstr>Civil Society Enabling Environment – Global Capability Index </vt:lpstr>
      <vt:lpstr>Enabling Environment = Innovative environment? </vt:lpstr>
      <vt:lpstr>PowerPoint Presentation</vt:lpstr>
      <vt:lpstr>Innovations are hard</vt:lpstr>
      <vt:lpstr>Some examples of innovations in arts/cultural sector </vt:lpstr>
      <vt:lpstr>Some examples of innovations in arts/cultural sector</vt:lpstr>
      <vt:lpstr>Innovative solutions overcome constrains</vt:lpstr>
      <vt:lpstr>Enabling environment for Innovations:</vt:lpstr>
      <vt:lpstr>Constrains</vt:lpstr>
      <vt:lpstr>Thank you for your attention!</vt:lpstr>
    </vt:vector>
  </TitlesOfParts>
  <Company>CIVICUS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сравнительные исследования  гражданского общества –  CIVICUS Civil Society Index</dc:title>
  <dc:creator>Olga Kononykhina</dc:creator>
  <cp:lastModifiedBy>Olga Kononykhina</cp:lastModifiedBy>
  <cp:revision>47</cp:revision>
  <dcterms:created xsi:type="dcterms:W3CDTF">2013-07-02T19:54:04Z</dcterms:created>
  <dcterms:modified xsi:type="dcterms:W3CDTF">2015-05-23T11:18:57Z</dcterms:modified>
</cp:coreProperties>
</file>