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9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07014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</a:t>
            </a:r>
            <a:r>
              <a:rPr lang="d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of around </a:t>
            </a:r>
            <a:r>
              <a:rPr lang="de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 minutes (plus discussion).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de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audience</a:t>
            </a:r>
            <a:r>
              <a:rPr lang="d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comprise of </a:t>
            </a:r>
            <a:r>
              <a:rPr lang="de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 and Doctoral students in Sociology as well as Faculty members </a:t>
            </a:r>
            <a:r>
              <a:rPr lang="d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perhaps also some undergraduate students.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1</a:t>
            </a:fld>
            <a:endParaRPr lang="d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 | 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/>
        <p:spPr>
          <a:xfrm>
            <a:off x="1465" y="1190"/>
            <a:ext cx="1190" cy="11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181058" y="1573899"/>
            <a:ext cx="5637962" cy="358670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"/>
            </a:lvl1pPr>
            <a:lvl2pPr marL="0" marR="0" indent="0" algn="l" rtl="0">
              <a:spcBef>
                <a:spcPts val="0"/>
              </a:spcBef>
              <a:buSzPct val="100000"/>
              <a:defRPr sz="1200"/>
            </a:lvl2pPr>
            <a:lvl3pPr marL="0" marR="0" indent="0" algn="l" rtl="0">
              <a:spcBef>
                <a:spcPts val="0"/>
              </a:spcBef>
              <a:buSzPct val="100000"/>
              <a:defRPr sz="1200"/>
            </a:lvl3pPr>
            <a:lvl4pPr marL="0" marR="0" indent="0" algn="l" rtl="0">
              <a:spcBef>
                <a:spcPts val="0"/>
              </a:spcBef>
              <a:buSzPct val="100000"/>
              <a:defRPr sz="1200"/>
            </a:lvl4pPr>
            <a:lvl5pPr marL="0" marR="0" indent="0" algn="l" rtl="0">
              <a:spcBef>
                <a:spcPts val="0"/>
              </a:spcBef>
              <a:buSzPct val="100000"/>
              <a:defRPr sz="1200"/>
            </a:lvl5pPr>
            <a:lvl6pPr marL="0" marR="0" indent="0" algn="l" rtl="0">
              <a:spcBef>
                <a:spcPts val="0"/>
              </a:spcBef>
              <a:buSzPct val="100000"/>
              <a:defRPr sz="1200"/>
            </a:lvl6pPr>
            <a:lvl7pPr marL="0" marR="0" indent="0" algn="l" rtl="0">
              <a:spcBef>
                <a:spcPts val="0"/>
              </a:spcBef>
              <a:buSzPct val="100000"/>
              <a:defRPr sz="1200"/>
            </a:lvl7pPr>
            <a:lvl8pPr marL="0" marR="0" indent="0" algn="l" rtl="0">
              <a:spcBef>
                <a:spcPts val="0"/>
              </a:spcBef>
              <a:buSzPct val="100000"/>
              <a:defRPr sz="1200"/>
            </a:lvl8pPr>
            <a:lvl9pPr marL="0" marR="0" indent="0" algn="l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181058" y="1933530"/>
            <a:ext cx="5637962" cy="274029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B8D44"/>
              </a:buClr>
              <a:buFont typeface="Arial"/>
              <a:buNone/>
              <a:defRPr/>
            </a:lvl1pPr>
            <a:lvl2pPr marL="393700" marR="0" indent="0" algn="ctr" rtl="0">
              <a:spcBef>
                <a:spcPts val="300"/>
              </a:spcBef>
              <a:spcAft>
                <a:spcPts val="300"/>
              </a:spcAft>
              <a:buClr>
                <a:srgbClr val="7B8D44"/>
              </a:buClr>
              <a:buFont typeface="Arial"/>
              <a:buNone/>
              <a:defRPr/>
            </a:lvl2pPr>
            <a:lvl3pPr marL="787400" marR="0" indent="0" algn="ctr" rtl="0">
              <a:spcBef>
                <a:spcPts val="300"/>
              </a:spcBef>
              <a:spcAft>
                <a:spcPts val="300"/>
              </a:spcAft>
              <a:buClr>
                <a:srgbClr val="7B8D44"/>
              </a:buClr>
              <a:buFont typeface="Courier New"/>
              <a:buNone/>
              <a:defRPr/>
            </a:lvl3pPr>
            <a:lvl4pPr marL="118110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/>
            </a:lvl4pPr>
            <a:lvl5pPr marL="158750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/>
            </a:lvl5pPr>
            <a:lvl6pPr marL="19812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6pPr>
            <a:lvl7pPr marL="23749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7pPr>
            <a:lvl8pPr marL="27686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8pPr>
            <a:lvl9pPr marL="31623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263" y="2453077"/>
            <a:ext cx="2381077" cy="2373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Shape 61"/>
          <p:cNvCxnSpPr/>
          <p:nvPr/>
        </p:nvCxnSpPr>
        <p:spPr>
          <a:xfrm>
            <a:off x="2996112" y="1568479"/>
            <a:ext cx="0" cy="2006543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3181058" y="2512450"/>
            <a:ext cx="5637504" cy="268112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ctr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marL="0" indent="0" rtl="0">
              <a:spcBef>
                <a:spcPts val="0"/>
              </a:spcBef>
              <a:buFont typeface="Arial"/>
              <a:buNone/>
              <a:defRPr/>
            </a:lvl2pPr>
            <a:lvl3pPr marL="0" indent="0" rtl="0">
              <a:spcBef>
                <a:spcPts val="0"/>
              </a:spcBef>
              <a:buFont typeface="Arial"/>
              <a:buNone/>
              <a:defRPr/>
            </a:lvl3pPr>
            <a:lvl4pPr marL="0" indent="0" rtl="0">
              <a:spcBef>
                <a:spcPts val="0"/>
              </a:spcBef>
              <a:buFont typeface="Arial"/>
              <a:buNone/>
              <a:defRPr/>
            </a:lvl4pPr>
            <a:lvl5pPr marL="0" indent="0" rtl="0">
              <a:spcBef>
                <a:spcPts val="0"/>
              </a:spcBef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3181058" y="3310333"/>
            <a:ext cx="5637962" cy="249881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ctr" anchorCtr="0"/>
          <a:lstStyle>
            <a:lvl1pPr marL="0" indent="0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marL="0" indent="0" rtl="0">
              <a:spcBef>
                <a:spcPts val="0"/>
              </a:spcBef>
              <a:buFont typeface="Arial"/>
              <a:buNone/>
              <a:defRPr/>
            </a:lvl2pPr>
            <a:lvl3pPr marL="0" indent="0" rtl="0">
              <a:spcBef>
                <a:spcPts val="0"/>
              </a:spcBef>
              <a:buFont typeface="Arial"/>
              <a:buNone/>
              <a:defRPr/>
            </a:lvl3pPr>
            <a:lvl4pPr marL="0" indent="0" rtl="0">
              <a:spcBef>
                <a:spcPts val="0"/>
              </a:spcBef>
              <a:buFont typeface="Arial"/>
              <a:buNone/>
              <a:defRPr/>
            </a:lvl4pPr>
            <a:lvl5pPr marL="0" indent="0" rtl="0">
              <a:spcBef>
                <a:spcPts val="0"/>
              </a:spcBef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2413269" y="33244"/>
            <a:ext cx="6479998" cy="125636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b" anchorCtr="0"/>
          <a:lstStyle>
            <a:lvl1pPr marL="0" indent="0" algn="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29210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marL="546100" indent="-1270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63500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158750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 |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230376" y="1226349"/>
            <a:ext cx="5588185" cy="2690802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ctr" anchorCtr="0"/>
          <a:lstStyle>
            <a:lvl1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/>
            </a:lvl1pPr>
            <a:lvl2pPr marL="469900" indent="-101600" rtl="0">
              <a:spcBef>
                <a:spcPts val="1300"/>
              </a:spcBef>
              <a:spcAft>
                <a:spcPts val="1300"/>
              </a:spcAft>
              <a:buClr>
                <a:schemeClr val="lt2"/>
              </a:buClr>
              <a:buFont typeface="Arial"/>
              <a:buChar char="•"/>
              <a:defRPr/>
            </a:lvl2pPr>
            <a:lvl3pPr marL="698500" indent="-88900" rtl="0">
              <a:spcBef>
                <a:spcPts val="1300"/>
              </a:spcBef>
              <a:spcAft>
                <a:spcPts val="1300"/>
              </a:spcAft>
              <a:buClr>
                <a:schemeClr val="lt2"/>
              </a:buClr>
              <a:buFont typeface="Arial"/>
              <a:buChar char="‒"/>
              <a:defRPr/>
            </a:lvl3pPr>
            <a:lvl4pPr rtl="0">
              <a:spcBef>
                <a:spcPts val="1000"/>
              </a:spcBef>
              <a:buFont typeface="Arial"/>
              <a:buAutoNum type="arabicPeriod"/>
              <a:defRPr/>
            </a:lvl4pPr>
            <a:lvl5pPr rtl="0">
              <a:spcBef>
                <a:spcPts val="0"/>
              </a:spcBef>
              <a:buFont typeface="Arial"/>
              <a:buAutoNum type="arabicPeriod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67" name="Shape 67"/>
          <p:cNvCxnSpPr/>
          <p:nvPr/>
        </p:nvCxnSpPr>
        <p:spPr>
          <a:xfrm>
            <a:off x="2996112" y="1568479"/>
            <a:ext cx="0" cy="2006543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68"/>
          <p:cNvSpPr txBox="1"/>
          <p:nvPr/>
        </p:nvSpPr>
        <p:spPr>
          <a:xfrm>
            <a:off x="307300" y="2433251"/>
            <a:ext cx="2461846" cy="276999"/>
          </a:xfrm>
          <a:prstGeom prst="rect">
            <a:avLst/>
          </a:prstGeom>
          <a:noFill/>
          <a:ln>
            <a:noFill/>
          </a:ln>
        </p:spPr>
        <p:txBody>
          <a:bodyPr lIns="79125" tIns="39550" rIns="79125" bIns="395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de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of Contents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 | Normal (no Green Line)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39624" y="201479"/>
            <a:ext cx="8478939" cy="479821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ctr" anchorCtr="0"/>
          <a:lstStyle>
            <a:lvl1pPr algn="l"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226442" y="4919992"/>
            <a:ext cx="491540" cy="923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de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39623" y="4900200"/>
            <a:ext cx="6479999" cy="125636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b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29210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marL="546100" indent="-1270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63500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158750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8802487" y="4895469"/>
            <a:ext cx="0" cy="13477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349179" y="897731"/>
            <a:ext cx="8476831" cy="3624262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marL="152400" indent="-152400" rtl="0">
              <a:spcBef>
                <a:spcPts val="300"/>
              </a:spcBef>
              <a:spcAft>
                <a:spcPts val="300"/>
              </a:spcAft>
              <a:defRPr/>
            </a:lvl1pPr>
            <a:lvl2pPr marL="393700" indent="-165100" rtl="0">
              <a:spcBef>
                <a:spcPts val="300"/>
              </a:spcBef>
              <a:spcAft>
                <a:spcPts val="300"/>
              </a:spcAft>
              <a:defRPr/>
            </a:lvl2pPr>
            <a:lvl3pPr marL="546100" indent="215900" rtl="0">
              <a:spcBef>
                <a:spcPts val="300"/>
              </a:spcBef>
              <a:spcAft>
                <a:spcPts val="300"/>
              </a:spcAft>
              <a:buClr>
                <a:srgbClr val="7B8D44"/>
              </a:buClr>
              <a:buFont typeface="Courier New"/>
              <a:buChar char="o"/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 | Authors 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2">
            <a:alphaModFix/>
          </a:blip>
          <a:srcRect l="1512" t="2071" r="6203"/>
          <a:stretch/>
        </p:blipFill>
        <p:spPr>
          <a:xfrm>
            <a:off x="6316848" y="4462001"/>
            <a:ext cx="2812673" cy="65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 | 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marL="0" marR="0" indent="0" algn="l" rtl="0">
              <a:spcBef>
                <a:spcPts val="0"/>
              </a:spcBef>
              <a:buSzPct val="100000"/>
              <a:defRPr sz="1200"/>
            </a:lvl1pPr>
            <a:lvl2pPr marL="393700" marR="0" indent="0" algn="l" rtl="0">
              <a:spcBef>
                <a:spcPts val="0"/>
              </a:spcBef>
              <a:buSzPct val="100000"/>
              <a:defRPr sz="1200"/>
            </a:lvl2pPr>
            <a:lvl3pPr marL="787400" marR="0" indent="0" algn="l" rtl="0">
              <a:spcBef>
                <a:spcPts val="0"/>
              </a:spcBef>
              <a:buSzPct val="100000"/>
              <a:defRPr sz="1200"/>
            </a:lvl3pPr>
            <a:lvl4pPr marL="1181100" marR="0" indent="0" algn="l" rtl="0">
              <a:spcBef>
                <a:spcPts val="0"/>
              </a:spcBef>
              <a:buSzPct val="100000"/>
              <a:defRPr sz="1200"/>
            </a:lvl4pPr>
            <a:lvl5pPr marL="1587500" marR="0" indent="0" algn="l" rtl="0">
              <a:spcBef>
                <a:spcPts val="0"/>
              </a:spcBef>
              <a:buSzPct val="100000"/>
              <a:defRPr sz="1200"/>
            </a:lvl5pPr>
            <a:lvl6pPr marL="1981200" marR="0" indent="0" algn="l" rtl="0">
              <a:spcBef>
                <a:spcPts val="0"/>
              </a:spcBef>
              <a:buSzPct val="100000"/>
              <a:defRPr sz="1200"/>
            </a:lvl6pPr>
            <a:lvl7pPr marL="2374900" marR="0" indent="0" algn="l" rtl="0">
              <a:spcBef>
                <a:spcPts val="0"/>
              </a:spcBef>
              <a:buSzPct val="100000"/>
              <a:defRPr sz="1200"/>
            </a:lvl7pPr>
            <a:lvl8pPr marL="2768600" marR="0" indent="0" algn="l" rtl="0">
              <a:spcBef>
                <a:spcPts val="0"/>
              </a:spcBef>
              <a:buSzPct val="100000"/>
              <a:defRPr sz="1200"/>
            </a:lvl8pPr>
            <a:lvl9pPr marL="3162300" marR="0" indent="0" algn="l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marL="0" marR="0" indent="0" algn="l" rtl="0">
              <a:spcBef>
                <a:spcPts val="0"/>
              </a:spcBef>
              <a:buSzPct val="100000"/>
              <a:defRPr sz="1200"/>
            </a:lvl1pPr>
            <a:lvl2pPr marL="393700" marR="0" indent="0" algn="l" rtl="0">
              <a:spcBef>
                <a:spcPts val="0"/>
              </a:spcBef>
              <a:buSzPct val="100000"/>
              <a:defRPr sz="1200"/>
            </a:lvl2pPr>
            <a:lvl3pPr marL="787400" marR="0" indent="0" algn="l" rtl="0">
              <a:spcBef>
                <a:spcPts val="0"/>
              </a:spcBef>
              <a:buSzPct val="100000"/>
              <a:defRPr sz="1200"/>
            </a:lvl3pPr>
            <a:lvl4pPr marL="1181100" marR="0" indent="0" algn="l" rtl="0">
              <a:spcBef>
                <a:spcPts val="0"/>
              </a:spcBef>
              <a:buSzPct val="100000"/>
              <a:defRPr sz="1200"/>
            </a:lvl4pPr>
            <a:lvl5pPr marL="1587500" marR="0" indent="0" algn="l" rtl="0">
              <a:spcBef>
                <a:spcPts val="0"/>
              </a:spcBef>
              <a:buSzPct val="100000"/>
              <a:defRPr sz="1200"/>
            </a:lvl5pPr>
            <a:lvl6pPr marL="1981200" marR="0" indent="0" algn="l" rtl="0">
              <a:spcBef>
                <a:spcPts val="0"/>
              </a:spcBef>
              <a:buSzPct val="100000"/>
              <a:defRPr sz="1200"/>
            </a:lvl6pPr>
            <a:lvl7pPr marL="2374900" marR="0" indent="0" algn="l" rtl="0">
              <a:spcBef>
                <a:spcPts val="0"/>
              </a:spcBef>
              <a:buSzPct val="100000"/>
              <a:defRPr sz="1200"/>
            </a:lvl7pPr>
            <a:lvl8pPr marL="2768600" marR="0" indent="0" algn="l" rtl="0">
              <a:spcBef>
                <a:spcPts val="0"/>
              </a:spcBef>
              <a:buSzPct val="100000"/>
              <a:defRPr sz="1200"/>
            </a:lvl8pPr>
            <a:lvl9pPr marL="3162300" marR="0" indent="0" algn="l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79125" tIns="39550" rIns="79125" bIns="3955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marL="0" marR="0" indent="0" algn="l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None/>
              <a:defRPr sz="1200"/>
            </a:lvl1pPr>
            <a:lvl2pPr marL="0" marR="0" indent="0" algn="l" rtl="0">
              <a:spcBef>
                <a:spcPts val="0"/>
              </a:spcBef>
              <a:buSzPct val="100000"/>
              <a:defRPr sz="1200"/>
            </a:lvl2pPr>
            <a:lvl3pPr marL="0" marR="0" indent="0" algn="l" rtl="0">
              <a:spcBef>
                <a:spcPts val="0"/>
              </a:spcBef>
              <a:buSzPct val="100000"/>
              <a:defRPr sz="1200"/>
            </a:lvl3pPr>
            <a:lvl4pPr marL="0" marR="0" indent="0" algn="l" rtl="0">
              <a:spcBef>
                <a:spcPts val="0"/>
              </a:spcBef>
              <a:buSzPct val="100000"/>
              <a:defRPr sz="1200"/>
            </a:lvl4pPr>
            <a:lvl5pPr marL="0" marR="0" indent="0" algn="l" rtl="0">
              <a:spcBef>
                <a:spcPts val="0"/>
              </a:spcBef>
              <a:buSzPct val="100000"/>
              <a:defRPr sz="1200"/>
            </a:lvl5pPr>
            <a:lvl6pPr marL="0" marR="0" indent="0" algn="l" rtl="0">
              <a:spcBef>
                <a:spcPts val="0"/>
              </a:spcBef>
              <a:buSzPct val="100000"/>
              <a:defRPr sz="1200"/>
            </a:lvl6pPr>
            <a:lvl7pPr marL="0" marR="0" indent="0" algn="l" rtl="0">
              <a:spcBef>
                <a:spcPts val="0"/>
              </a:spcBef>
              <a:buSzPct val="100000"/>
              <a:defRPr sz="1200"/>
            </a:lvl7pPr>
            <a:lvl8pPr marL="0" marR="0" indent="0" algn="l" rtl="0">
              <a:spcBef>
                <a:spcPts val="0"/>
              </a:spcBef>
              <a:buSzPct val="100000"/>
              <a:defRPr sz="1200"/>
            </a:lvl8pPr>
            <a:lvl9pPr marL="0" marR="0" indent="0" algn="l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marL="0" marR="0" indent="0" algn="ctr" rtl="0">
              <a:spcBef>
                <a:spcPts val="300"/>
              </a:spcBef>
              <a:spcAft>
                <a:spcPts val="300"/>
              </a:spcAft>
              <a:buClr>
                <a:srgbClr val="7B8D44"/>
              </a:buClr>
              <a:buFont typeface="Arial"/>
              <a:buNone/>
              <a:defRPr/>
            </a:lvl1pPr>
            <a:lvl2pPr marL="393700" marR="0" indent="0" algn="ctr" rtl="0">
              <a:spcBef>
                <a:spcPts val="300"/>
              </a:spcBef>
              <a:spcAft>
                <a:spcPts val="300"/>
              </a:spcAft>
              <a:buClr>
                <a:srgbClr val="7B8D44"/>
              </a:buClr>
              <a:buFont typeface="Arial"/>
              <a:buNone/>
              <a:defRPr/>
            </a:lvl2pPr>
            <a:lvl3pPr marL="787400" marR="0" indent="0" algn="ctr" rtl="0">
              <a:spcBef>
                <a:spcPts val="300"/>
              </a:spcBef>
              <a:spcAft>
                <a:spcPts val="300"/>
              </a:spcAft>
              <a:buClr>
                <a:srgbClr val="7B8D44"/>
              </a:buClr>
              <a:buFont typeface="Courier New"/>
              <a:buNone/>
              <a:defRPr/>
            </a:lvl3pPr>
            <a:lvl4pPr marL="118110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/>
            </a:lvl4pPr>
            <a:lvl5pPr marL="1587500" marR="0" indent="0" algn="ctr" rtl="0">
              <a:spcBef>
                <a:spcPts val="200"/>
              </a:spcBef>
              <a:buClr>
                <a:srgbClr val="888888"/>
              </a:buClr>
              <a:buFont typeface="Arial"/>
              <a:buNone/>
              <a:defRPr/>
            </a:lvl5pPr>
            <a:lvl6pPr marL="19812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6pPr>
            <a:lvl7pPr marL="23749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7pPr>
            <a:lvl8pPr marL="27686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8pPr>
            <a:lvl9pPr marL="3162300" marR="0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marL="0" marR="0" indent="0" algn="l" rtl="0">
              <a:spcBef>
                <a:spcPts val="0"/>
              </a:spcBef>
              <a:buSzPct val="100000"/>
              <a:defRPr sz="1200"/>
            </a:lvl1pPr>
            <a:lvl2pPr marL="393700" marR="0" indent="0" algn="l" rtl="0">
              <a:spcBef>
                <a:spcPts val="0"/>
              </a:spcBef>
              <a:buSzPct val="100000"/>
              <a:defRPr sz="1200"/>
            </a:lvl2pPr>
            <a:lvl3pPr marL="787400" marR="0" indent="0" algn="l" rtl="0">
              <a:spcBef>
                <a:spcPts val="0"/>
              </a:spcBef>
              <a:buSzPct val="100000"/>
              <a:defRPr sz="1200"/>
            </a:lvl3pPr>
            <a:lvl4pPr marL="1181100" marR="0" indent="0" algn="l" rtl="0">
              <a:spcBef>
                <a:spcPts val="0"/>
              </a:spcBef>
              <a:buSzPct val="100000"/>
              <a:defRPr sz="1200"/>
            </a:lvl4pPr>
            <a:lvl5pPr marL="1587500" marR="0" indent="0" algn="l" rtl="0">
              <a:spcBef>
                <a:spcPts val="0"/>
              </a:spcBef>
              <a:buSzPct val="100000"/>
              <a:defRPr sz="1200"/>
            </a:lvl5pPr>
            <a:lvl6pPr marL="1981200" marR="0" indent="0" algn="l" rtl="0">
              <a:spcBef>
                <a:spcPts val="0"/>
              </a:spcBef>
              <a:buSzPct val="100000"/>
              <a:defRPr sz="1200"/>
            </a:lvl6pPr>
            <a:lvl7pPr marL="2374900" marR="0" indent="0" algn="l" rtl="0">
              <a:spcBef>
                <a:spcPts val="0"/>
              </a:spcBef>
              <a:buSzPct val="100000"/>
              <a:defRPr sz="1200"/>
            </a:lvl7pPr>
            <a:lvl8pPr marL="2768600" marR="0" indent="0" algn="l" rtl="0">
              <a:spcBef>
                <a:spcPts val="0"/>
              </a:spcBef>
              <a:buSzPct val="100000"/>
              <a:defRPr sz="1200"/>
            </a:lvl8pPr>
            <a:lvl9pPr marL="3162300" marR="0" indent="0" algn="l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marL="0" marR="0" indent="0" algn="l" rtl="0">
              <a:spcBef>
                <a:spcPts val="0"/>
              </a:spcBef>
              <a:buSzPct val="100000"/>
              <a:defRPr sz="1200"/>
            </a:lvl1pPr>
            <a:lvl2pPr marL="393700" marR="0" indent="0" algn="l" rtl="0">
              <a:spcBef>
                <a:spcPts val="0"/>
              </a:spcBef>
              <a:buSzPct val="100000"/>
              <a:defRPr sz="1200"/>
            </a:lvl2pPr>
            <a:lvl3pPr marL="787400" marR="0" indent="0" algn="l" rtl="0">
              <a:spcBef>
                <a:spcPts val="0"/>
              </a:spcBef>
              <a:buSzPct val="100000"/>
              <a:defRPr sz="1200"/>
            </a:lvl3pPr>
            <a:lvl4pPr marL="1181100" marR="0" indent="0" algn="l" rtl="0">
              <a:spcBef>
                <a:spcPts val="0"/>
              </a:spcBef>
              <a:buSzPct val="100000"/>
              <a:defRPr sz="1200"/>
            </a:lvl4pPr>
            <a:lvl5pPr marL="1587500" marR="0" indent="0" algn="l" rtl="0">
              <a:spcBef>
                <a:spcPts val="0"/>
              </a:spcBef>
              <a:buSzPct val="100000"/>
              <a:defRPr sz="1200"/>
            </a:lvl5pPr>
            <a:lvl6pPr marL="1981200" marR="0" indent="0" algn="l" rtl="0">
              <a:spcBef>
                <a:spcPts val="0"/>
              </a:spcBef>
              <a:buSzPct val="100000"/>
              <a:defRPr sz="1200"/>
            </a:lvl6pPr>
            <a:lvl7pPr marL="2374900" marR="0" indent="0" algn="l" rtl="0">
              <a:spcBef>
                <a:spcPts val="0"/>
              </a:spcBef>
              <a:buSzPct val="100000"/>
              <a:defRPr sz="1200"/>
            </a:lvl7pPr>
            <a:lvl8pPr marL="2768600" marR="0" indent="0" algn="l" rtl="0">
              <a:spcBef>
                <a:spcPts val="0"/>
              </a:spcBef>
              <a:buSzPct val="100000"/>
              <a:defRPr sz="1200"/>
            </a:lvl8pPr>
            <a:lvl9pPr marL="3162300" marR="0" indent="0" algn="l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79125" tIns="39550" rIns="79125" bIns="3955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 | Norma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/>
        <p:spPr>
          <a:xfrm>
            <a:off x="1465" y="1190"/>
            <a:ext cx="1190" cy="11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39624" y="201479"/>
            <a:ext cx="8478939" cy="479821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ctr" anchorCtr="0"/>
          <a:lstStyle>
            <a:lvl1pPr algn="l"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226442" y="4919992"/>
            <a:ext cx="491540" cy="923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de"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39625" y="4900200"/>
            <a:ext cx="6479998" cy="125636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b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29210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marL="546100" indent="-1270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63500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158750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322262" y="195262"/>
            <a:ext cx="0" cy="485775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Shape 44"/>
          <p:cNvCxnSpPr/>
          <p:nvPr/>
        </p:nvCxnSpPr>
        <p:spPr>
          <a:xfrm>
            <a:off x="8802487" y="4895469"/>
            <a:ext cx="0" cy="13477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349179" y="897731"/>
            <a:ext cx="8476831" cy="3624262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marL="152400" indent="-152400" rtl="0">
              <a:spcBef>
                <a:spcPts val="300"/>
              </a:spcBef>
              <a:spcAft>
                <a:spcPts val="300"/>
              </a:spcAft>
              <a:defRPr/>
            </a:lvl1pPr>
            <a:lvl2pPr marL="393700" indent="-165100" rtl="0">
              <a:spcBef>
                <a:spcPts val="300"/>
              </a:spcBef>
              <a:spcAft>
                <a:spcPts val="300"/>
              </a:spcAft>
              <a:defRPr/>
            </a:lvl2pPr>
            <a:lvl3pPr marL="546100" indent="215900" rtl="0">
              <a:spcBef>
                <a:spcPts val="300"/>
              </a:spcBef>
              <a:spcAft>
                <a:spcPts val="300"/>
              </a:spcAft>
              <a:buClr>
                <a:srgbClr val="7B8D44"/>
              </a:buClr>
              <a:buFont typeface="Courier New"/>
              <a:buChar char="o"/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 | Workflow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22263" y="897731"/>
            <a:ext cx="4076700" cy="379739"/>
          </a:xfrm>
          <a:prstGeom prst="rect">
            <a:avLst/>
          </a:prstGeom>
          <a:solidFill>
            <a:srgbClr val="C6D2A2"/>
          </a:solidFill>
          <a:ln>
            <a:noFill/>
          </a:ln>
        </p:spPr>
        <p:txBody>
          <a:bodyPr lIns="79125" tIns="79125" rIns="79125" bIns="79125" anchor="ctr" anchorCtr="0"/>
          <a:lstStyle>
            <a:lvl1pPr marL="0" indent="0" algn="l" rtl="0">
              <a:spcBef>
                <a:spcPts val="0"/>
              </a:spcBef>
              <a:spcAft>
                <a:spcPts val="500"/>
              </a:spcAft>
              <a:buFont typeface="Arial"/>
              <a:buNone/>
              <a:defRPr/>
            </a:lvl1pPr>
            <a:lvl2pPr marL="393700" indent="0" rtl="0">
              <a:spcBef>
                <a:spcPts val="0"/>
              </a:spcBef>
              <a:buFont typeface="Arial"/>
              <a:buNone/>
              <a:defRPr/>
            </a:lvl2pPr>
            <a:lvl3pPr marL="787400" indent="0" rtl="0">
              <a:spcBef>
                <a:spcPts val="0"/>
              </a:spcBef>
              <a:buFont typeface="Arial"/>
              <a:buNone/>
              <a:defRPr/>
            </a:lvl3pPr>
            <a:lvl4pPr marL="1181100" indent="0" rtl="0">
              <a:spcBef>
                <a:spcPts val="0"/>
              </a:spcBef>
              <a:buFont typeface="Arial"/>
              <a:buNone/>
              <a:defRPr/>
            </a:lvl4pPr>
            <a:lvl5pPr marL="1587500" indent="0" rtl="0">
              <a:spcBef>
                <a:spcPts val="0"/>
              </a:spcBef>
              <a:buFont typeface="Arial"/>
              <a:buNone/>
              <a:defRPr/>
            </a:lvl5pPr>
            <a:lvl6pPr marL="1981200" indent="0" rtl="0">
              <a:spcBef>
                <a:spcPts val="0"/>
              </a:spcBef>
              <a:buFont typeface="Arial"/>
              <a:buNone/>
              <a:defRPr/>
            </a:lvl6pPr>
            <a:lvl7pPr marL="2374900" indent="0" rtl="0">
              <a:spcBef>
                <a:spcPts val="0"/>
              </a:spcBef>
              <a:buFont typeface="Arial"/>
              <a:buNone/>
              <a:defRPr/>
            </a:lvl7pPr>
            <a:lvl8pPr marL="2768600" indent="0" rtl="0">
              <a:spcBef>
                <a:spcPts val="0"/>
              </a:spcBef>
              <a:buFont typeface="Arial"/>
              <a:buNone/>
              <a:defRPr/>
            </a:lvl8pPr>
            <a:lvl9pPr marL="31623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22263" y="1310252"/>
            <a:ext cx="4076700" cy="3328422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125" tIns="79125" rIns="79125" bIns="79125" anchor="t" anchorCtr="0"/>
          <a:lstStyle>
            <a:lvl1pPr marL="152400" indent="-152400" rtl="0">
              <a:spcBef>
                <a:spcPts val="300"/>
              </a:spcBef>
              <a:spcAft>
                <a:spcPts val="300"/>
              </a:spcAft>
              <a:defRPr/>
            </a:lvl1pPr>
            <a:lvl2pPr marL="393700" indent="-165100" rtl="0">
              <a:spcBef>
                <a:spcPts val="300"/>
              </a:spcBef>
              <a:spcAft>
                <a:spcPts val="300"/>
              </a:spcAft>
              <a:defRPr/>
            </a:lvl2pPr>
            <a:lvl3pPr marL="546100" indent="215900" rtl="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ourier New"/>
              <a:buChar char="o"/>
              <a:defRPr/>
            </a:lvl3pPr>
            <a:lvl4pPr rtl="0">
              <a:spcBef>
                <a:spcPts val="300"/>
              </a:spcBef>
              <a:spcAft>
                <a:spcPts val="300"/>
              </a:spcAft>
              <a:defRPr/>
            </a:lvl4pPr>
            <a:lvl5pPr rtl="0">
              <a:spcBef>
                <a:spcPts val="300"/>
              </a:spcBef>
              <a:spcAft>
                <a:spcPts val="30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754547" y="897731"/>
            <a:ext cx="4078303" cy="379739"/>
          </a:xfrm>
          <a:prstGeom prst="rect">
            <a:avLst/>
          </a:prstGeom>
          <a:solidFill>
            <a:srgbClr val="C6D2A2"/>
          </a:solidFill>
          <a:ln>
            <a:noFill/>
          </a:ln>
        </p:spPr>
        <p:txBody>
          <a:bodyPr lIns="79125" tIns="79125" rIns="79125" bIns="79125" anchor="ctr" anchorCtr="0"/>
          <a:lstStyle>
            <a:lvl1pPr marL="0" indent="0" algn="l" rtl="0">
              <a:spcBef>
                <a:spcPts val="0"/>
              </a:spcBef>
              <a:spcAft>
                <a:spcPts val="500"/>
              </a:spcAft>
              <a:buFont typeface="Arial"/>
              <a:buNone/>
              <a:defRPr/>
            </a:lvl1pPr>
            <a:lvl2pPr marL="393700" indent="0" rtl="0">
              <a:spcBef>
                <a:spcPts val="0"/>
              </a:spcBef>
              <a:buFont typeface="Arial"/>
              <a:buNone/>
              <a:defRPr/>
            </a:lvl2pPr>
            <a:lvl3pPr marL="787400" indent="0" rtl="0">
              <a:spcBef>
                <a:spcPts val="0"/>
              </a:spcBef>
              <a:buFont typeface="Arial"/>
              <a:buNone/>
              <a:defRPr/>
            </a:lvl3pPr>
            <a:lvl4pPr marL="1181100" indent="0" rtl="0">
              <a:spcBef>
                <a:spcPts val="0"/>
              </a:spcBef>
              <a:buFont typeface="Arial"/>
              <a:buNone/>
              <a:defRPr/>
            </a:lvl4pPr>
            <a:lvl5pPr marL="1587500" indent="0" rtl="0">
              <a:spcBef>
                <a:spcPts val="0"/>
              </a:spcBef>
              <a:buFont typeface="Arial"/>
              <a:buNone/>
              <a:defRPr/>
            </a:lvl5pPr>
            <a:lvl6pPr marL="1981200" indent="0" rtl="0">
              <a:spcBef>
                <a:spcPts val="0"/>
              </a:spcBef>
              <a:buFont typeface="Arial"/>
              <a:buNone/>
              <a:defRPr/>
            </a:lvl6pPr>
            <a:lvl7pPr marL="2374900" indent="0" rtl="0">
              <a:spcBef>
                <a:spcPts val="0"/>
              </a:spcBef>
              <a:buFont typeface="Arial"/>
              <a:buNone/>
              <a:defRPr/>
            </a:lvl7pPr>
            <a:lvl8pPr marL="2768600" indent="0" rtl="0">
              <a:spcBef>
                <a:spcPts val="0"/>
              </a:spcBef>
              <a:buFont typeface="Arial"/>
              <a:buNone/>
              <a:defRPr/>
            </a:lvl8pPr>
            <a:lvl9pPr marL="31623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754547" y="1310252"/>
            <a:ext cx="4078303" cy="3328422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125" tIns="79125" rIns="79125" bIns="79125" anchor="t" anchorCtr="0"/>
          <a:lstStyle>
            <a:lvl1pPr marL="152400" indent="-152400" rtl="0">
              <a:spcBef>
                <a:spcPts val="300"/>
              </a:spcBef>
              <a:spcAft>
                <a:spcPts val="300"/>
              </a:spcAft>
              <a:defRPr/>
            </a:lvl1pPr>
            <a:lvl2pPr marL="317500" marR="0" indent="-101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7B8D44"/>
              </a:buClr>
              <a:buFont typeface="Arial"/>
              <a:buChar char="–"/>
              <a:defRPr/>
            </a:lvl2pPr>
            <a:lvl3pPr indent="215900" rtl="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Courier New"/>
              <a:buChar char="o"/>
              <a:defRPr/>
            </a:lvl3pPr>
            <a:lvl4pPr rtl="0">
              <a:spcBef>
                <a:spcPts val="300"/>
              </a:spcBef>
              <a:spcAft>
                <a:spcPts val="300"/>
              </a:spcAft>
              <a:defRPr/>
            </a:lvl4pPr>
            <a:lvl5pPr rtl="0">
              <a:spcBef>
                <a:spcPts val="300"/>
              </a:spcBef>
              <a:spcAft>
                <a:spcPts val="30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226442" y="4919992"/>
            <a:ext cx="491540" cy="923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de"/>
          </a:p>
        </p:txBody>
      </p:sp>
      <p:sp>
        <p:nvSpPr>
          <p:cNvPr id="52" name="Shape 52"/>
          <p:cNvSpPr txBox="1">
            <a:spLocks noGrp="1"/>
          </p:cNvSpPr>
          <p:nvPr>
            <p:ph type="body" idx="5"/>
          </p:nvPr>
        </p:nvSpPr>
        <p:spPr>
          <a:xfrm>
            <a:off x="339623" y="4900200"/>
            <a:ext cx="6479999" cy="125636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b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29210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marL="546100" indent="-1270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63500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158750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39624" y="201479"/>
            <a:ext cx="8478939" cy="479821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ctr" anchorCtr="0"/>
          <a:lstStyle>
            <a:lvl1pPr algn="l"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cxnSp>
        <p:nvCxnSpPr>
          <p:cNvPr id="54" name="Shape 54"/>
          <p:cNvCxnSpPr/>
          <p:nvPr/>
        </p:nvCxnSpPr>
        <p:spPr>
          <a:xfrm>
            <a:off x="322262" y="195262"/>
            <a:ext cx="0" cy="485775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Shape 55"/>
          <p:cNvCxnSpPr/>
          <p:nvPr/>
        </p:nvCxnSpPr>
        <p:spPr>
          <a:xfrm>
            <a:off x="8802487" y="4895469"/>
            <a:ext cx="0" cy="13477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/>
        <p:spPr>
          <a:xfrm>
            <a:off x="1465" y="1190"/>
            <a:ext cx="1190" cy="11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marL="152400" marR="0" indent="-88900" algn="l" rtl="0">
              <a:spcBef>
                <a:spcPts val="300"/>
              </a:spcBef>
              <a:spcAft>
                <a:spcPts val="300"/>
              </a:spcAft>
              <a:buClr>
                <a:srgbClr val="7B8D44"/>
              </a:buClr>
              <a:buSzPct val="100000"/>
              <a:buFont typeface="Arial"/>
              <a:buChar char="•"/>
              <a:defRPr sz="1200"/>
            </a:lvl1pPr>
            <a:lvl2pPr marL="393700" marR="0" indent="-101600" algn="l" rtl="0">
              <a:spcBef>
                <a:spcPts val="300"/>
              </a:spcBef>
              <a:spcAft>
                <a:spcPts val="300"/>
              </a:spcAft>
              <a:buClr>
                <a:srgbClr val="7B8D44"/>
              </a:buClr>
              <a:buSzPct val="100000"/>
              <a:buFont typeface="Arial"/>
              <a:buChar char="–"/>
              <a:defRPr sz="1200"/>
            </a:lvl2pPr>
            <a:lvl3pPr marL="546100" marR="0" indent="215900" algn="l" rtl="0">
              <a:spcBef>
                <a:spcPts val="300"/>
              </a:spcBef>
              <a:spcAft>
                <a:spcPts val="300"/>
              </a:spcAft>
              <a:buClr>
                <a:srgbClr val="7B8D44"/>
              </a:buClr>
              <a:buSzPct val="100000"/>
              <a:buFont typeface="Courier New"/>
              <a:buChar char="o"/>
              <a:defRPr sz="1200"/>
            </a:lvl3pPr>
            <a:lvl4pPr marL="635000" marR="0" indent="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None/>
              <a:defRPr sz="1200"/>
            </a:lvl4pPr>
            <a:lvl5pPr marL="1778000" marR="0" indent="-13970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»"/>
              <a:defRPr sz="1200"/>
            </a:lvl5pPr>
            <a:lvl6pPr marL="2171700" marR="0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200"/>
            </a:lvl6pPr>
            <a:lvl7pPr marL="2578100" marR="0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200"/>
            </a:lvl7pPr>
            <a:lvl8pPr marL="2971800" marR="0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200"/>
            </a:lvl8pPr>
            <a:lvl9pPr marL="3365500" marR="0" indent="-889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2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277087" y="241863"/>
            <a:ext cx="8141700" cy="4362600"/>
          </a:xfrm>
          <a:prstGeom prst="rect">
            <a:avLst/>
          </a:prstGeom>
          <a:noFill/>
          <a:ln>
            <a:noFill/>
          </a:ln>
        </p:spPr>
        <p:txBody>
          <a:bodyPr lIns="79125" tIns="39550" rIns="79125" bIns="39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e" sz="28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Paying your way: Non-profit paths to sustainability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1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1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1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1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1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1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HSE Young </a:t>
            </a:r>
            <a:r>
              <a:rPr lang="de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Professionals' </a:t>
            </a:r>
            <a:r>
              <a:rPr lang="d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e" sz="1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2015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0671" y="1176647"/>
            <a:ext cx="1894500" cy="6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0177" y="1944552"/>
            <a:ext cx="3175500" cy="19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226442" y="4919992"/>
            <a:ext cx="491540" cy="923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"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de" sz="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32526" y="7"/>
            <a:ext cx="8478899" cy="479699"/>
          </a:xfrm>
          <a:prstGeom prst="rect">
            <a:avLst/>
          </a:prstGeom>
          <a:noFill/>
          <a:ln>
            <a:noFill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de" sz="17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SaveAct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4584" y="87473"/>
            <a:ext cx="1991457" cy="72270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332524" y="858100"/>
            <a:ext cx="3752400" cy="3981899"/>
          </a:xfrm>
          <a:prstGeom prst="rect">
            <a:avLst/>
          </a:prstGeom>
          <a:noFill/>
          <a:ln>
            <a:noFill/>
          </a:ln>
        </p:spPr>
        <p:txBody>
          <a:bodyPr lIns="79125" tIns="39550" rIns="79125" bIns="3955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1600"/>
          </a:p>
          <a:p>
            <a:pPr marL="152400" marR="0" lvl="0" indent="-152400" algn="l" rtl="0">
              <a:spcBef>
                <a:spcPts val="0"/>
              </a:spcBef>
              <a:buClr>
                <a:srgbClr val="7B8D44"/>
              </a:buClr>
              <a:buSzPct val="100000"/>
              <a:buFont typeface="Arial"/>
              <a:buChar char="•"/>
            </a:pPr>
            <a:r>
              <a:rPr lang="de" sz="1600" b="1">
                <a:solidFill>
                  <a:srgbClr val="980000"/>
                </a:solidFill>
              </a:rPr>
              <a:t>Background</a:t>
            </a:r>
            <a:r>
              <a:rPr lang="de" sz="1600">
                <a:solidFill>
                  <a:srgbClr val="980000"/>
                </a:solidFill>
              </a:rPr>
              <a:t>:</a:t>
            </a:r>
            <a:r>
              <a:rPr lang="de" sz="1600"/>
              <a:t> </a:t>
            </a:r>
            <a:r>
              <a:rPr lang="de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Founded in 2005 in South Africa with </a:t>
            </a:r>
            <a:r>
              <a:rPr lang="de" sz="1600"/>
              <a:t>the</a:t>
            </a:r>
            <a:r>
              <a:rPr lang="de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mission to respond to povert</a:t>
            </a:r>
            <a:r>
              <a:rPr lang="de" sz="1600"/>
              <a:t>y in rural areas</a:t>
            </a:r>
            <a:r>
              <a:rPr lang="de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de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152400" marR="0" lvl="0" indent="-152400" algn="l" rtl="0">
              <a:spcBef>
                <a:spcPts val="300"/>
              </a:spcBef>
              <a:buClr>
                <a:srgbClr val="7B8D44"/>
              </a:buClr>
              <a:buSzPct val="100000"/>
              <a:buFont typeface="Arial"/>
              <a:buChar char="•"/>
            </a:pPr>
            <a:r>
              <a:rPr lang="de" sz="1600" b="1" i="0" u="none" strike="noStrike" cap="none" baseline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The SaveAct Model</a:t>
            </a:r>
            <a:r>
              <a:rPr lang="de" sz="1600" i="0" u="none" strike="noStrike" cap="none" baseline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relies on community based promoters to train and manage saving and cre</a:t>
            </a:r>
            <a:r>
              <a:rPr lang="de" sz="1600"/>
              <a:t>dit </a:t>
            </a:r>
            <a:r>
              <a:rPr lang="de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groups </a:t>
            </a:r>
          </a:p>
          <a:p>
            <a:pPr marR="0" lvl="0" algn="l" rtl="0">
              <a:spcBef>
                <a:spcPts val="300"/>
              </a:spcBef>
              <a:buNone/>
            </a:pPr>
            <a:endParaRPr sz="1200"/>
          </a:p>
          <a:p>
            <a:pPr marL="152400" marR="0" lvl="0" indent="-152400" algn="l" rtl="0">
              <a:spcBef>
                <a:spcPts val="300"/>
              </a:spcBef>
              <a:buClr>
                <a:srgbClr val="7B8D44"/>
              </a:buClr>
              <a:buSzPct val="100000"/>
              <a:buFont typeface="Arial"/>
              <a:buChar char="•"/>
            </a:pPr>
            <a:r>
              <a:rPr lang="de" sz="1600" b="1" i="0" u="none" strike="noStrike" cap="none" baseline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r>
              <a:rPr lang="de" sz="1600" b="0" i="0" u="none" strike="noStrike" cap="none" baseline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de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established with donor-funding and remains donor-based</a:t>
            </a:r>
          </a:p>
          <a:p>
            <a:pPr marL="0" marR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 sz="16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837875" y="3786885"/>
            <a:ext cx="3855197" cy="1053116"/>
          </a:xfrm>
          <a:prstGeom prst="rect">
            <a:avLst/>
          </a:prstGeom>
          <a:noFill/>
          <a:ln w="28575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125" tIns="39550" rIns="79125" bIns="39550" anchor="ctr" anchorCtr="0">
            <a:noAutofit/>
          </a:bodyPr>
          <a:lstStyle/>
          <a:p>
            <a:pPr marL="241300" marR="0" lvl="0" indent="-2413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SCGs: 1 916</a:t>
            </a:r>
          </a:p>
          <a:p>
            <a:pPr marL="241300" marR="0" lvl="0" indent="-2413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membership:  38 355 </a:t>
            </a:r>
          </a:p>
          <a:p>
            <a:pPr marL="241300" marR="0" lvl="0" indent="-2413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 female</a:t>
            </a:r>
          </a:p>
          <a:p>
            <a:pPr marL="241300" marR="0" lvl="0" indent="-2413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in 4 provinces</a:t>
            </a:r>
          </a:p>
        </p:txBody>
      </p:sp>
      <p:grpSp>
        <p:nvGrpSpPr>
          <p:cNvPr id="99" name="Shape 99"/>
          <p:cNvGrpSpPr/>
          <p:nvPr/>
        </p:nvGrpSpPr>
        <p:grpSpPr>
          <a:xfrm>
            <a:off x="4538765" y="951569"/>
            <a:ext cx="4453417" cy="2511279"/>
            <a:chOff x="4916996" y="1268759"/>
            <a:chExt cx="4824535" cy="3348372"/>
          </a:xfrm>
        </p:grpSpPr>
        <p:sp>
          <p:nvSpPr>
            <p:cNvPr id="100" name="Shape 100"/>
            <p:cNvSpPr/>
            <p:nvPr/>
          </p:nvSpPr>
          <p:spPr>
            <a:xfrm>
              <a:off x="4916996" y="1268759"/>
              <a:ext cx="4824535" cy="334837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lIns="79125" tIns="39550" rIns="79125" bIns="39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5076780" y="3371630"/>
              <a:ext cx="1334118" cy="114958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79125" tIns="39550" rIns="79125" bIns="39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" sz="12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Savings and credit</a:t>
              </a:r>
            </a:p>
          </p:txBody>
        </p:sp>
        <p:sp>
          <p:nvSpPr>
            <p:cNvPr id="102" name="Shape 102"/>
            <p:cNvSpPr/>
            <p:nvPr/>
          </p:nvSpPr>
          <p:spPr>
            <a:xfrm>
              <a:off x="6618635" y="2798378"/>
              <a:ext cx="1334118" cy="17107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79125" tIns="39550" rIns="79125" bIns="39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" sz="12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Financial education &amp; life skills training 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8146186" y="2216961"/>
              <a:ext cx="1334118" cy="229215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79125" tIns="39550" rIns="79125" bIns="39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" sz="12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Enterprise development</a:t>
              </a:r>
            </a:p>
          </p:txBody>
        </p:sp>
        <p:sp>
          <p:nvSpPr>
            <p:cNvPr id="104" name="Shape 104"/>
            <p:cNvSpPr/>
            <p:nvPr/>
          </p:nvSpPr>
          <p:spPr>
            <a:xfrm rot="-3020118">
              <a:off x="5452119" y="2862119"/>
              <a:ext cx="1532051" cy="669038"/>
            </a:xfrm>
            <a:prstGeom prst="arc">
              <a:avLst>
                <a:gd name="adj1" fmla="val 12702499"/>
                <a:gd name="adj2" fmla="val 699797"/>
              </a:avLst>
            </a:prstGeom>
            <a:noFill/>
            <a:ln w="31750" cap="flat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9125" tIns="39550" rIns="79125" bIns="39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 rot="-3020118">
              <a:off x="7214625" y="2301413"/>
              <a:ext cx="1532051" cy="669038"/>
            </a:xfrm>
            <a:prstGeom prst="arc">
              <a:avLst>
                <a:gd name="adj1" fmla="val 12702499"/>
                <a:gd name="adj2" fmla="val 699797"/>
              </a:avLst>
            </a:prstGeom>
            <a:noFill/>
            <a:ln w="31750" cap="flat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9125" tIns="39550" rIns="79125" bIns="39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5300687" y="1376771"/>
              <a:ext cx="41796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79125" tIns="39550" rIns="79125" bIns="395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300"/>
                </a:spcAft>
                <a:buSzPct val="25000"/>
                <a:buNone/>
              </a:pPr>
              <a:r>
                <a:rPr lang="de" sz="14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Three Pillars of SaveAct’s model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7988" y="195485"/>
            <a:ext cx="8478939" cy="479821"/>
          </a:xfrm>
          <a:prstGeom prst="rect">
            <a:avLst/>
          </a:prstGeom>
          <a:noFill/>
          <a:ln>
            <a:noFill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de" sz="1600" b="1">
                <a:solidFill>
                  <a:schemeClr val="dk1"/>
                </a:solidFill>
              </a:rPr>
              <a:t>SaveAct’s challenges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52113" y="1167599"/>
            <a:ext cx="4977322" cy="3246772"/>
            <a:chOff x="161020" y="1556799"/>
            <a:chExt cx="5392099" cy="4329030"/>
          </a:xfrm>
        </p:grpSpPr>
        <p:grpSp>
          <p:nvGrpSpPr>
            <p:cNvPr id="113" name="Shape 113"/>
            <p:cNvGrpSpPr/>
            <p:nvPr/>
          </p:nvGrpSpPr>
          <p:grpSpPr>
            <a:xfrm>
              <a:off x="595788" y="1556799"/>
              <a:ext cx="4957332" cy="4329030"/>
              <a:chOff x="-36732" y="396051"/>
              <a:chExt cx="4957332" cy="4329030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3079671" y="1840276"/>
                <a:ext cx="1840928" cy="1840928"/>
              </a:xfrm>
              <a:prstGeom prst="ellipse">
                <a:avLst/>
              </a:prstGeom>
              <a:solidFill>
                <a:schemeClr val="accent5"/>
              </a:solidFill>
              <a:ln w="25400" cap="flat">
                <a:solidFill>
                  <a:srgbClr val="7500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79125" tIns="79125" rIns="79125" bIns="791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5" name="Shape 115"/>
              <p:cNvSpPr txBox="1"/>
              <p:nvPr/>
            </p:nvSpPr>
            <p:spPr>
              <a:xfrm>
                <a:off x="3349269" y="2109875"/>
                <a:ext cx="1301732" cy="1301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775" tIns="8775" rIns="8775" bIns="8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500"/>
                  </a:spcAft>
                  <a:buSzPct val="25000"/>
                  <a:buNone/>
                </a:pPr>
                <a:r>
                  <a:rPr lang="de" sz="1400" b="0" i="0" u="none" strike="noStrike" cap="none" baseline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Sustainability issues</a:t>
                </a:r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830515">
                <a:off x="985099" y="1299551"/>
                <a:ext cx="2313072" cy="524664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rgbClr val="BFBFBF"/>
              </a:solidFill>
              <a:ln w="25400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79125" tIns="79125" rIns="79125" bIns="791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-36732" y="396051"/>
                <a:ext cx="2412986" cy="1077815"/>
              </a:xfrm>
              <a:prstGeom prst="roundRect">
                <a:avLst>
                  <a:gd name="adj" fmla="val 10000"/>
                </a:avLst>
              </a:prstGeom>
              <a:solidFill>
                <a:schemeClr val="lt1"/>
              </a:solidFill>
              <a:ln w="28575" cap="flat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79125" tIns="79125" rIns="79125" bIns="791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8" name="Shape 118"/>
              <p:cNvSpPr txBox="1"/>
              <p:nvPr/>
            </p:nvSpPr>
            <p:spPr>
              <a:xfrm>
                <a:off x="-5163" y="427618"/>
                <a:ext cx="2349850" cy="1014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6375" tIns="26375" rIns="26375" bIns="263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500"/>
                  </a:spcAft>
                  <a:buSzPct val="25000"/>
                  <a:buNone/>
                </a:pPr>
                <a:r>
                  <a:rPr lang="de"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Increased demand for services from local communities</a:t>
                </a:r>
              </a:p>
            </p:txBody>
          </p:sp>
          <p:sp>
            <p:nvSpPr>
              <p:cNvPr id="119" name="Shape 119"/>
              <p:cNvSpPr/>
              <p:nvPr/>
            </p:nvSpPr>
            <p:spPr>
              <a:xfrm rot="-10526722">
                <a:off x="1177989" y="2345401"/>
                <a:ext cx="1802838" cy="524664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rgbClr val="BFBFBF"/>
              </a:solidFill>
              <a:ln w="25400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79125" tIns="79125" rIns="79125" bIns="791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0" y="1944211"/>
                <a:ext cx="2361673" cy="1183881"/>
              </a:xfrm>
              <a:prstGeom prst="roundRect">
                <a:avLst>
                  <a:gd name="adj" fmla="val 10000"/>
                </a:avLst>
              </a:prstGeom>
              <a:solidFill>
                <a:schemeClr val="lt1"/>
              </a:solidFill>
              <a:ln w="28575" cap="flat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79125" tIns="79125" rIns="79125" bIns="791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1" name="Shape 121"/>
              <p:cNvSpPr txBox="1"/>
              <p:nvPr/>
            </p:nvSpPr>
            <p:spPr>
              <a:xfrm>
                <a:off x="34675" y="1978886"/>
                <a:ext cx="2292324" cy="1114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6375" tIns="26375" rIns="26375" bIns="263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500"/>
                  </a:spcAft>
                  <a:buSzPct val="25000"/>
                  <a:buNone/>
                </a:pPr>
                <a:r>
                  <a:rPr lang="de"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Donors willing to pay for expansion, but not for core operations</a:t>
                </a:r>
              </a:p>
            </p:txBody>
          </p:sp>
          <p:sp>
            <p:nvSpPr>
              <p:cNvPr id="122" name="Shape 122"/>
              <p:cNvSpPr/>
              <p:nvPr/>
            </p:nvSpPr>
            <p:spPr>
              <a:xfrm rot="9152650">
                <a:off x="1078829" y="3466976"/>
                <a:ext cx="2114391" cy="524664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rgbClr val="BFBFBF"/>
              </a:solidFill>
              <a:ln w="25400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79125" tIns="79125" rIns="79125" bIns="791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0" y="3708407"/>
                <a:ext cx="2395812" cy="1016673"/>
              </a:xfrm>
              <a:prstGeom prst="roundRect">
                <a:avLst>
                  <a:gd name="adj" fmla="val 10000"/>
                </a:avLst>
              </a:prstGeom>
              <a:solidFill>
                <a:schemeClr val="lt1"/>
              </a:solidFill>
              <a:ln w="28575" cap="flat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79125" tIns="79125" rIns="79125" bIns="791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4" name="Shape 124"/>
              <p:cNvSpPr txBox="1"/>
              <p:nvPr/>
            </p:nvSpPr>
            <p:spPr>
              <a:xfrm>
                <a:off x="29776" y="3738183"/>
                <a:ext cx="2336258" cy="957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6375" tIns="26375" rIns="26375" bIns="263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500"/>
                  </a:spcAft>
                  <a:buSzPct val="25000"/>
                  <a:buNone/>
                </a:pPr>
                <a:r>
                  <a:rPr lang="de"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Rapid growth in a short space of time</a:t>
                </a:r>
              </a:p>
            </p:txBody>
          </p:sp>
        </p:grpSp>
        <p:sp>
          <p:nvSpPr>
            <p:cNvPr id="125" name="Shape 125"/>
            <p:cNvSpPr/>
            <p:nvPr/>
          </p:nvSpPr>
          <p:spPr>
            <a:xfrm>
              <a:off x="161020" y="1772816"/>
              <a:ext cx="523054" cy="50405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31150" tIns="39550" rIns="31150" bIns="39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" sz="14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161020" y="3392996"/>
              <a:ext cx="523054" cy="50405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31150" tIns="39550" rIns="31150" bIns="39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" sz="14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253481" y="5085183"/>
              <a:ext cx="487050" cy="50405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31150" tIns="39550" rIns="31150" bIns="395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" sz="14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128" name="Shape 128"/>
          <p:cNvGrpSpPr/>
          <p:nvPr/>
        </p:nvGrpSpPr>
        <p:grpSpPr>
          <a:xfrm>
            <a:off x="5327846" y="868549"/>
            <a:ext cx="3510944" cy="3542217"/>
            <a:chOff x="612068" y="0"/>
            <a:chExt cx="3096343" cy="3096343"/>
          </a:xfrm>
        </p:grpSpPr>
        <p:sp>
          <p:nvSpPr>
            <p:cNvPr id="129" name="Shape 129"/>
            <p:cNvSpPr/>
            <p:nvPr/>
          </p:nvSpPr>
          <p:spPr>
            <a:xfrm>
              <a:off x="1386154" y="0"/>
              <a:ext cx="1548171" cy="1548171"/>
            </a:xfrm>
            <a:prstGeom prst="triangle">
              <a:avLst>
                <a:gd name="adj" fmla="val 50000"/>
              </a:avLst>
            </a:prstGeom>
            <a:solidFill>
              <a:srgbClr val="C5D1A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9125" tIns="79125" rIns="79125" bIns="791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x="1773197" y="774085"/>
              <a:ext cx="774085" cy="774085"/>
            </a:xfrm>
            <a:prstGeom prst="rect">
              <a:avLst/>
            </a:prstGeom>
            <a:noFill/>
            <a:ln>
              <a:noFill/>
            </a:ln>
          </p:spPr>
          <p:txBody>
            <a:bodyPr lIns="39550" tIns="39550" rIns="39550" bIns="3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None/>
              </a:pPr>
              <a:r>
                <a:rPr lang="de" sz="10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Mission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612068" y="1548171"/>
              <a:ext cx="1548171" cy="154817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9125" tIns="79125" rIns="79125" bIns="791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999111" y="2322258"/>
              <a:ext cx="774085" cy="774085"/>
            </a:xfrm>
            <a:prstGeom prst="rect">
              <a:avLst/>
            </a:prstGeom>
            <a:noFill/>
            <a:ln>
              <a:noFill/>
            </a:ln>
          </p:spPr>
          <p:txBody>
            <a:bodyPr lIns="39550" tIns="39550" rIns="39550" bIns="3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None/>
              </a:pPr>
              <a:r>
                <a:rPr lang="de" sz="10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Capital Structure</a:t>
              </a:r>
            </a:p>
          </p:txBody>
        </p:sp>
        <p:sp>
          <p:nvSpPr>
            <p:cNvPr id="133" name="Shape 133"/>
            <p:cNvSpPr/>
            <p:nvPr/>
          </p:nvSpPr>
          <p:spPr>
            <a:xfrm rot="10800000">
              <a:off x="1386154" y="1548172"/>
              <a:ext cx="1548171" cy="1548171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9125" tIns="79125" rIns="79125" bIns="791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1773197" y="1548171"/>
              <a:ext cx="774085" cy="774085"/>
            </a:xfrm>
            <a:prstGeom prst="rect">
              <a:avLst/>
            </a:prstGeom>
            <a:noFill/>
            <a:ln>
              <a:noFill/>
            </a:ln>
          </p:spPr>
          <p:txBody>
            <a:bodyPr lIns="39550" tIns="39550" rIns="39550" bIns="3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</a:pPr>
              <a:endParaRPr sz="1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2160240" y="1548171"/>
              <a:ext cx="1548171" cy="1548171"/>
            </a:xfrm>
            <a:prstGeom prst="triangle">
              <a:avLst>
                <a:gd name="adj" fmla="val 50000"/>
              </a:avLst>
            </a:prstGeom>
            <a:solidFill>
              <a:srgbClr val="C5D1A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9125" tIns="79125" rIns="79125" bIns="791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2414887" y="2322308"/>
              <a:ext cx="1038900" cy="773999"/>
            </a:xfrm>
            <a:prstGeom prst="rect">
              <a:avLst/>
            </a:prstGeom>
            <a:noFill/>
            <a:ln>
              <a:noFill/>
            </a:ln>
          </p:spPr>
          <p:txBody>
            <a:bodyPr lIns="39550" tIns="39550" rIns="39550" bIns="3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None/>
              </a:pPr>
              <a:r>
                <a:rPr lang="de" sz="10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Organisational Capacity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39624" y="201479"/>
            <a:ext cx="8478939" cy="479821"/>
          </a:xfrm>
          <a:prstGeom prst="rect">
            <a:avLst/>
          </a:prstGeom>
          <a:noFill/>
          <a:ln>
            <a:noFill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de" sz="17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a number of potential solutions…</a:t>
            </a:r>
          </a:p>
        </p:txBody>
      </p:sp>
      <p:sp>
        <p:nvSpPr>
          <p:cNvPr id="142" name="Shape 142"/>
          <p:cNvSpPr/>
          <p:nvPr/>
        </p:nvSpPr>
        <p:spPr>
          <a:xfrm>
            <a:off x="1018607" y="1572638"/>
            <a:ext cx="2392799" cy="674999"/>
          </a:xfrm>
          <a:prstGeom prst="rect">
            <a:avLst/>
          </a:prstGeom>
          <a:solidFill>
            <a:schemeClr val="accent5"/>
          </a:solidFill>
          <a:ln w="25400" cap="flat">
            <a:solidFill>
              <a:srgbClr val="75000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e" sz="1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 for service model</a:t>
            </a:r>
          </a:p>
        </p:txBody>
      </p:sp>
      <p:sp>
        <p:nvSpPr>
          <p:cNvPr id="143" name="Shape 143"/>
          <p:cNvSpPr/>
          <p:nvPr/>
        </p:nvSpPr>
        <p:spPr>
          <a:xfrm>
            <a:off x="5319744" y="1579238"/>
            <a:ext cx="2592299" cy="674999"/>
          </a:xfrm>
          <a:prstGeom prst="rect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 group members a fee for training and group membership</a:t>
            </a:r>
          </a:p>
        </p:txBody>
      </p:sp>
      <p:sp>
        <p:nvSpPr>
          <p:cNvPr id="144" name="Shape 144"/>
          <p:cNvSpPr/>
          <p:nvPr/>
        </p:nvSpPr>
        <p:spPr>
          <a:xfrm>
            <a:off x="1035249" y="2391166"/>
            <a:ext cx="2359499" cy="701999"/>
          </a:xfrm>
          <a:prstGeom prst="rect">
            <a:avLst/>
          </a:prstGeom>
          <a:solidFill>
            <a:schemeClr val="accent5"/>
          </a:solidFill>
          <a:ln w="25400" cap="flat">
            <a:solidFill>
              <a:srgbClr val="75000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e" sz="1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Cross-subsidisation through social enterprise</a:t>
            </a:r>
          </a:p>
        </p:txBody>
      </p:sp>
      <p:sp>
        <p:nvSpPr>
          <p:cNvPr id="145" name="Shape 145"/>
          <p:cNvSpPr/>
          <p:nvPr/>
        </p:nvSpPr>
        <p:spPr>
          <a:xfrm>
            <a:off x="5319757" y="2404628"/>
            <a:ext cx="2592299" cy="674999"/>
          </a:xfrm>
          <a:prstGeom prst="rect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Utilise the group network to distribute products such as solar </a:t>
            </a:r>
            <a:r>
              <a:rPr lang="de" sz="1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</a:t>
            </a:r>
            <a:r>
              <a:rPr lang="en-US" dirty="0" err="1" smtClean="0"/>
              <a:t>ps</a:t>
            </a:r>
            <a:endParaRPr lang="de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035249" y="3236697"/>
            <a:ext cx="2359499" cy="621000"/>
          </a:xfrm>
          <a:prstGeom prst="rect">
            <a:avLst/>
          </a:prstGeom>
          <a:solidFill>
            <a:schemeClr val="accent5"/>
          </a:solidFill>
          <a:ln w="25400" cap="flat">
            <a:solidFill>
              <a:srgbClr val="75000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e" sz="1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Amend the model</a:t>
            </a:r>
          </a:p>
        </p:txBody>
      </p:sp>
      <p:sp>
        <p:nvSpPr>
          <p:cNvPr id="147" name="Shape 147"/>
          <p:cNvSpPr/>
          <p:nvPr/>
        </p:nvSpPr>
        <p:spPr>
          <a:xfrm>
            <a:off x="5319757" y="3212117"/>
            <a:ext cx="2625599" cy="648000"/>
          </a:xfrm>
          <a:prstGeom prst="rect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 into an MFI where interest payments fund operating costs</a:t>
            </a:r>
          </a:p>
        </p:txBody>
      </p:sp>
      <p:sp>
        <p:nvSpPr>
          <p:cNvPr id="148" name="Shape 148"/>
          <p:cNvSpPr/>
          <p:nvPr/>
        </p:nvSpPr>
        <p:spPr>
          <a:xfrm>
            <a:off x="1035249" y="4001220"/>
            <a:ext cx="2359499" cy="648000"/>
          </a:xfrm>
          <a:prstGeom prst="rect">
            <a:avLst/>
          </a:prstGeom>
          <a:solidFill>
            <a:schemeClr val="accent5"/>
          </a:solidFill>
          <a:ln w="25400" cap="flat">
            <a:solidFill>
              <a:srgbClr val="75000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e" sz="1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 on fundraising</a:t>
            </a:r>
          </a:p>
        </p:txBody>
      </p:sp>
      <p:sp>
        <p:nvSpPr>
          <p:cNvPr id="149" name="Shape 149"/>
          <p:cNvSpPr/>
          <p:nvPr/>
        </p:nvSpPr>
        <p:spPr>
          <a:xfrm>
            <a:off x="5319760" y="3992616"/>
            <a:ext cx="2625599" cy="674999"/>
          </a:xfrm>
          <a:prstGeom prst="rect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 additional donors to sustain the organisation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4759" y="768920"/>
            <a:ext cx="1991400" cy="7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 Presentation Template">
  <a:themeElements>
    <a:clrScheme name="GENESIS_Charts">
      <a:dk1>
        <a:srgbClr val="000000"/>
      </a:dk1>
      <a:lt1>
        <a:srgbClr val="FFFFFF"/>
      </a:lt1>
      <a:dk2>
        <a:srgbClr val="A0B464"/>
      </a:dk2>
      <a:lt2>
        <a:srgbClr val="4B4B4B"/>
      </a:lt2>
      <a:accent1>
        <a:srgbClr val="C6D2A2"/>
      </a:accent1>
      <a:accent2>
        <a:srgbClr val="A0B464"/>
      </a:accent2>
      <a:accent3>
        <a:srgbClr val="DB5520"/>
      </a:accent3>
      <a:accent4>
        <a:srgbClr val="002850"/>
      </a:accent4>
      <a:accent5>
        <a:srgbClr val="A00000"/>
      </a:accent5>
      <a:accent6>
        <a:srgbClr val="82A0A0"/>
      </a:accent6>
      <a:hlink>
        <a:srgbClr val="7B8D44"/>
      </a:hlink>
      <a:folHlink>
        <a:srgbClr val="535E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Экран (16:9)</PresentationFormat>
  <Paragraphs>56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simple-light</vt:lpstr>
      <vt:lpstr>G Presentation Template</vt:lpstr>
      <vt:lpstr>Слайд 1</vt:lpstr>
      <vt:lpstr>SaveAct</vt:lpstr>
      <vt:lpstr>SaveAct’s challenges</vt:lpstr>
      <vt:lpstr>There are a number of potential solutions…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OMO</dc:creator>
  <cp:lastModifiedBy>OMO</cp:lastModifiedBy>
  <cp:revision>2</cp:revision>
  <dcterms:modified xsi:type="dcterms:W3CDTF">2015-06-02T09:27:11Z</dcterms:modified>
</cp:coreProperties>
</file>