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71" r:id="rId12"/>
    <p:sldId id="265" r:id="rId13"/>
    <p:sldId id="266" r:id="rId14"/>
    <p:sldId id="267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academic.shu.edu/npo/list.php?sort=state&amp;type=gr" TargetMode="External"/><Relationship Id="rId3" Type="http://schemas.openxmlformats.org/officeDocument/2006/relationships/hyperlink" Target="http://academic.shu.edu/npo/list.php?sort=name" TargetMode="External"/><Relationship Id="rId7" Type="http://schemas.openxmlformats.org/officeDocument/2006/relationships/hyperlink" Target="http://www.humanics.org/site/c.omL2KiN4LvH/b.4312415/k.30F7/Academic_Programs_Map__Website.htm" TargetMode="External"/><Relationship Id="rId2" Type="http://schemas.openxmlformats.org/officeDocument/2006/relationships/hyperlink" Target="http://academic.shu.edu/npo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cademic.shu.edu/npo/list.php?sort=state&amp;type=ug" TargetMode="External"/><Relationship Id="rId5" Type="http://schemas.openxmlformats.org/officeDocument/2006/relationships/hyperlink" Target="http://academic.shu.edu/npo/list.php?sort=state&amp;type=ceu" TargetMode="External"/><Relationship Id="rId4" Type="http://schemas.openxmlformats.org/officeDocument/2006/relationships/hyperlink" Target="http://academic.shu.edu/npo/list.php?sort=state&amp;type=nc" TargetMode="External"/><Relationship Id="rId9" Type="http://schemas.openxmlformats.org/officeDocument/2006/relationships/hyperlink" Target="http://academic.shu.edu/npo/list.php?sort=degree&amp;type=gconc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2838450"/>
          </a:xfrm>
        </p:spPr>
        <p:txBody>
          <a:bodyPr/>
          <a:lstStyle/>
          <a:p>
            <a:r>
              <a:rPr lang="ru-RU" b="1" dirty="0" smtClean="0"/>
              <a:t>Частная филантропия, общество и власть в США –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/>
              <a:t>противоречия, компромиссы и сотрудничество</a:t>
            </a:r>
            <a:endParaRPr lang="ru-RU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4495800"/>
            <a:ext cx="6400800" cy="1752600"/>
          </a:xfrm>
        </p:spPr>
        <p:txBody>
          <a:bodyPr/>
          <a:lstStyle/>
          <a:p>
            <a:r>
              <a:rPr lang="ru-RU" dirty="0" smtClean="0"/>
              <a:t>Фридрих Фурман</a:t>
            </a:r>
          </a:p>
          <a:p>
            <a:r>
              <a:rPr lang="ru-RU" dirty="0"/>
              <a:t>к</a:t>
            </a:r>
            <a:r>
              <a:rPr lang="ru-RU" dirty="0" smtClean="0"/>
              <a:t>.э.н.</a:t>
            </a:r>
          </a:p>
          <a:p>
            <a:r>
              <a:rPr lang="ru-RU" dirty="0" smtClean="0"/>
              <a:t>Нью-Йорк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767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Дело Элджера Хисса</a:t>
            </a:r>
            <a:endParaRPr lang="ru-RU" dirty="0"/>
          </a:p>
        </p:txBody>
      </p:sp>
      <p:pic>
        <p:nvPicPr>
          <p:cNvPr id="5" name="Content Placeholder 4" descr="D:\Users\Fridrikh\Desktop\hiss500.jpg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94275"/>
            <a:ext cx="4038600" cy="353781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Content Placeholder 5" descr="D:\Users\Fridrikh\Desktop\chambers250a.jpg"/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057400"/>
            <a:ext cx="3733799" cy="35814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914400" y="5791200"/>
            <a:ext cx="30308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Элджер Хисс</a:t>
            </a:r>
          </a:p>
        </p:txBody>
      </p:sp>
      <p:sp>
        <p:nvSpPr>
          <p:cNvPr id="8" name="Rectangle 7"/>
          <p:cNvSpPr/>
          <p:nvPr/>
        </p:nvSpPr>
        <p:spPr>
          <a:xfrm>
            <a:off x="4724400" y="5888867"/>
            <a:ext cx="41546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/>
              <a:t>Уиттэкер Чэмберс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28935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Главы Комитетов Конгресса по расследованию фондов (1952-54 гг.)</a:t>
            </a:r>
            <a:endParaRPr lang="ru-RU" dirty="0"/>
          </a:p>
        </p:txBody>
      </p:sp>
      <p:pic>
        <p:nvPicPr>
          <p:cNvPr id="2050" name="Picture 2" descr="F:\Иллюстр  доклада\9-1 Carroll_Reec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554" y="1558173"/>
            <a:ext cx="3447646" cy="3928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:\Иллюстр  доклада\9-2 EdwardECo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8" y="2209800"/>
            <a:ext cx="3351389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111282" y="5520583"/>
            <a:ext cx="288072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/>
              <a:t>Эдвард </a:t>
            </a:r>
            <a:r>
              <a:rPr lang="ru-RU" sz="4000" dirty="0"/>
              <a:t>Кокс</a:t>
            </a:r>
          </a:p>
        </p:txBody>
      </p:sp>
      <p:sp>
        <p:nvSpPr>
          <p:cNvPr id="7" name="Rectangle 6"/>
          <p:cNvSpPr/>
          <p:nvPr/>
        </p:nvSpPr>
        <p:spPr>
          <a:xfrm>
            <a:off x="5029200" y="5715000"/>
            <a:ext cx="26181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/>
              <a:t>Кэролл Рис</a:t>
            </a:r>
          </a:p>
        </p:txBody>
      </p:sp>
    </p:spTree>
    <p:extLst>
      <p:ext uri="{BB962C8B-B14F-4D97-AF65-F5344CB8AC3E}">
        <p14:creationId xmlns:p14="http://schemas.microsoft.com/office/powerpoint/2010/main" val="69221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Авторы исторической </a:t>
            </a:r>
            <a:br>
              <a:rPr lang="ru-RU" dirty="0" smtClean="0"/>
            </a:br>
            <a:r>
              <a:rPr lang="ru-RU" dirty="0" smtClean="0"/>
              <a:t>«Школы консенсуса»</a:t>
            </a:r>
            <a:endParaRPr lang="ru-RU" dirty="0"/>
          </a:p>
        </p:txBody>
      </p:sp>
      <p:pic>
        <p:nvPicPr>
          <p:cNvPr id="4" name="Content Placeholder 3" descr="D:\Users\Fridrikh\Desktop\Мой доклад\Иллюстр  доклада\Curti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2381250" cy="365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D:\Users\Fridrikh\Desktop\Мой доклад\Иллюстр  доклада\Curti 4439275298_0b12219cb9_m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7513" y="1434465"/>
            <a:ext cx="3045460" cy="2465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D:\Users\Fridrikh\Desktop\Мой доклад\Фото деятелей\boorstin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917" y="4274523"/>
            <a:ext cx="3350260" cy="227867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D:\Users\Fridrikh\Desktop\Мой доклад\Иллюстр  доклада\Вместо Р. Бремнера его книга 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667000"/>
            <a:ext cx="1676400" cy="243159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3396918" y="3935969"/>
            <a:ext cx="27466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/>
              <a:t>Он же - на встрече историков</a:t>
            </a:r>
          </a:p>
        </p:txBody>
      </p:sp>
      <p:sp>
        <p:nvSpPr>
          <p:cNvPr id="10" name="Rectangle 9"/>
          <p:cNvSpPr/>
          <p:nvPr/>
        </p:nvSpPr>
        <p:spPr>
          <a:xfrm>
            <a:off x="6616178" y="5298233"/>
            <a:ext cx="23982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Книга Роберта </a:t>
            </a:r>
            <a:r>
              <a:rPr lang="ru-RU" sz="1600" dirty="0" smtClean="0"/>
              <a:t>Бремнера</a:t>
            </a:r>
            <a:endParaRPr lang="ru-RU" sz="1600" dirty="0"/>
          </a:p>
        </p:txBody>
      </p:sp>
      <p:sp>
        <p:nvSpPr>
          <p:cNvPr id="11" name="Rectangle 10"/>
          <p:cNvSpPr/>
          <p:nvPr/>
        </p:nvSpPr>
        <p:spPr>
          <a:xfrm>
            <a:off x="990599" y="5313248"/>
            <a:ext cx="17526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Мерлэ </a:t>
            </a:r>
            <a:r>
              <a:rPr lang="ru-RU" dirty="0"/>
              <a:t>Курти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758992" y="6515950"/>
            <a:ext cx="25339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Дэниел Бурстин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246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Работы авторов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«</a:t>
            </a:r>
            <a:r>
              <a:rPr lang="ru-RU" b="1" dirty="0"/>
              <a:t>школы консенсуса»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i="1" dirty="0"/>
              <a:t>Merle </a:t>
            </a:r>
            <a:r>
              <a:rPr lang="en-US" b="1" i="1" dirty="0" err="1"/>
              <a:t>Curti</a:t>
            </a:r>
            <a:r>
              <a:rPr lang="ru-RU" b="1" i="1" dirty="0"/>
              <a:t> (1897-1996)</a:t>
            </a:r>
            <a:endParaRPr lang="ru-RU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History of Philanthropy as a Field of Research, The American Historical Review, 1957.  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American Philanthropy and the National Character, American Quarterly, 1958</a:t>
            </a:r>
            <a:r>
              <a:rPr lang="en-US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Tradition and Innovation in American Philanthropy, Proceedings of the Philosophical Society, 1961.</a:t>
            </a:r>
            <a:endParaRPr lang="ru-RU" dirty="0"/>
          </a:p>
          <a:p>
            <a:pPr marL="0" indent="0">
              <a:buNone/>
            </a:pPr>
            <a:r>
              <a:rPr lang="en-US" dirty="0" smtClean="0"/>
              <a:t>American </a:t>
            </a:r>
            <a:r>
              <a:rPr lang="en-US" dirty="0"/>
              <a:t>Philanthropy Abroad, 1963</a:t>
            </a:r>
            <a:r>
              <a:rPr lang="en-US" dirty="0" smtClean="0"/>
              <a:t>.</a:t>
            </a:r>
            <a:r>
              <a:rPr lang="en-US" b="1" dirty="0"/>
              <a:t> </a:t>
            </a:r>
            <a:endParaRPr lang="ru-RU" dirty="0"/>
          </a:p>
          <a:p>
            <a:pPr marL="0" indent="0">
              <a:buNone/>
            </a:pPr>
            <a:r>
              <a:rPr lang="en-US" b="1" i="1" dirty="0"/>
              <a:t>Robert  </a:t>
            </a:r>
            <a:r>
              <a:rPr lang="en-US" b="1" i="1" dirty="0" err="1"/>
              <a:t>Bremner</a:t>
            </a:r>
            <a:r>
              <a:rPr lang="en-US" b="1" i="1" dirty="0"/>
              <a:t> (1917-2002)</a:t>
            </a:r>
            <a:endParaRPr lang="ru-RU" dirty="0"/>
          </a:p>
          <a:p>
            <a:pPr marL="0" indent="0">
              <a:buNone/>
            </a:pPr>
            <a:r>
              <a:rPr lang="en-US" dirty="0" smtClean="0"/>
              <a:t>From </a:t>
            </a:r>
            <a:r>
              <a:rPr lang="en-US" dirty="0"/>
              <a:t>the Depths: The Discovery of Poverty in the United States,  1956</a:t>
            </a:r>
            <a:r>
              <a:rPr lang="en-US" dirty="0" smtClean="0"/>
              <a:t>.</a:t>
            </a:r>
            <a:r>
              <a:rPr lang="en-US" dirty="0"/>
              <a:t> 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American Philanthropy, 1960.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Children and Youth in America: A Documentary History, 3 </a:t>
            </a:r>
            <a:r>
              <a:rPr lang="en-US" dirty="0" err="1"/>
              <a:t>vols</a:t>
            </a:r>
            <a:r>
              <a:rPr lang="en-US" dirty="0"/>
              <a:t>, Robert H. </a:t>
            </a:r>
            <a:r>
              <a:rPr lang="en-US" dirty="0" err="1"/>
              <a:t>Bremner</a:t>
            </a:r>
            <a:r>
              <a:rPr lang="en-US" dirty="0"/>
              <a:t>, ed., 1970</a:t>
            </a:r>
            <a:endParaRPr lang="ru-RU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Public Good: Philanthropy and Welfare in the Civil War, 1980.</a:t>
            </a:r>
            <a:endParaRPr lang="ru-RU" dirty="0"/>
          </a:p>
          <a:p>
            <a:pPr marL="0" indent="0">
              <a:buNone/>
            </a:pPr>
            <a:r>
              <a:rPr lang="en-US" dirty="0" smtClean="0"/>
              <a:t>Giving</a:t>
            </a:r>
            <a:r>
              <a:rPr lang="en-US" dirty="0"/>
              <a:t>: Charity and Philanthropy in History, 1994.</a:t>
            </a:r>
            <a:endParaRPr lang="ru-RU" dirty="0"/>
          </a:p>
          <a:p>
            <a:pPr marL="0" indent="0">
              <a:buNone/>
            </a:pPr>
            <a:r>
              <a:rPr lang="ru-RU" b="1" i="1" dirty="0" smtClean="0"/>
              <a:t>Дэниел Бурстин</a:t>
            </a:r>
            <a:r>
              <a:rPr lang="en-US" b="1" i="1" dirty="0" smtClean="0"/>
              <a:t> (1914-2004)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Американцы</a:t>
            </a:r>
            <a:r>
              <a:rPr lang="ru-RU" dirty="0"/>
              <a:t>, в 3-х т., М., Прогресс-Литера, 1993.</a:t>
            </a:r>
          </a:p>
        </p:txBody>
      </p:sp>
    </p:spTree>
    <p:extLst>
      <p:ext uri="{BB962C8B-B14F-4D97-AF65-F5344CB8AC3E}">
        <p14:creationId xmlns:p14="http://schemas.microsoft.com/office/powerpoint/2010/main" val="92361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Книги радикальных авторов </a:t>
            </a:r>
            <a:r>
              <a:rPr lang="ru-RU" b="1" i="1" dirty="0" smtClean="0"/>
              <a:t>60-х гг.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Gabriel </a:t>
            </a:r>
            <a:r>
              <a:rPr lang="en-US" b="1" dirty="0" err="1"/>
              <a:t>Kolko</a:t>
            </a:r>
            <a:r>
              <a:rPr lang="en-US" dirty="0"/>
              <a:t>, </a:t>
            </a:r>
            <a:r>
              <a:rPr lang="en-US" i="1" dirty="0"/>
              <a:t>Wealth and Power in America: An Analysis of Social Class and Income Distribution</a:t>
            </a:r>
            <a:r>
              <a:rPr lang="en-US" dirty="0"/>
              <a:t>, </a:t>
            </a:r>
            <a:r>
              <a:rPr lang="en-US" dirty="0" err="1"/>
              <a:t>Praeger</a:t>
            </a:r>
            <a:r>
              <a:rPr lang="en-US" dirty="0"/>
              <a:t>, 1962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en-US" b="1" dirty="0"/>
              <a:t>Gabriel </a:t>
            </a:r>
            <a:r>
              <a:rPr lang="en-US" b="1" dirty="0" err="1"/>
              <a:t>Kolko</a:t>
            </a:r>
            <a:r>
              <a:rPr lang="en-US" dirty="0"/>
              <a:t>, </a:t>
            </a:r>
            <a:r>
              <a:rPr lang="en-US" i="1" dirty="0"/>
              <a:t>The Triumph of Conservatism: A Reinterpretation of American History, 1900-1916</a:t>
            </a:r>
            <a:r>
              <a:rPr lang="en-US" dirty="0"/>
              <a:t>, The Free Press, 1963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en-US" b="1" dirty="0" err="1"/>
              <a:t>G.William</a:t>
            </a:r>
            <a:r>
              <a:rPr lang="en-US" b="1" dirty="0"/>
              <a:t> </a:t>
            </a:r>
            <a:r>
              <a:rPr lang="en-US" b="1" dirty="0" err="1"/>
              <a:t>Domhoff</a:t>
            </a:r>
            <a:r>
              <a:rPr lang="en-US" dirty="0"/>
              <a:t> , </a:t>
            </a:r>
            <a:r>
              <a:rPr lang="en-US" i="1" dirty="0"/>
              <a:t>Who Rules America? The Triumph of the Corporate Rich</a:t>
            </a:r>
            <a:r>
              <a:rPr lang="en-US" dirty="0"/>
              <a:t>, McGraw-Hill, 1st ed. – 1967,  7th – 2013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/>
              <a:t>Ferdinand Lundberg</a:t>
            </a:r>
            <a:r>
              <a:rPr lang="en-US" dirty="0"/>
              <a:t>, </a:t>
            </a:r>
            <a:r>
              <a:rPr lang="en-US" i="1" dirty="0"/>
              <a:t>The Rich and the Super-Rich: A Study in the Power of Money Today,</a:t>
            </a:r>
            <a:r>
              <a:rPr lang="en-US" dirty="0"/>
              <a:t> Lyle Stuart, 1968.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286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Конгрессмен Райт Патман </a:t>
            </a:r>
            <a:endParaRPr lang="ru-RU" dirty="0"/>
          </a:p>
        </p:txBody>
      </p:sp>
      <p:pic>
        <p:nvPicPr>
          <p:cNvPr id="4" name="Content Placeholder 3" descr="D:\Users\Fridrikh\Desktop\Мой доклад\Фото деятелей\John_William_Wright_Patman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676400"/>
            <a:ext cx="2819400" cy="4038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009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Председатели частных комиссий по филантропии</a:t>
            </a:r>
            <a:endParaRPr lang="ru-RU" dirty="0"/>
          </a:p>
        </p:txBody>
      </p:sp>
      <p:pic>
        <p:nvPicPr>
          <p:cNvPr id="3074" name="Picture 2" descr="F:\Иллюстр  доклада\14 P Peterson 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05000"/>
            <a:ext cx="3099288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2600" y="5715000"/>
            <a:ext cx="19402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/>
              <a:t>Петер </a:t>
            </a:r>
            <a:r>
              <a:rPr lang="ru-RU" sz="2000" b="1" dirty="0" smtClean="0"/>
              <a:t>Петерсон</a:t>
            </a:r>
            <a:endParaRPr lang="ru-RU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6096000" y="5029200"/>
            <a:ext cx="17352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/>
              <a:t>Джон </a:t>
            </a:r>
            <a:r>
              <a:rPr lang="ru-RU" sz="2000" b="1" dirty="0" smtClean="0"/>
              <a:t>Файлер</a:t>
            </a:r>
            <a:endParaRPr lang="ru-RU" sz="2000" b="1" dirty="0"/>
          </a:p>
        </p:txBody>
      </p:sp>
      <p:pic>
        <p:nvPicPr>
          <p:cNvPr id="13" name="Picture 12" descr="D:\Users\Fridrikh\Desktop\hc-250-john-filer-1982-jpg-20141024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057400"/>
            <a:ext cx="3581400" cy="2667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536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Лидеры филантропии США 60-80 гг.</a:t>
            </a:r>
            <a:endParaRPr lang="ru-RU" dirty="0"/>
          </a:p>
        </p:txBody>
      </p:sp>
      <p:pic>
        <p:nvPicPr>
          <p:cNvPr id="5" name="Content Placeholder 4" descr="D:\Users\Fridrikh\Desktop\John_Davison_Rockefeller_III.jpg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721" y="1524000"/>
            <a:ext cx="2819400" cy="3937159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8" name="Picture 2" descr="F:\Иллюстр  доклада\15 J Gardner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524000"/>
            <a:ext cx="3160520" cy="4013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66800" y="5603193"/>
            <a:ext cx="25168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/>
              <a:t>Джон </a:t>
            </a:r>
            <a:r>
              <a:rPr lang="ru-RU" sz="2000" b="1" dirty="0" smtClean="0"/>
              <a:t>Рокфеллер 3-й</a:t>
            </a:r>
            <a:endParaRPr lang="ru-RU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5575665" y="5638800"/>
            <a:ext cx="17898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/>
              <a:t>Джон Гарднер</a:t>
            </a:r>
          </a:p>
        </p:txBody>
      </p:sp>
      <p:sp>
        <p:nvSpPr>
          <p:cNvPr id="8" name="Rectangle 7"/>
          <p:cNvSpPr/>
          <p:nvPr/>
        </p:nvSpPr>
        <p:spPr>
          <a:xfrm>
            <a:off x="746295" y="6172200"/>
            <a:ext cx="31578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Президент фонда Рокфеллера</a:t>
            </a:r>
          </a:p>
        </p:txBody>
      </p:sp>
      <p:sp>
        <p:nvSpPr>
          <p:cNvPr id="9" name="Rectangle 8"/>
          <p:cNvSpPr/>
          <p:nvPr/>
        </p:nvSpPr>
        <p:spPr>
          <a:xfrm>
            <a:off x="4450580" y="6172200"/>
            <a:ext cx="4173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Президент фонда </a:t>
            </a:r>
            <a:r>
              <a:rPr lang="ru-RU" dirty="0" smtClean="0"/>
              <a:t>Карнеги Корпорейшн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859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Иллюстр  доклада\17 Книга про NACC и др орг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762000"/>
            <a:ext cx="3197038" cy="4831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038600" y="24384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Voluntary Regulation of NGOs and Nonprofits: An Accountability Club Framework, Mary Kay </a:t>
            </a:r>
            <a:r>
              <a:rPr lang="en-US" b="1" dirty="0" err="1"/>
              <a:t>Gugerty</a:t>
            </a:r>
            <a:r>
              <a:rPr lang="en-US" b="1" dirty="0"/>
              <a:t>, </a:t>
            </a:r>
            <a:r>
              <a:rPr lang="en-US" b="1" dirty="0" err="1"/>
              <a:t>Aseem</a:t>
            </a:r>
            <a:r>
              <a:rPr lang="en-US" b="1" dirty="0"/>
              <a:t> </a:t>
            </a:r>
            <a:r>
              <a:rPr lang="en-US" b="1" dirty="0" err="1"/>
              <a:t>Prakash</a:t>
            </a:r>
            <a:r>
              <a:rPr lang="en-US" b="1" dirty="0"/>
              <a:t>, editors, Cambridge University Press, 2010.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7418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/>
              <a:t>Образовательные центры и программы по филантропии и третьему </a:t>
            </a:r>
            <a:r>
              <a:rPr lang="ru-RU" sz="3100" b="1" dirty="0" smtClean="0"/>
              <a:t>сектору в США </a:t>
            </a:r>
            <a:r>
              <a:rPr lang="ru-RU" sz="3100" b="1" dirty="0"/>
              <a:t>в </a:t>
            </a:r>
            <a:r>
              <a:rPr lang="ru-RU" sz="3100" b="1" dirty="0" smtClean="0"/>
              <a:t>2000-е гг.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sz="2400" b="1" i="1" u="sng" dirty="0" smtClean="0">
              <a:hlinkClick r:id="rId2"/>
            </a:endParaRPr>
          </a:p>
          <a:p>
            <a:pPr lvl="0"/>
            <a:r>
              <a:rPr lang="en-US" sz="2400" b="1" i="1" dirty="0"/>
              <a:t>292 colleges and universities</a:t>
            </a:r>
            <a:r>
              <a:rPr lang="en-US" sz="2400" dirty="0"/>
              <a:t> with </a:t>
            </a:r>
            <a:r>
              <a:rPr lang="en-US" sz="2400" u="sng" dirty="0">
                <a:hlinkClick r:id="rId3"/>
              </a:rPr>
              <a:t>courses in nonprofit management</a:t>
            </a:r>
            <a:endParaRPr lang="ru-RU" sz="2400" dirty="0"/>
          </a:p>
          <a:p>
            <a:pPr lvl="0"/>
            <a:r>
              <a:rPr lang="en-US" sz="2400" b="1" i="1" dirty="0"/>
              <a:t>91 programs</a:t>
            </a:r>
            <a:r>
              <a:rPr lang="en-US" sz="2400" dirty="0"/>
              <a:t> offer </a:t>
            </a:r>
            <a:r>
              <a:rPr lang="en-US" sz="2400" u="sng" dirty="0">
                <a:hlinkClick r:id="rId4" tooltip="http://academic.shu.edu/npo/list.php?sort=state&amp;type=nc"/>
              </a:rPr>
              <a:t>noncredit courses</a:t>
            </a:r>
            <a:r>
              <a:rPr lang="en-US" sz="2400" dirty="0"/>
              <a:t> such as Fundraising, Managing Your Nonprofit Organization, and Governance </a:t>
            </a:r>
            <a:endParaRPr lang="ru-RU" sz="2400" dirty="0"/>
          </a:p>
          <a:p>
            <a:pPr lvl="0"/>
            <a:r>
              <a:rPr lang="en-US" sz="2400" b="1" i="1" dirty="0"/>
              <a:t>73 programs</a:t>
            </a:r>
            <a:r>
              <a:rPr lang="en-US" sz="2400" dirty="0"/>
              <a:t> with courses through </a:t>
            </a:r>
            <a:r>
              <a:rPr lang="en-US" sz="2400" u="sng" dirty="0">
                <a:hlinkClick r:id="rId5" tooltip="http://academic.shu.edu/npo/list.php?sort=state&amp;type=ceu"/>
              </a:rPr>
              <a:t>continuing education</a:t>
            </a:r>
            <a:endParaRPr lang="ru-RU" sz="2400" dirty="0"/>
          </a:p>
          <a:p>
            <a:pPr lvl="0"/>
            <a:r>
              <a:rPr lang="en-US" sz="2400" b="1" i="1" dirty="0"/>
              <a:t>132 schools</a:t>
            </a:r>
            <a:r>
              <a:rPr lang="en-US" sz="2400" dirty="0"/>
              <a:t> offering at least one course for </a:t>
            </a:r>
            <a:r>
              <a:rPr lang="en-US" sz="2400" u="sng" dirty="0">
                <a:hlinkClick r:id="rId6" tooltip="http://academic.shu.edu/npo/list.php?sort=state&amp;type=ug"/>
              </a:rPr>
              <a:t>undergraduate credit</a:t>
            </a:r>
            <a:endParaRPr lang="ru-RU" sz="2400" dirty="0"/>
          </a:p>
          <a:p>
            <a:pPr lvl="0"/>
            <a:r>
              <a:rPr lang="en-US" sz="2400" b="1" i="1" dirty="0"/>
              <a:t>70 with an </a:t>
            </a:r>
            <a:r>
              <a:rPr lang="en-US" sz="2400" b="1" i="1" u="sng" dirty="0">
                <a:hlinkClick r:id="rId7" tooltip="http://www.humanics.org/site/c.omL2KiN4LvH/b.4312415/k.30F7/Academic_Programs_Map__Website.htm"/>
              </a:rPr>
              <a:t>American </a:t>
            </a:r>
            <a:r>
              <a:rPr lang="en-US" sz="2400" b="1" i="1" u="sng" dirty="0" err="1">
                <a:hlinkClick r:id="rId7" tooltip="http://www.humanics.org/site/c.omL2KiN4LvH/b.4312415/k.30F7/Academic_Programs_Map__Website.htm"/>
              </a:rPr>
              <a:t>Humanics</a:t>
            </a:r>
            <a:r>
              <a:rPr lang="en-US" sz="2400" b="1" i="1" u="sng" dirty="0">
                <a:hlinkClick r:id="rId7" tooltip="http://www.humanics.org/site/c.omL2KiN4LvH/b.4312415/k.30F7/Academic_Programs_Map__Website.htm"/>
              </a:rPr>
              <a:t> affiliation</a:t>
            </a:r>
            <a:r>
              <a:rPr lang="en-US" sz="2400" dirty="0"/>
              <a:t> (American </a:t>
            </a:r>
            <a:r>
              <a:rPr lang="en-US" sz="2400" dirty="0" err="1"/>
              <a:t>Humanics</a:t>
            </a:r>
            <a:r>
              <a:rPr lang="en-US" sz="2400" dirty="0"/>
              <a:t> is an alliance of colleges, universities, and nonprofit organizations preparing undergraduates for careers with youth and human service agencies)</a:t>
            </a:r>
            <a:endParaRPr lang="ru-RU" sz="2400" dirty="0"/>
          </a:p>
          <a:p>
            <a:pPr lvl="0"/>
            <a:r>
              <a:rPr lang="en-US" sz="2400" b="1" i="1" dirty="0"/>
              <a:t>200 colleges and universities</a:t>
            </a:r>
            <a:r>
              <a:rPr lang="en-US" sz="2400" dirty="0"/>
              <a:t> have at least one course within a </a:t>
            </a:r>
            <a:r>
              <a:rPr lang="en-US" sz="2400" u="sng" dirty="0">
                <a:hlinkClick r:id="rId8" tooltip="http://academic.shu.edu/npo/list.php?sort=state&amp;type=gr"/>
              </a:rPr>
              <a:t>graduate department</a:t>
            </a:r>
            <a:r>
              <a:rPr lang="en-US" sz="2400" dirty="0"/>
              <a:t> </a:t>
            </a:r>
            <a:endParaRPr lang="ru-RU" sz="2400" dirty="0"/>
          </a:p>
          <a:p>
            <a:pPr lvl="0"/>
            <a:r>
              <a:rPr lang="en-US" sz="2400" b="1" i="1" dirty="0"/>
              <a:t>168 of these programs</a:t>
            </a:r>
            <a:r>
              <a:rPr lang="en-US" sz="2400" dirty="0"/>
              <a:t> offer a </a:t>
            </a:r>
            <a:r>
              <a:rPr lang="en-US" sz="2400" u="sng" dirty="0">
                <a:hlinkClick r:id="rId9" tooltip="http://academic.shu.edu/npo/list.php?sort=degree&amp;type=gconc"/>
              </a:rPr>
              <a:t>graduate degree with a concentration</a:t>
            </a:r>
            <a:r>
              <a:rPr lang="en-US" sz="2400" dirty="0"/>
              <a:t> (three or more courses) in the management of nonprofit organizations</a:t>
            </a:r>
            <a:endParaRPr lang="ru-RU" sz="2400" dirty="0"/>
          </a:p>
          <a:p>
            <a:r>
              <a:rPr lang="en-US" sz="2400" b="1" i="1" dirty="0"/>
              <a:t>32 universities</a:t>
            </a:r>
            <a:r>
              <a:rPr lang="en-US" sz="2400" dirty="0"/>
              <a:t> offer one or two graduate courses, usually financial management and generic nonprofit management</a:t>
            </a:r>
            <a:r>
              <a:rPr lang="en-US" sz="2400" dirty="0" smtClean="0"/>
              <a:t>.</a:t>
            </a:r>
            <a:endParaRPr lang="ru-RU" sz="2400" dirty="0" smtClean="0"/>
          </a:p>
          <a:p>
            <a:endParaRPr lang="ru-RU" sz="2400" dirty="0"/>
          </a:p>
          <a:p>
            <a:pPr marL="0" indent="0">
              <a:buNone/>
            </a:pPr>
            <a:r>
              <a:rPr lang="ru-RU" sz="2100" dirty="0" smtClean="0"/>
              <a:t>	По данным исследовательского проекта </a:t>
            </a:r>
            <a:r>
              <a:rPr lang="en-US" sz="2100" b="1" i="1" u="sng" dirty="0">
                <a:hlinkClick r:id="rId2"/>
              </a:rPr>
              <a:t>Seton Hall University</a:t>
            </a:r>
            <a:r>
              <a:rPr lang="en-US" sz="2100" b="1" i="1" dirty="0"/>
              <a:t> </a:t>
            </a:r>
            <a:endParaRPr lang="ru-RU" sz="2100" dirty="0"/>
          </a:p>
          <a:p>
            <a:pPr lvl="0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1622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ru-RU" sz="4000" b="1" i="1" dirty="0"/>
              <a:t>Общие показатели сферы филантропии и НКО в США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i="1" dirty="0" smtClean="0"/>
              <a:t>Филантропия</a:t>
            </a:r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/>
              <a:t>Среднее пожертвование домохозяйства составляло около </a:t>
            </a:r>
            <a:r>
              <a:rPr lang="ru-RU" b="1" dirty="0"/>
              <a:t>3000 долл. в год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- Общая сумма пожертвований составила в 2014 году </a:t>
            </a:r>
            <a:r>
              <a:rPr lang="ru-RU" b="1" dirty="0"/>
              <a:t>358,5 млрд.</a:t>
            </a:r>
            <a:r>
              <a:rPr lang="ru-RU" dirty="0"/>
              <a:t> </a:t>
            </a:r>
            <a:r>
              <a:rPr lang="ru-RU" b="1" dirty="0" smtClean="0"/>
              <a:t>долл. </a:t>
            </a:r>
            <a:r>
              <a:rPr lang="ru-RU" dirty="0"/>
              <a:t>(2007 – 355,0; в 2011 – 298,3</a:t>
            </a:r>
            <a:r>
              <a:rPr lang="ru-RU" dirty="0" smtClean="0"/>
              <a:t>);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Структура индивидуальных пожертвований: </a:t>
            </a:r>
          </a:p>
          <a:p>
            <a:pPr marL="0" indent="0">
              <a:buNone/>
            </a:pPr>
            <a:r>
              <a:rPr lang="ru-RU" i="1" dirty="0" smtClean="0"/>
              <a:t>от </a:t>
            </a:r>
            <a:r>
              <a:rPr lang="ru-RU" i="1" dirty="0"/>
              <a:t>живущих индивидов</a:t>
            </a:r>
            <a:r>
              <a:rPr lang="ru-RU" dirty="0"/>
              <a:t>– </a:t>
            </a:r>
            <a:r>
              <a:rPr lang="ru-RU" b="1" dirty="0"/>
              <a:t>258,5</a:t>
            </a:r>
            <a:r>
              <a:rPr lang="ru-RU" dirty="0"/>
              <a:t> </a:t>
            </a:r>
            <a:r>
              <a:rPr lang="ru-RU" b="1" dirty="0"/>
              <a:t>млрд.</a:t>
            </a:r>
            <a:r>
              <a:rPr lang="ru-RU" dirty="0"/>
              <a:t> </a:t>
            </a:r>
            <a:r>
              <a:rPr lang="ru-RU" b="1" dirty="0" smtClean="0"/>
              <a:t>долл.</a:t>
            </a:r>
            <a:r>
              <a:rPr lang="ru-RU" dirty="0" smtClean="0"/>
              <a:t>(72%);</a:t>
            </a:r>
          </a:p>
          <a:p>
            <a:pPr marL="0" indent="0">
              <a:buNone/>
            </a:pPr>
            <a:r>
              <a:rPr lang="ru-RU" i="1" dirty="0" smtClean="0"/>
              <a:t>по </a:t>
            </a:r>
            <a:r>
              <a:rPr lang="ru-RU" i="1" dirty="0"/>
              <a:t>завещаниям</a:t>
            </a:r>
            <a:r>
              <a:rPr lang="ru-RU" dirty="0"/>
              <a:t> – </a:t>
            </a:r>
            <a:r>
              <a:rPr lang="ru-RU" b="1" dirty="0"/>
              <a:t>28,1 млрд</a:t>
            </a:r>
            <a:r>
              <a:rPr lang="ru-RU" dirty="0" smtClean="0"/>
              <a:t>. </a:t>
            </a:r>
            <a:r>
              <a:rPr lang="ru-RU" b="1" dirty="0" smtClean="0"/>
              <a:t>долл.</a:t>
            </a:r>
            <a:r>
              <a:rPr lang="ru-RU" dirty="0" smtClean="0"/>
              <a:t> </a:t>
            </a:r>
            <a:r>
              <a:rPr lang="ru-RU" dirty="0"/>
              <a:t>(ок. 8</a:t>
            </a:r>
            <a:r>
              <a:rPr lang="ru-RU" dirty="0" smtClean="0"/>
              <a:t>%),</a:t>
            </a:r>
          </a:p>
          <a:p>
            <a:pPr marL="0" indent="0">
              <a:buNone/>
            </a:pPr>
            <a:r>
              <a:rPr lang="ru-RU" b="1" i="1" dirty="0" smtClean="0"/>
              <a:t>Всего</a:t>
            </a:r>
            <a:r>
              <a:rPr lang="ru-RU" i="1" dirty="0" smtClean="0"/>
              <a:t> </a:t>
            </a:r>
            <a:r>
              <a:rPr lang="ru-RU" i="1" dirty="0"/>
              <a:t>пожертвований индивидов</a:t>
            </a:r>
            <a:r>
              <a:rPr lang="ru-RU" dirty="0"/>
              <a:t> – </a:t>
            </a:r>
            <a:r>
              <a:rPr lang="ru-RU" b="1" dirty="0"/>
              <a:t>268,1 млрд</a:t>
            </a:r>
            <a:r>
              <a:rPr lang="ru-RU" dirty="0" smtClean="0"/>
              <a:t>. </a:t>
            </a:r>
            <a:r>
              <a:rPr lang="ru-RU" b="1" dirty="0" smtClean="0"/>
              <a:t>долл.</a:t>
            </a:r>
            <a:r>
              <a:rPr lang="ru-RU" dirty="0" smtClean="0"/>
              <a:t>, </a:t>
            </a:r>
            <a:r>
              <a:rPr lang="ru-RU" dirty="0"/>
              <a:t>а их доля – ок. </a:t>
            </a:r>
            <a:r>
              <a:rPr lang="ru-RU" b="1" dirty="0"/>
              <a:t>80%</a:t>
            </a:r>
            <a:r>
              <a:rPr lang="ru-RU" dirty="0"/>
              <a:t>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142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27432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545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Третий сектор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Число зарегистр.организаций – ок. </a:t>
            </a:r>
            <a:r>
              <a:rPr lang="ru-RU" b="1" dirty="0"/>
              <a:t>1,6 млн.</a:t>
            </a:r>
          </a:p>
          <a:p>
            <a:pPr marL="0" indent="0">
              <a:buNone/>
            </a:pPr>
            <a:r>
              <a:rPr lang="ru-RU" dirty="0"/>
              <a:t>Число организ. с доходом св.</a:t>
            </a:r>
            <a:r>
              <a:rPr lang="ru-RU" b="1" dirty="0"/>
              <a:t> 25 тыс. </a:t>
            </a:r>
            <a:r>
              <a:rPr lang="ru-RU" b="1" dirty="0" smtClean="0"/>
              <a:t>долл. </a:t>
            </a:r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год – </a:t>
            </a:r>
            <a:r>
              <a:rPr lang="ru-RU" b="1" dirty="0"/>
              <a:t>330 тыс.</a:t>
            </a:r>
          </a:p>
          <a:p>
            <a:pPr marL="0" indent="0">
              <a:buNone/>
            </a:pPr>
            <a:r>
              <a:rPr lang="ru-RU" dirty="0"/>
              <a:t>Валовый доход – </a:t>
            </a:r>
            <a:r>
              <a:rPr lang="ru-RU" b="1" dirty="0"/>
              <a:t>2 трлн. долл. </a:t>
            </a:r>
          </a:p>
          <a:p>
            <a:pPr marL="0" indent="0">
              <a:buNone/>
            </a:pPr>
            <a:r>
              <a:rPr lang="ru-RU" dirty="0"/>
              <a:t>Штатный персонал – </a:t>
            </a:r>
            <a:r>
              <a:rPr lang="ru-RU" b="1" dirty="0"/>
              <a:t>13,5 млн. чел.</a:t>
            </a:r>
          </a:p>
          <a:p>
            <a:pPr marL="0" indent="0">
              <a:buNone/>
            </a:pPr>
            <a:r>
              <a:rPr lang="ru-RU" dirty="0"/>
              <a:t>Волонтеры – </a:t>
            </a:r>
            <a:r>
              <a:rPr lang="ru-RU" b="1" dirty="0"/>
              <a:t>60 млн. чел.</a:t>
            </a:r>
          </a:p>
          <a:p>
            <a:pPr marL="0" indent="0">
              <a:buNone/>
            </a:pPr>
            <a:r>
              <a:rPr lang="ru-RU" dirty="0"/>
              <a:t>(4,5 млн. в пересчете на полный раб. день)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396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Диссертации по </a:t>
            </a:r>
            <a:r>
              <a:rPr lang="ru-RU" b="1" i="1" dirty="0" smtClean="0"/>
              <a:t>филантропии в </a:t>
            </a:r>
            <a:r>
              <a:rPr lang="ru-RU" b="1" i="1" dirty="0"/>
              <a:t>университетах США в 20-м веке.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 течение </a:t>
            </a:r>
            <a:r>
              <a:rPr lang="ru-RU" dirty="0" smtClean="0"/>
              <a:t>первых </a:t>
            </a:r>
            <a:r>
              <a:rPr lang="ru-RU" b="1" i="1" dirty="0" smtClean="0"/>
              <a:t>75 </a:t>
            </a:r>
            <a:r>
              <a:rPr lang="ru-RU" b="1" i="1" dirty="0"/>
              <a:t>лет</a:t>
            </a:r>
            <a:r>
              <a:rPr lang="ru-RU" dirty="0"/>
              <a:t> 20-го </a:t>
            </a:r>
            <a:r>
              <a:rPr lang="ru-RU" dirty="0" smtClean="0"/>
              <a:t>века </a:t>
            </a:r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b="1" dirty="0"/>
              <a:t>40</a:t>
            </a:r>
            <a:r>
              <a:rPr lang="ru-RU" dirty="0"/>
              <a:t> </a:t>
            </a:r>
            <a:r>
              <a:rPr lang="ru-RU" dirty="0" smtClean="0"/>
              <a:t>университетах выполнено </a:t>
            </a:r>
            <a:r>
              <a:rPr lang="ru-RU" dirty="0"/>
              <a:t>более </a:t>
            </a:r>
            <a:r>
              <a:rPr lang="ru-RU" b="1" dirty="0"/>
              <a:t>80</a:t>
            </a:r>
            <a:r>
              <a:rPr lang="ru-RU" dirty="0"/>
              <a:t> диссертаций. </a:t>
            </a:r>
            <a:endParaRPr lang="ru-RU" dirty="0" smtClean="0"/>
          </a:p>
          <a:p>
            <a:pPr marL="0" indent="0">
              <a:buNone/>
            </a:pPr>
            <a:r>
              <a:rPr lang="ru-RU" b="1" i="1" dirty="0"/>
              <a:t>В </a:t>
            </a:r>
            <a:r>
              <a:rPr lang="en-US" b="1" i="1" dirty="0"/>
              <a:t>1951-1999</a:t>
            </a:r>
            <a:r>
              <a:rPr lang="ru-RU" b="1" i="1" dirty="0"/>
              <a:t> гг.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462864"/>
              </p:ext>
            </p:extLst>
          </p:nvPr>
        </p:nvGraphicFramePr>
        <p:xfrm>
          <a:off x="457199" y="3886200"/>
          <a:ext cx="8153401" cy="24370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8540"/>
                <a:gridCol w="1486378"/>
                <a:gridCol w="1569639"/>
                <a:gridCol w="1962048"/>
                <a:gridCol w="1486796"/>
              </a:tblGrid>
              <a:tr h="1576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Период, гг.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Филантр.</a:t>
                      </a:r>
                      <a:endParaRPr lang="ru-RU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НКО</a:t>
                      </a:r>
                      <a:endParaRPr lang="ru-RU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Благотворит.</a:t>
                      </a:r>
                      <a:endParaRPr lang="ru-RU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Всего</a:t>
                      </a:r>
                      <a:endParaRPr lang="ru-RU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85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1951-1960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3</a:t>
                      </a:r>
                      <a:endParaRPr lang="ru-RU" sz="20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</a:t>
                      </a:r>
                      <a:endParaRPr lang="ru-RU" sz="20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6</a:t>
                      </a:r>
                      <a:endParaRPr lang="ru-RU" sz="20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10</a:t>
                      </a:r>
                      <a:endParaRPr lang="ru-RU" sz="20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96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1961-1970 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12</a:t>
                      </a:r>
                      <a:endParaRPr lang="ru-RU" sz="20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7</a:t>
                      </a:r>
                      <a:endParaRPr lang="ru-RU" sz="20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17</a:t>
                      </a:r>
                      <a:endParaRPr lang="ru-RU" sz="20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36</a:t>
                      </a:r>
                      <a:endParaRPr lang="ru-RU" sz="20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96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1971-1980</a:t>
                      </a:r>
                      <a:endParaRPr lang="ru-RU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32</a:t>
                      </a:r>
                      <a:endParaRPr lang="ru-RU" sz="20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49</a:t>
                      </a:r>
                      <a:endParaRPr lang="ru-RU" sz="20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85</a:t>
                      </a:r>
                      <a:endParaRPr lang="ru-RU" sz="20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166</a:t>
                      </a:r>
                      <a:endParaRPr lang="ru-RU" sz="20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96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1981-1991</a:t>
                      </a:r>
                      <a:endParaRPr lang="ru-RU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118</a:t>
                      </a:r>
                      <a:endParaRPr lang="ru-RU" sz="20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238</a:t>
                      </a:r>
                      <a:endParaRPr lang="ru-RU" sz="20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344</a:t>
                      </a:r>
                      <a:endParaRPr lang="ru-RU" sz="20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700</a:t>
                      </a:r>
                      <a:endParaRPr lang="ru-RU" sz="20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96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Всего</a:t>
                      </a:r>
                      <a:endParaRPr lang="ru-RU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165</a:t>
                      </a:r>
                      <a:endParaRPr lang="ru-RU" sz="20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295</a:t>
                      </a:r>
                      <a:endParaRPr lang="ru-RU" sz="20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452</a:t>
                      </a:r>
                      <a:endParaRPr lang="ru-RU" sz="20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912</a:t>
                      </a:r>
                      <a:endParaRPr lang="ru-RU" sz="20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906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Список книг Ф</a:t>
            </a:r>
            <a:r>
              <a:rPr lang="en-US" b="1" i="1" dirty="0"/>
              <a:t>. </a:t>
            </a:r>
            <a:r>
              <a:rPr lang="ru-RU" b="1" i="1" dirty="0"/>
              <a:t>Э</a:t>
            </a:r>
            <a:r>
              <a:rPr lang="en-US" b="1" i="1" dirty="0"/>
              <a:t>. </a:t>
            </a:r>
            <a:r>
              <a:rPr lang="ru-RU" b="1" i="1" dirty="0"/>
              <a:t>Эндрюса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900" dirty="0">
                <a:latin typeface="Berlin Sans FB" pitchFamily="34" charset="0"/>
              </a:rPr>
              <a:t>Andrews, F.E. (1946). </a:t>
            </a:r>
            <a:r>
              <a:rPr lang="en-US" sz="1900" i="1" dirty="0">
                <a:latin typeface="Berlin Sans FB" pitchFamily="34" charset="0"/>
              </a:rPr>
              <a:t>American foundations for social welfare</a:t>
            </a:r>
            <a:r>
              <a:rPr lang="en-US" sz="1900" dirty="0">
                <a:latin typeface="Berlin Sans FB" pitchFamily="34" charset="0"/>
              </a:rPr>
              <a:t>. New York: Russell Sage Foundation.</a:t>
            </a:r>
            <a:endParaRPr lang="ru-RU" sz="1900" dirty="0">
              <a:latin typeface="Franklin Gothic Demi" pitchFamily="34" charset="0"/>
            </a:endParaRPr>
          </a:p>
          <a:p>
            <a:pPr marL="0" indent="0">
              <a:buNone/>
            </a:pPr>
            <a:r>
              <a:rPr lang="en-US" sz="1900" dirty="0" smtClean="0">
                <a:latin typeface="Berlin Sans FB" pitchFamily="34" charset="0"/>
              </a:rPr>
              <a:t>Andrews</a:t>
            </a:r>
            <a:r>
              <a:rPr lang="en-US" sz="1900" dirty="0">
                <a:latin typeface="Berlin Sans FB" pitchFamily="34" charset="0"/>
              </a:rPr>
              <a:t>, F.E. (1947). </a:t>
            </a:r>
            <a:r>
              <a:rPr lang="en-US" sz="1900" i="1" dirty="0">
                <a:latin typeface="Berlin Sans FB" pitchFamily="34" charset="0"/>
              </a:rPr>
              <a:t>Russell Sage Foundation, 1907-1946</a:t>
            </a:r>
            <a:r>
              <a:rPr lang="en-US" sz="1900" dirty="0">
                <a:latin typeface="Berlin Sans FB" pitchFamily="34" charset="0"/>
              </a:rPr>
              <a:t>. New York: Russell Sage Foundation.</a:t>
            </a:r>
            <a:endParaRPr lang="ru-RU" sz="1900" dirty="0">
              <a:latin typeface="Franklin Gothic Demi" pitchFamily="34" charset="0"/>
            </a:endParaRPr>
          </a:p>
          <a:p>
            <a:pPr marL="0" indent="0">
              <a:buNone/>
            </a:pPr>
            <a:r>
              <a:rPr lang="en-US" sz="1900" dirty="0" smtClean="0">
                <a:latin typeface="Berlin Sans FB" pitchFamily="34" charset="0"/>
              </a:rPr>
              <a:t>Andrews</a:t>
            </a:r>
            <a:r>
              <a:rPr lang="en-US" sz="1900" dirty="0">
                <a:latin typeface="Berlin Sans FB" pitchFamily="34" charset="0"/>
              </a:rPr>
              <a:t>, F.E. (1950). </a:t>
            </a:r>
            <a:r>
              <a:rPr lang="en-US" sz="1900" i="1" dirty="0">
                <a:latin typeface="Berlin Sans FB" pitchFamily="34" charset="0"/>
              </a:rPr>
              <a:t>Philanthropic giving</a:t>
            </a:r>
            <a:r>
              <a:rPr lang="en-US" sz="1900" dirty="0">
                <a:latin typeface="Berlin Sans FB" pitchFamily="34" charset="0"/>
              </a:rPr>
              <a:t>. New York: Russell Sage Foundation.</a:t>
            </a:r>
            <a:endParaRPr lang="ru-RU" sz="1900" dirty="0">
              <a:latin typeface="Franklin Gothic Demi" pitchFamily="34" charset="0"/>
            </a:endParaRPr>
          </a:p>
          <a:p>
            <a:pPr marL="0" indent="0">
              <a:buNone/>
            </a:pPr>
            <a:r>
              <a:rPr lang="en-US" sz="1900" dirty="0" smtClean="0">
                <a:latin typeface="Berlin Sans FB" pitchFamily="34" charset="0"/>
              </a:rPr>
              <a:t>Andrews</a:t>
            </a:r>
            <a:r>
              <a:rPr lang="en-US" sz="1900" dirty="0">
                <a:latin typeface="Berlin Sans FB" pitchFamily="34" charset="0"/>
              </a:rPr>
              <a:t>, F.E. (1952). </a:t>
            </a:r>
            <a:r>
              <a:rPr lang="en-US" sz="1900" i="1" dirty="0">
                <a:latin typeface="Berlin Sans FB" pitchFamily="34" charset="0"/>
              </a:rPr>
              <a:t>Corporation giving</a:t>
            </a:r>
            <a:r>
              <a:rPr lang="en-US" sz="1900" dirty="0">
                <a:latin typeface="Berlin Sans FB" pitchFamily="34" charset="0"/>
              </a:rPr>
              <a:t>. New York: Russell Sage Foundation.</a:t>
            </a:r>
            <a:endParaRPr lang="ru-RU" sz="1900" dirty="0">
              <a:latin typeface="Franklin Gothic Demi" pitchFamily="34" charset="0"/>
            </a:endParaRPr>
          </a:p>
          <a:p>
            <a:pPr marL="0" indent="0">
              <a:buNone/>
            </a:pPr>
            <a:r>
              <a:rPr lang="en-US" sz="1900" dirty="0" smtClean="0">
                <a:latin typeface="Berlin Sans FB" pitchFamily="34" charset="0"/>
              </a:rPr>
              <a:t>Andrews</a:t>
            </a:r>
            <a:r>
              <a:rPr lang="en-US" sz="1900" dirty="0">
                <a:latin typeface="Berlin Sans FB" pitchFamily="34" charset="0"/>
              </a:rPr>
              <a:t>, F.E. (1956).</a:t>
            </a:r>
            <a:r>
              <a:rPr lang="en-US" sz="1900" b="1" dirty="0">
                <a:latin typeface="Berlin Sans FB" pitchFamily="34" charset="0"/>
              </a:rPr>
              <a:t> </a:t>
            </a:r>
            <a:r>
              <a:rPr lang="en-US" sz="1900" i="1" dirty="0">
                <a:latin typeface="Berlin Sans FB" pitchFamily="34" charset="0"/>
              </a:rPr>
              <a:t>Philanthropic foundations</a:t>
            </a:r>
            <a:r>
              <a:rPr lang="en-US" sz="1900" dirty="0">
                <a:latin typeface="Berlin Sans FB" pitchFamily="34" charset="0"/>
              </a:rPr>
              <a:t>. New York: Russell Sage Foundation.</a:t>
            </a:r>
            <a:endParaRPr lang="ru-RU" sz="1900" dirty="0">
              <a:latin typeface="Franklin Gothic Demi" pitchFamily="34" charset="0"/>
            </a:endParaRPr>
          </a:p>
          <a:p>
            <a:pPr marL="0" indent="0">
              <a:buNone/>
            </a:pPr>
            <a:r>
              <a:rPr lang="en-US" sz="1900" dirty="0" smtClean="0">
                <a:latin typeface="Berlin Sans FB" pitchFamily="34" charset="0"/>
              </a:rPr>
              <a:t>Andrews</a:t>
            </a:r>
            <a:r>
              <a:rPr lang="en-US" sz="1900" dirty="0">
                <a:latin typeface="Berlin Sans FB" pitchFamily="34" charset="0"/>
              </a:rPr>
              <a:t>, F.E. (1958). </a:t>
            </a:r>
            <a:r>
              <a:rPr lang="en-US" sz="1900" i="1" dirty="0">
                <a:latin typeface="Berlin Sans FB" pitchFamily="34" charset="0"/>
              </a:rPr>
              <a:t>The legal instruments of foundations</a:t>
            </a:r>
            <a:r>
              <a:rPr lang="en-US" sz="1900" dirty="0">
                <a:latin typeface="Berlin Sans FB" pitchFamily="34" charset="0"/>
              </a:rPr>
              <a:t>. New York: Russell Sage Foundation.</a:t>
            </a:r>
            <a:endParaRPr lang="ru-RU" sz="1900" dirty="0">
              <a:latin typeface="Franklin Gothic Demi" pitchFamily="34" charset="0"/>
            </a:endParaRPr>
          </a:p>
          <a:p>
            <a:pPr marL="0" indent="0">
              <a:buNone/>
            </a:pPr>
            <a:r>
              <a:rPr lang="en-US" sz="1900" dirty="0" smtClean="0">
                <a:latin typeface="Berlin Sans FB" pitchFamily="34" charset="0"/>
              </a:rPr>
              <a:t>Andrews</a:t>
            </a:r>
            <a:r>
              <a:rPr lang="en-US" sz="1900" dirty="0">
                <a:latin typeface="Berlin Sans FB" pitchFamily="34" charset="0"/>
              </a:rPr>
              <a:t>, F.E. (Ed.). (1960). </a:t>
            </a:r>
            <a:r>
              <a:rPr lang="en-US" sz="1900" i="1" dirty="0">
                <a:latin typeface="Berlin Sans FB" pitchFamily="34" charset="0"/>
              </a:rPr>
              <a:t>Foundation directory</a:t>
            </a:r>
            <a:r>
              <a:rPr lang="en-US" sz="1900" dirty="0">
                <a:latin typeface="Berlin Sans FB" pitchFamily="34" charset="0"/>
              </a:rPr>
              <a:t>. New York: Foundation Library Center.</a:t>
            </a:r>
            <a:endParaRPr lang="ru-RU" sz="1900" dirty="0">
              <a:latin typeface="Franklin Gothic Demi" pitchFamily="34" charset="0"/>
            </a:endParaRPr>
          </a:p>
          <a:p>
            <a:pPr marL="0" indent="0">
              <a:buNone/>
            </a:pPr>
            <a:r>
              <a:rPr lang="en-US" sz="1900" dirty="0" smtClean="0">
                <a:latin typeface="Berlin Sans FB" pitchFamily="34" charset="0"/>
              </a:rPr>
              <a:t>Andrews</a:t>
            </a:r>
            <a:r>
              <a:rPr lang="en-US" sz="1900" dirty="0">
                <a:latin typeface="Berlin Sans FB" pitchFamily="34" charset="0"/>
              </a:rPr>
              <a:t>, F.E. (Ed.). (1965). </a:t>
            </a:r>
            <a:r>
              <a:rPr lang="en-US" sz="1900" i="1" dirty="0">
                <a:latin typeface="Berlin Sans FB" pitchFamily="34" charset="0"/>
              </a:rPr>
              <a:t>Foundations: 20 viewpoints</a:t>
            </a:r>
            <a:r>
              <a:rPr lang="en-US" sz="1900" dirty="0">
                <a:latin typeface="Berlin Sans FB" pitchFamily="34" charset="0"/>
              </a:rPr>
              <a:t>. New York: Russell Sage Foundation.</a:t>
            </a:r>
            <a:endParaRPr lang="ru-RU" sz="1900" dirty="0">
              <a:latin typeface="Franklin Gothic Demi" pitchFamily="34" charset="0"/>
            </a:endParaRPr>
          </a:p>
          <a:p>
            <a:pPr marL="0" indent="0">
              <a:buNone/>
            </a:pPr>
            <a:r>
              <a:rPr lang="en-US" sz="1900" dirty="0" smtClean="0">
                <a:latin typeface="Berlin Sans FB" pitchFamily="34" charset="0"/>
              </a:rPr>
              <a:t>Andrews</a:t>
            </a:r>
            <a:r>
              <a:rPr lang="en-US" sz="1900" dirty="0">
                <a:latin typeface="Berlin Sans FB" pitchFamily="34" charset="0"/>
              </a:rPr>
              <a:t>, F.E. (1968). </a:t>
            </a:r>
            <a:r>
              <a:rPr lang="en-US" sz="1900" i="1" dirty="0" err="1">
                <a:latin typeface="Berlin Sans FB" pitchFamily="34" charset="0"/>
              </a:rPr>
              <a:t>Patman</a:t>
            </a:r>
            <a:r>
              <a:rPr lang="en-US" sz="1900" i="1" dirty="0">
                <a:latin typeface="Berlin Sans FB" pitchFamily="34" charset="0"/>
              </a:rPr>
              <a:t> and the foundations</a:t>
            </a:r>
            <a:r>
              <a:rPr lang="en-US" sz="1900" dirty="0">
                <a:latin typeface="Berlin Sans FB" pitchFamily="34" charset="0"/>
              </a:rPr>
              <a:t>. New York: Russell Sage Foundation</a:t>
            </a:r>
            <a:r>
              <a:rPr lang="en-US" sz="1900" dirty="0" smtClean="0">
                <a:latin typeface="Berlin Sans FB" pitchFamily="34" charset="0"/>
              </a:rPr>
              <a:t>.</a:t>
            </a:r>
            <a:endParaRPr lang="ru-RU" sz="1900" dirty="0" smtClean="0">
              <a:latin typeface="Franklin Gothic Demi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Berlin Sans FB" pitchFamily="34" charset="0"/>
              </a:rPr>
              <a:t>Andrews, F.E. (1973). </a:t>
            </a:r>
            <a:r>
              <a:rPr lang="en-US" sz="2000" i="1" dirty="0">
                <a:latin typeface="Berlin Sans FB" pitchFamily="34" charset="0"/>
              </a:rPr>
              <a:t>The foundation watcher</a:t>
            </a:r>
            <a:r>
              <a:rPr lang="en-US" sz="2000" dirty="0">
                <a:latin typeface="Berlin Sans FB" pitchFamily="34" charset="0"/>
              </a:rPr>
              <a:t>. Lancaster, PA: Franklin &amp; Marshall College</a:t>
            </a:r>
            <a:endParaRPr lang="ru-RU" sz="2000" dirty="0"/>
          </a:p>
          <a:p>
            <a:pPr marL="0" indent="0">
              <a:buNone/>
            </a:pPr>
            <a:endParaRPr lang="ru-RU" sz="1900" dirty="0">
              <a:latin typeface="Franklin Gothic Demi" pitchFamily="34" charset="0"/>
            </a:endParaRPr>
          </a:p>
          <a:p>
            <a:pPr marL="0" indent="0">
              <a:buNone/>
            </a:pPr>
            <a:r>
              <a:rPr lang="en-US" sz="1900" dirty="0">
                <a:latin typeface="Franklin Gothic Demi" pitchFamily="34" charset="0"/>
              </a:rPr>
              <a:t> </a:t>
            </a:r>
            <a:endParaRPr lang="ru-RU" sz="1900" dirty="0">
              <a:latin typeface="Franklin Gothic Demi" pitchFamily="34" charset="0"/>
            </a:endParaRPr>
          </a:p>
          <a:p>
            <a:pPr marL="0" indent="0">
              <a:buNone/>
            </a:pPr>
            <a:endParaRPr lang="ru-RU" sz="1900" dirty="0">
              <a:latin typeface="Franklin Gothic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41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Из речи У. Черчилля в г. Фултоне (Миссури), 5 марта </a:t>
            </a:r>
            <a:r>
              <a:rPr lang="ru-RU" b="1" i="1" dirty="0" smtClean="0"/>
              <a:t>1946 г.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8307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«В целом ряде стран по всем миру, хотя они и находятся вдалеке от русских границ, создаются коммунистические пятые колонны, действующие удивительно слаженно и согласованно, в полном соответствии с руководящими указаниями, исходящими из коммунистического центра. Коммунистические партии и их пятые колонны во всех этих странах представляют собой огромную и, увы, растущую угрозу для христианской цивилизации, и исключением являются лишь Соединенные Штаты Америки и Британское Содружество наций, где коммунистические идеи пока что не получили широкого распространения»</a:t>
            </a:r>
          </a:p>
          <a:p>
            <a:pPr marL="0" indent="0">
              <a:buNone/>
            </a:pPr>
            <a:r>
              <a:rPr lang="ru-RU" sz="2800" dirty="0"/>
              <a:t>У. Черчилль,</a:t>
            </a:r>
            <a:r>
              <a:rPr lang="ru-RU" sz="2800" i="1" dirty="0"/>
              <a:t> Мускулы мира</a:t>
            </a:r>
            <a:r>
              <a:rPr lang="ru-RU" sz="2800" dirty="0"/>
              <a:t>, М., ЭКСМО, 2006, с.485-6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097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05000"/>
          </a:xfrm>
        </p:spPr>
        <p:txBody>
          <a:bodyPr>
            <a:normAutofit/>
          </a:bodyPr>
          <a:lstStyle/>
          <a:p>
            <a:r>
              <a:rPr lang="ru-RU" sz="3600" b="1" i="1" dirty="0"/>
              <a:t>Основные вехи роста антикоммунизма в США в 40-50-е гг.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/>
              <a:t>1945 </a:t>
            </a:r>
            <a:r>
              <a:rPr lang="ru-RU" dirty="0"/>
              <a:t>– активизирует работу комитет Палаты представителей по антиамериканской </a:t>
            </a:r>
            <a:r>
              <a:rPr lang="ru-RU" dirty="0" smtClean="0"/>
              <a:t>деятельности.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Март 1946</a:t>
            </a:r>
            <a:r>
              <a:rPr lang="ru-RU" dirty="0"/>
              <a:t> – речь Черчилля в г. Фултоне</a:t>
            </a:r>
            <a:r>
              <a:rPr lang="ru-RU" i="1" dirty="0"/>
              <a:t>.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1946-48</a:t>
            </a:r>
            <a:r>
              <a:rPr lang="ru-RU" dirty="0"/>
              <a:t>  –  приход к власти </a:t>
            </a:r>
            <a:r>
              <a:rPr lang="ru-RU" dirty="0" smtClean="0"/>
              <a:t>коммунистических </a:t>
            </a:r>
            <a:r>
              <a:rPr lang="ru-RU" dirty="0"/>
              <a:t>партий в странах Восточной и Центральной Европы.</a:t>
            </a:r>
          </a:p>
          <a:p>
            <a:pPr marL="0" indent="0">
              <a:buNone/>
            </a:pPr>
            <a:r>
              <a:rPr lang="ru-RU" b="1" dirty="0"/>
              <a:t>1946-49</a:t>
            </a:r>
            <a:r>
              <a:rPr lang="ru-RU" dirty="0"/>
              <a:t> – гражданская война в Греции.</a:t>
            </a:r>
          </a:p>
          <a:p>
            <a:pPr marL="0" indent="0">
              <a:buNone/>
            </a:pPr>
            <a:r>
              <a:rPr lang="ru-RU" b="1" dirty="0"/>
              <a:t>1946-50</a:t>
            </a:r>
            <a:r>
              <a:rPr lang="ru-RU" dirty="0"/>
              <a:t> – гражданская война (2-й этап) в Китае.</a:t>
            </a:r>
          </a:p>
          <a:p>
            <a:pPr marL="0" indent="0">
              <a:buNone/>
            </a:pPr>
            <a:r>
              <a:rPr lang="ru-RU" b="1" dirty="0"/>
              <a:t>Март 1947</a:t>
            </a:r>
            <a:r>
              <a:rPr lang="ru-RU" dirty="0"/>
              <a:t> – Трумэн выступает в Конгрессе с доктриной «сдерживания коммунизма».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715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/>
              <a:t>Основные вехи роста антикоммунизма в США в 40-50-е гг.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900" b="1" dirty="0" smtClean="0"/>
              <a:t>Март </a:t>
            </a:r>
            <a:r>
              <a:rPr lang="ru-RU" sz="3900" b="1" dirty="0"/>
              <a:t>1947</a:t>
            </a:r>
            <a:r>
              <a:rPr lang="ru-RU" sz="3900" dirty="0"/>
              <a:t> – распоряжение Трумэна о создании программы проверки лояльности госслужащих. </a:t>
            </a:r>
          </a:p>
          <a:p>
            <a:pPr marL="0" indent="0">
              <a:buNone/>
            </a:pPr>
            <a:r>
              <a:rPr lang="ru-RU" sz="3900" b="1" dirty="0"/>
              <a:t>Декабрь 1947</a:t>
            </a:r>
            <a:r>
              <a:rPr lang="ru-RU" sz="3900" dirty="0"/>
              <a:t> – публикация </a:t>
            </a:r>
            <a:r>
              <a:rPr lang="ru-RU" sz="3900" dirty="0" smtClean="0"/>
              <a:t>списка </a:t>
            </a:r>
            <a:r>
              <a:rPr lang="ru-RU" sz="3900" dirty="0"/>
              <a:t>подрывных организаций Генпрокурора США Тома Кларка – более 200  организаций, относимых к т.н. </a:t>
            </a:r>
            <a:r>
              <a:rPr lang="ru-RU" sz="3900" dirty="0" smtClean="0"/>
              <a:t>«коммунистическому </a:t>
            </a:r>
            <a:r>
              <a:rPr lang="ru-RU" sz="3900" dirty="0"/>
              <a:t>фронту». </a:t>
            </a:r>
          </a:p>
          <a:p>
            <a:pPr marL="0" indent="0">
              <a:buNone/>
            </a:pPr>
            <a:r>
              <a:rPr lang="ru-RU" sz="3900" b="1" dirty="0"/>
              <a:t>1948-50</a:t>
            </a:r>
            <a:r>
              <a:rPr lang="ru-RU" sz="3900" dirty="0"/>
              <a:t> – расследование в Конгрессе и суде дела Элджера Хисса – президента Фонда Карнеги за международный мир с 1946 по 1948.</a:t>
            </a:r>
          </a:p>
          <a:p>
            <a:pPr marL="0" indent="0">
              <a:buNone/>
            </a:pPr>
            <a:r>
              <a:rPr lang="ru-RU" sz="3900" b="1" dirty="0"/>
              <a:t>1950 </a:t>
            </a:r>
            <a:r>
              <a:rPr lang="ru-RU" sz="3900" dirty="0"/>
              <a:t>– начало антикоммунистических разоблачений сенатора Маккарти.</a:t>
            </a:r>
          </a:p>
          <a:p>
            <a:pPr marL="0" indent="0">
              <a:buNone/>
            </a:pPr>
            <a:r>
              <a:rPr lang="ru-RU" sz="3900" b="1" dirty="0"/>
              <a:t>1953-54</a:t>
            </a:r>
            <a:r>
              <a:rPr lang="ru-RU" sz="3900" dirty="0"/>
              <a:t> – создание и работа специального подкомитета сената по расследованиям во главе с Маккарти. </a:t>
            </a:r>
          </a:p>
          <a:p>
            <a:pPr marL="0" indent="0">
              <a:buNone/>
            </a:pPr>
            <a:r>
              <a:rPr lang="ru-RU" sz="3900" b="1" dirty="0"/>
              <a:t>1953 -57</a:t>
            </a:r>
            <a:r>
              <a:rPr lang="ru-RU" sz="3900" dirty="0"/>
              <a:t> – Новая волна «охоты на коммунистов» и публичной истерии.</a:t>
            </a:r>
            <a:r>
              <a:rPr lang="ru-RU" sz="3900" b="1" dirty="0"/>
              <a:t> </a:t>
            </a:r>
            <a:endParaRPr lang="ru-RU" sz="39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684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dirty="0"/>
              <a:t>«Ни одно уголовное дело не имело столь далеко идущих последствий в современной американской политике, как дело о шпионаже Элджера Хисса. Это знаменитое дело так в то время заворожило американцев, что позволило резко усилить ранее развернувшуюся в стране мощную антикоммунистическую истерию. И именно оно катапультировало карьеру малоизвестного тогда конгрессмена Ричарда Никсона, сыгравшего в нем ключевую роль следователя. Оно позволило создать сцену для начавшейся в 1953 году печально знаменитой новой компании «охоты за коммунистами» сенатора Джозефа Маккарти, а также обозначило начало того консервативного </a:t>
            </a:r>
            <a:r>
              <a:rPr lang="ru-RU" dirty="0" smtClean="0"/>
              <a:t>движения </a:t>
            </a:r>
            <a:r>
              <a:rPr lang="ru-RU" dirty="0"/>
              <a:t>, что однажды привело в Белый дом Рональда </a:t>
            </a:r>
            <a:r>
              <a:rPr lang="ru-RU" dirty="0" smtClean="0"/>
              <a:t>Рейгана»</a:t>
            </a:r>
          </a:p>
          <a:p>
            <a:pPr marL="0" indent="0" algn="ctr">
              <a:buNone/>
            </a:pPr>
            <a:endParaRPr lang="ru-RU" sz="2800" b="1" dirty="0" smtClean="0"/>
          </a:p>
          <a:p>
            <a:pPr marL="0" indent="0" algn="ctr">
              <a:buNone/>
            </a:pPr>
            <a:r>
              <a:rPr lang="en-US" sz="2800" b="1" dirty="0" smtClean="0"/>
              <a:t>Douglas</a:t>
            </a:r>
            <a:r>
              <a:rPr lang="en-US" sz="2800" b="1" dirty="0"/>
              <a:t>, Linder, </a:t>
            </a:r>
            <a:r>
              <a:rPr lang="en-US" sz="2800" b="1" i="1" dirty="0"/>
              <a:t>The Trials of Alger Hiss: A Commentary</a:t>
            </a:r>
            <a:r>
              <a:rPr lang="en-US" sz="2800" b="1" dirty="0"/>
              <a:t>, 2007</a:t>
            </a:r>
            <a:r>
              <a:rPr lang="en-US" sz="2800" b="1" dirty="0" smtClean="0"/>
              <a:t>.</a:t>
            </a:r>
            <a:r>
              <a:rPr lang="en-US" sz="2800" dirty="0" smtClean="0"/>
              <a:t> </a:t>
            </a:r>
            <a:endParaRPr lang="ru-RU" sz="2800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755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1207</Words>
  <Application>Microsoft Office PowerPoint</Application>
  <PresentationFormat>On-screen Show (4:3)</PresentationFormat>
  <Paragraphs>144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Частная филантропия, общество и власть в США – противоречия, компромиссы и сотрудничество</vt:lpstr>
      <vt:lpstr>Общие показатели сферы филантропии и НКО в США  </vt:lpstr>
      <vt:lpstr>Третий сектор   </vt:lpstr>
      <vt:lpstr>Диссертации по филантропии в университетах США в 20-м веке. </vt:lpstr>
      <vt:lpstr>Список книг Ф. Э. Эндрюса </vt:lpstr>
      <vt:lpstr>Из речи У. Черчилля в г. Фултоне (Миссури), 5 марта 1946 г. </vt:lpstr>
      <vt:lpstr>Основные вехи роста антикоммунизма в США в 40-50-е гг. </vt:lpstr>
      <vt:lpstr>Основные вехи роста антикоммунизма в США в 40-50-е гг. </vt:lpstr>
      <vt:lpstr>PowerPoint Presentation</vt:lpstr>
      <vt:lpstr>Дело Элджера Хисса</vt:lpstr>
      <vt:lpstr>Главы Комитетов Конгресса по расследованию фондов (1952-54 гг.)</vt:lpstr>
      <vt:lpstr>Авторы исторической  «Школы консенсуса»</vt:lpstr>
      <vt:lpstr>Работы авторов  «школы консенсуса» </vt:lpstr>
      <vt:lpstr>Книги радикальных авторов 60-х гг. </vt:lpstr>
      <vt:lpstr>Конгрессмен Райт Патман </vt:lpstr>
      <vt:lpstr>Председатели частных комиссий по филантропии</vt:lpstr>
      <vt:lpstr>Лидеры филантропии США 60-80 гг.</vt:lpstr>
      <vt:lpstr>PowerPoint Presentation</vt:lpstr>
      <vt:lpstr>Образовательные центры и программы по филантропии и третьему сектору в США в 2000-е гг.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Локальный пользователь</dc:creator>
  <cp:lastModifiedBy>Пользователь Windows</cp:lastModifiedBy>
  <cp:revision>13</cp:revision>
  <dcterms:created xsi:type="dcterms:W3CDTF">2006-08-16T00:00:00Z</dcterms:created>
  <dcterms:modified xsi:type="dcterms:W3CDTF">2015-10-24T09:59:08Z</dcterms:modified>
</cp:coreProperties>
</file>