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0"/>
  </p:notesMasterIdLst>
  <p:sldIdLst>
    <p:sldId id="256" r:id="rId2"/>
    <p:sldId id="260" r:id="rId3"/>
    <p:sldId id="261" r:id="rId4"/>
    <p:sldId id="288" r:id="rId5"/>
    <p:sldId id="263" r:id="rId6"/>
    <p:sldId id="264" r:id="rId7"/>
    <p:sldId id="287" r:id="rId8"/>
    <p:sldId id="265" r:id="rId9"/>
    <p:sldId id="285" r:id="rId10"/>
    <p:sldId id="266" r:id="rId11"/>
    <p:sldId id="267" r:id="rId12"/>
    <p:sldId id="268" r:id="rId13"/>
    <p:sldId id="269" r:id="rId14"/>
    <p:sldId id="270" r:id="rId15"/>
    <p:sldId id="271" r:id="rId16"/>
    <p:sldId id="275" r:id="rId17"/>
    <p:sldId id="276" r:id="rId18"/>
    <p:sldId id="272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73" r:id="rId28"/>
    <p:sldId id="286" r:id="rId2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7C80"/>
    <a:srgbClr val="003F82"/>
    <a:srgbClr val="21386F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AA8A1-01B5-46F9-9635-21B5641C473B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EBB65-93DB-4071-8A48-1AF7FC6DE0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647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2.3. Эмоциональный выбор: теплота, душевность, корни. 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EBB65-93DB-4071-8A48-1AF7FC6DE07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787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2.3. Эмоциональный выбор: теплота, душевность, корни. 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EBB65-93DB-4071-8A48-1AF7FC6DE07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787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Нормативность; конструирование</a:t>
            </a:r>
            <a:r>
              <a:rPr lang="ru-RU" baseline="0" dirty="0" smtClean="0"/>
              <a:t> границы.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EBB65-93DB-4071-8A48-1AF7FC6DE070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865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Смех –</a:t>
            </a:r>
            <a:r>
              <a:rPr lang="ru-RU" baseline="0" dirty="0" smtClean="0"/>
              <a:t> индикатор серьезности темы.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EBB65-93DB-4071-8A48-1AF7FC6DE07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874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2.3. Эмоциональный выбор: теплота, душевность, корни. 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EBB65-93DB-4071-8A48-1AF7FC6DE07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5787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8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71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2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9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90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172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021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2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48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6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6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BE2B9D-1697-4090-97E9-0A438BE077E8}" type="datetime1">
              <a:rPr lang="en-US" smtClean="0"/>
              <a:pPr>
                <a:defRPr/>
              </a:pPr>
              <a:t>2/25/2016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F37826-9FC6-4A47-B435-94C6280B7F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718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845128" y="758825"/>
            <a:ext cx="7772400" cy="22066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dirty="0"/>
              <a:t>Представления волонтеров</a:t>
            </a:r>
            <a:br>
              <a:rPr lang="ru-RU" sz="2800" dirty="0"/>
            </a:br>
            <a:r>
              <a:rPr lang="ru-RU" sz="2800" dirty="0"/>
              <a:t>о самих себе и своем </a:t>
            </a:r>
            <a:r>
              <a:rPr lang="ru-RU" sz="2800" dirty="0" smtClean="0"/>
              <a:t>мире,</a:t>
            </a:r>
            <a:br>
              <a:rPr lang="ru-RU" sz="2800" dirty="0" smtClean="0"/>
            </a:br>
            <a:r>
              <a:rPr lang="ru-RU" sz="2800" dirty="0" smtClean="0"/>
              <a:t>или</a:t>
            </a:r>
            <a:br>
              <a:rPr lang="ru-RU" sz="2800" dirty="0" smtClean="0"/>
            </a:br>
            <a:r>
              <a:rPr lang="ru-RU" sz="3600" b="1" dirty="0" smtClean="0"/>
              <a:t>Семантика самоопределения волонтеров</a:t>
            </a:r>
            <a:endParaRPr lang="en-US" sz="2900" b="1" dirty="0" smtClean="0">
              <a:solidFill>
                <a:srgbClr val="21386F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ru-RU" dirty="0" smtClean="0">
                <a:solidFill>
                  <a:schemeClr val="tx1"/>
                </a:solidFill>
                <a:latin typeface="Myriad Pro"/>
                <a:ea typeface="ＭＳ Ｐゴシック"/>
                <a:cs typeface="ＭＳ Ｐゴシック"/>
              </a:rPr>
              <a:t>Олег Оберемко</a:t>
            </a:r>
          </a:p>
          <a:p>
            <a:pPr eaLnBrk="1" hangingPunct="1"/>
            <a:r>
              <a:rPr kumimoji="1" lang="ru-RU" sz="2000" dirty="0" smtClean="0">
                <a:solidFill>
                  <a:schemeClr val="tx1"/>
                </a:solidFill>
                <a:latin typeface="Myriad Pro"/>
                <a:ea typeface="ＭＳ Ｐゴシック"/>
                <a:cs typeface="ＭＳ Ｐゴシック"/>
              </a:rPr>
              <a:t>Кафедра </a:t>
            </a:r>
            <a:r>
              <a:rPr kumimoji="1" lang="ru-RU" sz="2000" dirty="0" err="1" smtClean="0">
                <a:solidFill>
                  <a:schemeClr val="tx1"/>
                </a:solidFill>
                <a:latin typeface="Myriad Pro"/>
                <a:ea typeface="ＭＳ Ｐゴシック"/>
                <a:cs typeface="ＭＳ Ｐゴシック"/>
              </a:rPr>
              <a:t>МСиАСИ</a:t>
            </a:r>
            <a:endParaRPr kumimoji="1" lang="ru-RU" sz="2000" dirty="0" smtClean="0">
              <a:solidFill>
                <a:schemeClr val="tx1"/>
              </a:solidFill>
              <a:latin typeface="Myriad Pro"/>
              <a:ea typeface="ＭＳ Ｐゴシック"/>
              <a:cs typeface="ＭＳ Ｐゴシック"/>
            </a:endParaRPr>
          </a:p>
          <a:p>
            <a:pPr eaLnBrk="1" hangingPunct="1"/>
            <a:endParaRPr kumimoji="1" lang="ru-RU" sz="2000" dirty="0">
              <a:solidFill>
                <a:schemeClr val="tx1"/>
              </a:solidFill>
              <a:latin typeface="Myriad Pro"/>
              <a:ea typeface="ＭＳ Ｐゴシック"/>
              <a:cs typeface="ＭＳ Ｐゴシック"/>
            </a:endParaRPr>
          </a:p>
          <a:p>
            <a:pPr eaLnBrk="1" hangingPunct="1"/>
            <a:r>
              <a:rPr kumimoji="1" lang="ru-RU" sz="2800" dirty="0" smtClean="0">
                <a:solidFill>
                  <a:schemeClr val="tx1"/>
                </a:solidFill>
                <a:latin typeface="Myriad Pro"/>
                <a:ea typeface="ＭＳ Ｐゴシック"/>
                <a:cs typeface="ＭＳ Ｐゴシック"/>
              </a:rPr>
              <a:t>24.02.2016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2.1. Эмоциональный выбор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Я </a:t>
            </a:r>
            <a:r>
              <a:rPr lang="ru-RU" dirty="0">
                <a:solidFill>
                  <a:srgbClr val="FF0000"/>
                </a:solidFill>
              </a:rPr>
              <a:t>считаю</a:t>
            </a:r>
            <a:r>
              <a:rPr lang="ru-RU" dirty="0"/>
              <a:t>, что </a:t>
            </a:r>
            <a:r>
              <a:rPr lang="ru-RU" i="1" dirty="0"/>
              <a:t>и то, и другое слово может быть применимо</a:t>
            </a:r>
            <a:r>
              <a:rPr lang="ru-RU" dirty="0"/>
              <a:t>. … [Но] </a:t>
            </a:r>
            <a:r>
              <a:rPr lang="ru-RU" dirty="0" smtClean="0"/>
              <a:t>«добровольцы»</a:t>
            </a:r>
            <a:r>
              <a:rPr lang="ru-RU" dirty="0"/>
              <a:t> — это как-то </a:t>
            </a:r>
            <a:r>
              <a:rPr lang="ru-RU" i="1" dirty="0"/>
              <a:t>теплее</a:t>
            </a:r>
            <a:r>
              <a:rPr lang="ru-RU" dirty="0"/>
              <a:t>. (К44, 268–274)</a:t>
            </a:r>
          </a:p>
          <a:p>
            <a:r>
              <a:rPr lang="ru-RU" dirty="0"/>
              <a:t>Ну, я не знаю, мне </a:t>
            </a:r>
            <a:r>
              <a:rPr lang="ru-RU" b="1" dirty="0"/>
              <a:t>ближе</a:t>
            </a:r>
            <a:r>
              <a:rPr lang="ru-RU" i="1" dirty="0"/>
              <a:t> по душе</a:t>
            </a:r>
            <a:r>
              <a:rPr lang="ru-RU" dirty="0"/>
              <a:t> </a:t>
            </a:r>
            <a:r>
              <a:rPr lang="ru-RU" dirty="0" smtClean="0"/>
              <a:t>«доброволец», </a:t>
            </a:r>
            <a:r>
              <a:rPr lang="ru-RU" dirty="0"/>
              <a:t>конечно. Не </a:t>
            </a:r>
            <a:r>
              <a:rPr lang="ru-RU" dirty="0">
                <a:solidFill>
                  <a:srgbClr val="FF0000"/>
                </a:solidFill>
              </a:rPr>
              <a:t>знаю</a:t>
            </a:r>
            <a:r>
              <a:rPr lang="ru-RU" dirty="0"/>
              <a:t>, </a:t>
            </a:r>
            <a:r>
              <a:rPr lang="ru-RU" dirty="0" smtClean="0"/>
              <a:t>«волонтер»</a:t>
            </a:r>
            <a:r>
              <a:rPr lang="ru-RU" dirty="0"/>
              <a:t> — не </a:t>
            </a:r>
            <a:r>
              <a:rPr lang="ru-RU" i="1" dirty="0"/>
              <a:t>наше</a:t>
            </a:r>
            <a:r>
              <a:rPr lang="ru-RU" dirty="0"/>
              <a:t> какое-то слово, но </a:t>
            </a:r>
            <a:r>
              <a:rPr lang="ru-RU" i="1" dirty="0"/>
              <a:t>смысл, наверное, одинаковый</a:t>
            </a:r>
            <a:r>
              <a:rPr lang="ru-RU" dirty="0"/>
              <a:t>. (К50, 137–140)</a:t>
            </a:r>
          </a:p>
          <a:p>
            <a:r>
              <a:rPr lang="ru-RU" dirty="0"/>
              <a:t>Чисто </a:t>
            </a:r>
            <a:r>
              <a:rPr lang="ru-RU" i="1" dirty="0"/>
              <a:t>фонетически, </a:t>
            </a:r>
            <a:r>
              <a:rPr lang="ru-RU" b="1" dirty="0"/>
              <a:t>ближе</a:t>
            </a:r>
            <a:r>
              <a:rPr lang="ru-RU" i="1" dirty="0"/>
              <a:t> к корням</a:t>
            </a:r>
            <a:r>
              <a:rPr lang="ru-RU" dirty="0"/>
              <a:t> мне </a:t>
            </a:r>
            <a:r>
              <a:rPr lang="ru-RU" dirty="0" smtClean="0"/>
              <a:t>«доброволец», </a:t>
            </a:r>
            <a:r>
              <a:rPr lang="ru-RU" dirty="0"/>
              <a:t>потому что это работа по доброй воле. </a:t>
            </a:r>
            <a:r>
              <a:rPr lang="ru-RU" i="1" dirty="0"/>
              <a:t>Я </a:t>
            </a:r>
            <a:r>
              <a:rPr lang="ru-RU" i="1" dirty="0">
                <a:solidFill>
                  <a:srgbClr val="FF0000"/>
                </a:solidFill>
              </a:rPr>
              <a:t>понимаю</a:t>
            </a:r>
            <a:r>
              <a:rPr lang="ru-RU" i="1" dirty="0"/>
              <a:t>, что разницы нет</a:t>
            </a:r>
            <a:r>
              <a:rPr lang="ru-RU" dirty="0"/>
              <a:t>, и в своей риторике использую и «доброволец», и «волонтер» с </a:t>
            </a:r>
            <a:r>
              <a:rPr lang="ru-RU" i="1" dirty="0"/>
              <a:t>одинаковым смыслом</a:t>
            </a:r>
            <a:r>
              <a:rPr lang="ru-RU" dirty="0"/>
              <a:t>… Больше </a:t>
            </a:r>
            <a:r>
              <a:rPr lang="ru-RU" i="1" dirty="0"/>
              <a:t>нравится</a:t>
            </a:r>
            <a:r>
              <a:rPr lang="ru-RU" dirty="0"/>
              <a:t> </a:t>
            </a:r>
            <a:r>
              <a:rPr lang="ru-RU" dirty="0" smtClean="0"/>
              <a:t>«доброволец». </a:t>
            </a:r>
            <a:r>
              <a:rPr lang="ru-RU" dirty="0"/>
              <a:t>(П02, 09–18)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8280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2.1. Эмоциональный выбор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Эмоциональному </a:t>
            </a:r>
            <a:r>
              <a:rPr lang="ru-RU" dirty="0"/>
              <a:t>выбору не </a:t>
            </a:r>
            <a:r>
              <a:rPr lang="ru-RU" dirty="0" smtClean="0"/>
              <a:t>мешают: </a:t>
            </a:r>
          </a:p>
          <a:p>
            <a:r>
              <a:rPr lang="ru-RU" dirty="0" smtClean="0"/>
              <a:t>давление </a:t>
            </a:r>
            <a:r>
              <a:rPr lang="ru-RU" dirty="0"/>
              <a:t>общей употребительности </a:t>
            </a:r>
            <a:r>
              <a:rPr lang="ru-RU" dirty="0" smtClean="0"/>
              <a:t>В </a:t>
            </a:r>
            <a:r>
              <a:rPr lang="ru-RU" dirty="0"/>
              <a:t>(К12, К08, К44, С02), </a:t>
            </a:r>
            <a:endParaRPr lang="ru-RU" dirty="0" smtClean="0"/>
          </a:p>
          <a:p>
            <a:r>
              <a:rPr lang="ru-RU" dirty="0" smtClean="0"/>
              <a:t>укоренение В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/>
              <a:t>«нашем» языке (К12, С02), </a:t>
            </a:r>
            <a:endParaRPr lang="ru-RU" dirty="0" smtClean="0"/>
          </a:p>
          <a:p>
            <a:r>
              <a:rPr lang="ru-RU" dirty="0" smtClean="0"/>
              <a:t>собственная </a:t>
            </a:r>
            <a:r>
              <a:rPr lang="ru-RU" dirty="0"/>
              <a:t>практика употребления </a:t>
            </a:r>
            <a:r>
              <a:rPr lang="ru-RU" dirty="0" smtClean="0"/>
              <a:t>В (П02</a:t>
            </a:r>
            <a:r>
              <a:rPr lang="ru-RU" dirty="0"/>
              <a:t>, С02), </a:t>
            </a:r>
            <a:endParaRPr lang="ru-RU" dirty="0" smtClean="0"/>
          </a:p>
          <a:p>
            <a:r>
              <a:rPr lang="ru-RU" dirty="0" smtClean="0"/>
              <a:t>понимание синонимичности В и Д (</a:t>
            </a:r>
            <a:r>
              <a:rPr lang="ru-RU" dirty="0"/>
              <a:t>К12, К44, К50, П02). </a:t>
            </a:r>
          </a:p>
        </p:txBody>
      </p:sp>
    </p:spTree>
    <p:extLst>
      <p:ext uri="{BB962C8B-B14F-4D97-AF65-F5344CB8AC3E}">
        <p14:creationId xmlns:p14="http://schemas.microsoft.com/office/powerpoint/2010/main" val="2732602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2.2. Когнитивный выбор:  понятность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0945" y="1205345"/>
            <a:ext cx="8686800" cy="5347855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«Волонтёр» — </a:t>
            </a:r>
            <a:r>
              <a:rPr lang="ru-RU" b="1" dirty="0"/>
              <a:t>ближе</a:t>
            </a:r>
            <a:r>
              <a:rPr lang="ru-RU" dirty="0"/>
              <a:t>, потому что легче </a:t>
            </a:r>
            <a:r>
              <a:rPr lang="ru-RU" i="1" dirty="0"/>
              <a:t>на английский переводится</a:t>
            </a:r>
            <a:r>
              <a:rPr lang="ru-RU" dirty="0"/>
              <a:t>, </a:t>
            </a:r>
            <a:r>
              <a:rPr lang="ru-RU" i="1" dirty="0"/>
              <a:t>легче воспринимается</a:t>
            </a:r>
            <a:r>
              <a:rPr lang="ru-RU" dirty="0"/>
              <a:t>, если </a:t>
            </a:r>
            <a:r>
              <a:rPr lang="ru-RU" i="1" dirty="0"/>
              <a:t>читаешь зарубежную литературу</a:t>
            </a:r>
            <a:r>
              <a:rPr lang="ru-RU" dirty="0"/>
              <a:t>, и </a:t>
            </a:r>
            <a:r>
              <a:rPr lang="ru-RU" i="1" dirty="0"/>
              <a:t>в международном контексте</a:t>
            </a:r>
            <a:r>
              <a:rPr lang="ru-RU" dirty="0"/>
              <a:t>, там именно «</a:t>
            </a:r>
            <a:r>
              <a:rPr lang="en-GB" dirty="0"/>
              <a:t>volunteer</a:t>
            </a:r>
            <a:r>
              <a:rPr lang="ru-RU" dirty="0"/>
              <a:t>», </a:t>
            </a:r>
            <a:r>
              <a:rPr lang="ru-RU" i="1" dirty="0"/>
              <a:t>сразу понятно</a:t>
            </a:r>
            <a:r>
              <a:rPr lang="ru-RU" dirty="0"/>
              <a:t>, кто о чём </a:t>
            </a:r>
            <a:r>
              <a:rPr lang="ru-RU" i="1" dirty="0"/>
              <a:t>говорит</a:t>
            </a:r>
            <a:r>
              <a:rPr lang="ru-RU" dirty="0"/>
              <a:t>. (К03, 13–20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…само сочетание слова «доброволец» все-таки </a:t>
            </a:r>
            <a:r>
              <a:rPr lang="ru-RU" b="1" dirty="0"/>
              <a:t>ближе</a:t>
            </a:r>
            <a:r>
              <a:rPr lang="ru-RU" dirty="0"/>
              <a:t> </a:t>
            </a:r>
            <a:r>
              <a:rPr lang="ru-RU" i="1" dirty="0"/>
              <a:t>для слуха </a:t>
            </a:r>
            <a:r>
              <a:rPr lang="ru-RU" dirty="0"/>
              <a:t>и для </a:t>
            </a:r>
            <a:r>
              <a:rPr lang="ru-RU" i="1" dirty="0"/>
              <a:t>понимания</a:t>
            </a:r>
            <a:r>
              <a:rPr lang="ru-RU" dirty="0"/>
              <a:t> </a:t>
            </a:r>
            <a:r>
              <a:rPr lang="ru-RU" i="1" dirty="0"/>
              <a:t>русскому</a:t>
            </a:r>
            <a:r>
              <a:rPr lang="ru-RU" dirty="0"/>
              <a:t> человеку. (К06, 5–12)</a:t>
            </a:r>
          </a:p>
          <a:p>
            <a:r>
              <a:rPr lang="ru-RU" dirty="0"/>
              <a:t>«Доброволец» </a:t>
            </a:r>
            <a:r>
              <a:rPr lang="ru-RU" i="1" dirty="0"/>
              <a:t>понятнее</a:t>
            </a:r>
            <a:r>
              <a:rPr lang="ru-RU" dirty="0"/>
              <a:t>. Наверное, его [предпочитаю]. — Я вообще </a:t>
            </a:r>
            <a:r>
              <a:rPr lang="ru-RU" i="1" dirty="0"/>
              <a:t>люблю</a:t>
            </a:r>
            <a:r>
              <a:rPr lang="ru-RU" dirty="0"/>
              <a:t> </a:t>
            </a:r>
            <a:r>
              <a:rPr lang="ru-RU" i="1" dirty="0"/>
              <a:t>русские</a:t>
            </a:r>
            <a:r>
              <a:rPr lang="ru-RU" dirty="0"/>
              <a:t> слова, </a:t>
            </a:r>
            <a:r>
              <a:rPr lang="ru-RU" i="1" dirty="0"/>
              <a:t>понятные</a:t>
            </a:r>
            <a:r>
              <a:rPr lang="ru-RU" dirty="0"/>
              <a:t>. (С41, 97–102)</a:t>
            </a:r>
          </a:p>
          <a:p>
            <a:r>
              <a:rPr lang="ru-RU" dirty="0"/>
              <a:t>Доброволец», потому что «волонтер» это нерусское слово, пришло из другого государства. Вот этот корень «добро» для меня </a:t>
            </a:r>
            <a:r>
              <a:rPr lang="ru-RU" b="1" dirty="0"/>
              <a:t>ближе</a:t>
            </a:r>
            <a:r>
              <a:rPr lang="ru-RU" dirty="0"/>
              <a:t> и </a:t>
            </a:r>
            <a:r>
              <a:rPr lang="ru-RU" i="1" dirty="0"/>
              <a:t>понятнее</a:t>
            </a:r>
            <a:r>
              <a:rPr lang="ru-RU" dirty="0"/>
              <a:t>. (С43, 233–235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Оба слова понятны; но </a:t>
            </a:r>
            <a:r>
              <a:rPr lang="ru-RU" i="1" dirty="0" smtClean="0">
                <a:solidFill>
                  <a:srgbClr val="FF0000"/>
                </a:solidFill>
              </a:rPr>
              <a:t>хочется, </a:t>
            </a:r>
            <a:r>
              <a:rPr lang="ru-RU" dirty="0" smtClean="0">
                <a:solidFill>
                  <a:srgbClr val="FF0000"/>
                </a:solidFill>
              </a:rPr>
              <a:t>чтобы одно было </a:t>
            </a:r>
            <a:r>
              <a:rPr lang="ru-RU" i="1" dirty="0" smtClean="0">
                <a:solidFill>
                  <a:srgbClr val="FF0000"/>
                </a:solidFill>
              </a:rPr>
              <a:t>понятнее</a:t>
            </a:r>
            <a:r>
              <a:rPr lang="ru-RU" dirty="0" smtClean="0">
                <a:solidFill>
                  <a:srgbClr val="FF0000"/>
                </a:solidFill>
              </a:rPr>
              <a:t>!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8719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2.3. Деятельный выбор: узус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«Волонтер» [употребляю чаще] — </a:t>
            </a:r>
            <a:r>
              <a:rPr lang="ru-RU" i="1" dirty="0"/>
              <a:t>Не </a:t>
            </a:r>
            <a:r>
              <a:rPr lang="ru-RU" i="1" dirty="0">
                <a:solidFill>
                  <a:srgbClr val="FF0000"/>
                </a:solidFill>
              </a:rPr>
              <a:t>скажу</a:t>
            </a:r>
            <a:r>
              <a:rPr lang="ru-RU" i="1" dirty="0"/>
              <a:t> почему</a:t>
            </a:r>
            <a:r>
              <a:rPr lang="ru-RU" dirty="0"/>
              <a:t>, </a:t>
            </a:r>
            <a:r>
              <a:rPr lang="ru-RU" i="1" dirty="0"/>
              <a:t>уже как-то привязалось</a:t>
            </a:r>
            <a:r>
              <a:rPr lang="ru-RU" dirty="0"/>
              <a:t>. (К10, 114–123)</a:t>
            </a:r>
          </a:p>
          <a:p>
            <a:r>
              <a:rPr lang="ru-RU" dirty="0" smtClean="0"/>
              <a:t>Разницы </a:t>
            </a:r>
            <a:r>
              <a:rPr lang="ru-RU" dirty="0"/>
              <a:t>я </a:t>
            </a:r>
            <a:r>
              <a:rPr lang="ru-RU" dirty="0">
                <a:solidFill>
                  <a:srgbClr val="FF0000"/>
                </a:solidFill>
              </a:rPr>
              <a:t>знаю</a:t>
            </a:r>
            <a:r>
              <a:rPr lang="ru-RU" dirty="0"/>
              <a:t>, что нет. «Волонтер» и «доброволец» — это одно и то же. «Доброволец» — это чисто, русское название. «Волонтер» — это более такое иноязычное для меня. Просто я </a:t>
            </a:r>
            <a:r>
              <a:rPr lang="ru-RU" i="1" dirty="0"/>
              <a:t>привыкла</a:t>
            </a:r>
            <a:r>
              <a:rPr lang="ru-RU" dirty="0"/>
              <a:t> к «волонтеру». «Волонтер», «волонтер», просто «книжка волонтера». (С14, 454–459</a:t>
            </a:r>
            <a:r>
              <a:rPr lang="ru-RU" dirty="0" smtClean="0"/>
              <a:t>)</a:t>
            </a:r>
          </a:p>
          <a:p>
            <a:r>
              <a:rPr lang="ru-RU" dirty="0"/>
              <a:t>Волонтер как-то </a:t>
            </a:r>
            <a:r>
              <a:rPr lang="ru-RU" b="1" dirty="0"/>
              <a:t>ближе</a:t>
            </a:r>
            <a:r>
              <a:rPr lang="ru-RU" dirty="0"/>
              <a:t>, потому что западное слово, не знаю, </a:t>
            </a:r>
            <a:r>
              <a:rPr lang="ru-RU" i="1" dirty="0"/>
              <a:t>привыкла</a:t>
            </a:r>
            <a:r>
              <a:rPr lang="ru-RU" dirty="0"/>
              <a:t>. Доброволец, может быть, неплохое, конечно, русское, ну, не знаю. —  Да [предпочитаю волонтер]. Может быть, это вопрос </a:t>
            </a:r>
            <a:r>
              <a:rPr lang="ru-RU" i="1" dirty="0"/>
              <a:t>привычки</a:t>
            </a:r>
            <a:r>
              <a:rPr lang="ru-RU" dirty="0"/>
              <a:t>, с другой стороны, </a:t>
            </a:r>
            <a:r>
              <a:rPr lang="ru-RU" i="1" dirty="0"/>
              <a:t>просто </a:t>
            </a:r>
            <a:r>
              <a:rPr lang="ru-RU" i="1" dirty="0">
                <a:solidFill>
                  <a:srgbClr val="FF0000"/>
                </a:solidFill>
              </a:rPr>
              <a:t>объяснить</a:t>
            </a:r>
            <a:r>
              <a:rPr lang="ru-RU" i="1" dirty="0"/>
              <a:t> не могу</a:t>
            </a:r>
            <a:r>
              <a:rPr lang="ru-RU" dirty="0"/>
              <a:t>. (С29, 275–280)</a:t>
            </a:r>
          </a:p>
          <a:p>
            <a:endParaRPr lang="ru-RU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9323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2.3. Деятельный выбор: узус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Почему мы должны заниматься </a:t>
            </a:r>
            <a:r>
              <a:rPr lang="ru-RU" i="1" dirty="0" smtClean="0"/>
              <a:t>«волонтерами», </a:t>
            </a:r>
            <a:r>
              <a:rPr lang="ru-RU" i="1" dirty="0"/>
              <a:t>если у нас есть </a:t>
            </a:r>
            <a:r>
              <a:rPr lang="ru-RU" i="1" dirty="0" smtClean="0"/>
              <a:t>«доброволец»?!</a:t>
            </a:r>
            <a:r>
              <a:rPr lang="ru-RU" dirty="0" smtClean="0"/>
              <a:t> </a:t>
            </a:r>
            <a:r>
              <a:rPr lang="ru-RU" dirty="0"/>
              <a:t>Но «волонтер» </a:t>
            </a:r>
            <a:r>
              <a:rPr lang="ru-RU" i="1" dirty="0"/>
              <a:t>используется намного чаще</a:t>
            </a:r>
            <a:r>
              <a:rPr lang="ru-RU" dirty="0"/>
              <a:t>. Даже по названию у нас все-таки «Волонтерский центр», а не «Добровольческий центр». Скажем так, здесь я — заместитель директора Волонтерского центра… (К08, 216–234)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56574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2.3. Деятельный выбор: узус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В принципе, разница в том, что </a:t>
            </a:r>
            <a:r>
              <a:rPr lang="ru-RU" i="1" dirty="0"/>
              <a:t>русское — всегда</a:t>
            </a:r>
            <a:r>
              <a:rPr lang="ru-RU" dirty="0"/>
              <a:t> </a:t>
            </a:r>
            <a:r>
              <a:rPr lang="ru-RU" b="1" dirty="0"/>
              <a:t>ближе</a:t>
            </a:r>
            <a:r>
              <a:rPr lang="ru-RU" dirty="0"/>
              <a:t>. […] В принципе, мы </a:t>
            </a:r>
            <a:r>
              <a:rPr lang="ru-RU" i="1" dirty="0"/>
              <a:t>везде</a:t>
            </a:r>
            <a:r>
              <a:rPr lang="ru-RU" dirty="0"/>
              <a:t> пишем «</a:t>
            </a:r>
            <a:r>
              <a:rPr lang="ru-RU" dirty="0" err="1"/>
              <a:t>волонтерско</a:t>
            </a:r>
            <a:r>
              <a:rPr lang="ru-RU" dirty="0"/>
              <a:t>-добровольческая деятельность» (</a:t>
            </a:r>
            <a:r>
              <a:rPr lang="ru-RU" i="1" dirty="0">
                <a:solidFill>
                  <a:srgbClr val="FF0000"/>
                </a:solidFill>
              </a:rPr>
              <a:t>Смеется</a:t>
            </a:r>
            <a:r>
              <a:rPr lang="ru-RU" dirty="0"/>
              <a:t>). (К35, 252–263)</a:t>
            </a:r>
          </a:p>
          <a:p>
            <a:r>
              <a:rPr lang="ru-RU" dirty="0"/>
              <a:t>Если честно, я стараюсь не ввязываться в эти странные и удивительные для меня споры о том, доброволец или волонтер. — Мне </a:t>
            </a:r>
            <a:r>
              <a:rPr lang="ru-RU" b="1" dirty="0"/>
              <a:t>ближе</a:t>
            </a:r>
            <a:r>
              <a:rPr lang="ru-RU" dirty="0"/>
              <a:t> то, что я </a:t>
            </a:r>
            <a:r>
              <a:rPr lang="ru-RU" i="1" dirty="0"/>
              <a:t>чаще использовал</a:t>
            </a:r>
            <a:r>
              <a:rPr lang="ru-RU" dirty="0"/>
              <a:t>. Хотя бывают случаи, когда нам в заявках надо писать «доброволец», а не «волонтер». Все очень </a:t>
            </a:r>
            <a:r>
              <a:rPr lang="ru-RU" i="1" dirty="0">
                <a:solidFill>
                  <a:srgbClr val="FF0000"/>
                </a:solidFill>
              </a:rPr>
              <a:t>смешно</a:t>
            </a:r>
            <a:r>
              <a:rPr lang="ru-RU" dirty="0"/>
              <a:t>. (С23, 314–322</a:t>
            </a:r>
            <a:r>
              <a:rPr lang="ru-RU" dirty="0" smtClean="0"/>
              <a:t>)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Амбивалентность 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0116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2.4. Превратности динамики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«Волонтер», наверное, иностранное все-таки </a:t>
            </a:r>
            <a:r>
              <a:rPr lang="ru-RU" dirty="0" smtClean="0"/>
              <a:t>слово; </a:t>
            </a:r>
            <a:r>
              <a:rPr lang="ru-RU" dirty="0"/>
              <a:t>если брать наше поколение, оно не было </a:t>
            </a:r>
            <a:r>
              <a:rPr lang="ru-RU" dirty="0">
                <a:solidFill>
                  <a:srgbClr val="FF0000"/>
                </a:solidFill>
              </a:rPr>
              <a:t>на слуху</a:t>
            </a:r>
            <a:r>
              <a:rPr lang="ru-RU" dirty="0"/>
              <a:t>. Это у молодых только на слуху. А пожилой человек, он может что-то другое </a:t>
            </a:r>
            <a:r>
              <a:rPr lang="ru-RU" dirty="0">
                <a:solidFill>
                  <a:srgbClr val="FF0000"/>
                </a:solidFill>
              </a:rPr>
              <a:t>придумать</a:t>
            </a:r>
            <a:r>
              <a:rPr lang="ru-RU" dirty="0"/>
              <a:t> к этому слову. А «доброволец» он более </a:t>
            </a:r>
            <a:r>
              <a:rPr lang="ru-RU" dirty="0">
                <a:solidFill>
                  <a:srgbClr val="FF0000"/>
                </a:solidFill>
              </a:rPr>
              <a:t>сердечно</a:t>
            </a:r>
            <a:r>
              <a:rPr lang="ru-RU" dirty="0"/>
              <a:t> воспримет. (</a:t>
            </a:r>
            <a:r>
              <a:rPr lang="ru-RU" dirty="0" err="1"/>
              <a:t>С45</a:t>
            </a:r>
            <a:r>
              <a:rPr lang="ru-RU" dirty="0"/>
              <a:t>, 62–69)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2755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1163782"/>
            <a:ext cx="8368145" cy="3131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3. Содержательные объяснения</a:t>
            </a:r>
          </a:p>
        </p:txBody>
      </p:sp>
    </p:spTree>
    <p:extLst>
      <p:ext uri="{BB962C8B-B14F-4D97-AF65-F5344CB8AC3E}">
        <p14:creationId xmlns:p14="http://schemas.microsoft.com/office/powerpoint/2010/main" val="1220393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3.1. История и современность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33056"/>
            <a:ext cx="8229600" cy="53201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Уход в историю: белые и красные:</a:t>
            </a:r>
          </a:p>
          <a:p>
            <a:r>
              <a:rPr lang="ru-RU" dirty="0"/>
              <a:t>У меня был второй по численности отряд, и мы назывались «</a:t>
            </a:r>
            <a:r>
              <a:rPr lang="ru-RU" dirty="0" err="1"/>
              <a:t>Доброволецъ</a:t>
            </a:r>
            <a:r>
              <a:rPr lang="ru-RU" dirty="0"/>
              <a:t>». Причем с красивым твердым знаком — старорусское что-то такое, славянское мы вставили в своем названии. (К02, 26–32)</a:t>
            </a:r>
          </a:p>
          <a:p>
            <a:r>
              <a:rPr lang="ru-RU" dirty="0"/>
              <a:t>У нас, потому что город Пермь очень сильно связан с добровольцами, у нас есть сквер Уральских добровольцев, где формировались ополчения в Великой Отечественной войне. У нас есть мемориал Добровольческому танковому корпусу, когда пермские танкисты уходили воевать в Великую Отечественную войну. (П02, 14–18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86642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3.1. История и современность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/>
              <a:t>Отторжение прошлого</a:t>
            </a:r>
          </a:p>
          <a:p>
            <a:r>
              <a:rPr lang="ru-RU" dirty="0" smtClean="0"/>
              <a:t>Наверное</a:t>
            </a:r>
            <a:r>
              <a:rPr lang="ru-RU" dirty="0"/>
              <a:t>, [предпочитаю] «волонтер» почему-то, […] у меня «доброволец» ассоциируется, не знаю, у меня какое-то ужасное сравнение, это </a:t>
            </a:r>
            <a:r>
              <a:rPr lang="ru-RU" dirty="0">
                <a:solidFill>
                  <a:srgbClr val="FF0000"/>
                </a:solidFill>
              </a:rPr>
              <a:t>когда людей собирают, я ассоциирую с войной почему-то.</a:t>
            </a:r>
            <a:r>
              <a:rPr lang="ru-RU" dirty="0"/>
              <a:t> […] </a:t>
            </a:r>
            <a:r>
              <a:rPr lang="ru-RU" dirty="0">
                <a:solidFill>
                  <a:srgbClr val="FF0000"/>
                </a:solidFill>
              </a:rPr>
              <a:t>Я же здесь ни с кем не воюю</a:t>
            </a:r>
            <a:r>
              <a:rPr lang="ru-RU" dirty="0"/>
              <a:t>. У меня такие ассоциации, я не хочу никому навязывать свою добрую </a:t>
            </a:r>
            <a:r>
              <a:rPr lang="ru-RU" dirty="0" smtClean="0"/>
              <a:t>волю… </a:t>
            </a:r>
            <a:r>
              <a:rPr lang="ru-RU" dirty="0"/>
              <a:t>(С38, 215–223)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9872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Социальная самоидентификация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«Человеческие существа живут в мире значимых объектов, а не в среде, состоящей из стимулов и </a:t>
            </a:r>
            <a:r>
              <a:rPr lang="ru-RU" dirty="0" err="1"/>
              <a:t>самоконституирующихся</a:t>
            </a:r>
            <a:r>
              <a:rPr lang="ru-RU" dirty="0"/>
              <a:t> сущностей. Этот мир имеет социальное происхождение, ибо значения возникают в процессе социального взаимодействия</a:t>
            </a:r>
            <a:r>
              <a:rPr lang="ru-RU" dirty="0" smtClean="0"/>
              <a:t>». </a:t>
            </a:r>
            <a:r>
              <a:rPr lang="en-US" i="1" dirty="0" smtClean="0"/>
              <a:t>(1966)</a:t>
            </a:r>
            <a:endParaRPr lang="en-US" dirty="0" smtClean="0"/>
          </a:p>
          <a:p>
            <a:pPr marL="0" indent="0">
              <a:buNone/>
            </a:pPr>
            <a:r>
              <a:rPr lang="ru-RU" dirty="0"/>
              <a:t> «Мы знаем </a:t>
            </a:r>
            <a:r>
              <a:rPr lang="ru-RU" dirty="0" smtClean="0"/>
              <a:t>вещи </a:t>
            </a:r>
            <a:r>
              <a:rPr lang="ru-RU" dirty="0"/>
              <a:t>по их </a:t>
            </a:r>
            <a:r>
              <a:rPr lang="ru-RU" dirty="0" smtClean="0"/>
              <a:t>смыслам… смыслы порождаются… </a:t>
            </a:r>
            <a:r>
              <a:rPr lang="en-US" dirty="0" smtClean="0"/>
              <a:t>[</a:t>
            </a:r>
            <a:r>
              <a:rPr lang="ru-RU" dirty="0" smtClean="0"/>
              <a:t>и</a:t>
            </a:r>
            <a:r>
              <a:rPr lang="en-US" dirty="0" smtClean="0"/>
              <a:t>] </a:t>
            </a:r>
            <a:r>
              <a:rPr lang="ru-RU" dirty="0" smtClean="0"/>
              <a:t>изменяются </a:t>
            </a:r>
            <a:r>
              <a:rPr lang="ru-RU" dirty="0"/>
              <a:t>в ходе социального взаимодействия</a:t>
            </a:r>
            <a:r>
              <a:rPr lang="ru-RU" dirty="0" smtClean="0"/>
              <a:t>». </a:t>
            </a:r>
            <a:r>
              <a:rPr lang="en-US" i="1" dirty="0" smtClean="0"/>
              <a:t>(196</a:t>
            </a:r>
            <a:r>
              <a:rPr lang="ru-RU" i="1" dirty="0" smtClean="0"/>
              <a:t>9</a:t>
            </a:r>
            <a:r>
              <a:rPr lang="en-US" i="1" dirty="0" smtClean="0"/>
              <a:t>)</a:t>
            </a:r>
            <a:endParaRPr lang="ru-RU" dirty="0" smtClean="0"/>
          </a:p>
          <a:p>
            <a:pPr marL="0" indent="0" algn="r">
              <a:buNone/>
            </a:pPr>
            <a:r>
              <a:rPr lang="en-US" i="1" dirty="0"/>
              <a:t> </a:t>
            </a:r>
            <a:r>
              <a:rPr lang="en-US" i="1" dirty="0" smtClean="0"/>
              <a:t>Herbert</a:t>
            </a:r>
            <a:r>
              <a:rPr lang="en-US" dirty="0" smtClean="0"/>
              <a:t> </a:t>
            </a:r>
            <a:r>
              <a:rPr lang="en-US" i="1" dirty="0" err="1" smtClean="0"/>
              <a:t>Blumer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8636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3.1. История и современность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3556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Модность</a:t>
            </a:r>
          </a:p>
          <a:p>
            <a:r>
              <a:rPr lang="ru-RU" dirty="0" smtClean="0"/>
              <a:t>[Предпочитаю</a:t>
            </a:r>
            <a:r>
              <a:rPr lang="ru-RU" dirty="0"/>
              <a:t>] «волонтер», наверное, потому что </a:t>
            </a:r>
            <a:r>
              <a:rPr lang="ru-RU" dirty="0">
                <a:solidFill>
                  <a:srgbClr val="FF0000"/>
                </a:solidFill>
              </a:rPr>
              <a:t>ближе детям</a:t>
            </a:r>
            <a:r>
              <a:rPr lang="ru-RU" dirty="0"/>
              <a:t>. Потому что мы с ними, когда общаемся, они более понимают слово «волонтер». Может быть, потому что оно более употребляется в их возрастной категории. А </a:t>
            </a:r>
            <a:r>
              <a:rPr lang="ru-RU" dirty="0">
                <a:solidFill>
                  <a:srgbClr val="FF0000"/>
                </a:solidFill>
              </a:rPr>
              <a:t>доброволец, они понимают как Тимуровские отряды. И они сразу: ой, это мы что, пойдем копать картошку, помогать бабушкам (</a:t>
            </a:r>
            <a:r>
              <a:rPr lang="ru-RU" i="1" dirty="0">
                <a:solidFill>
                  <a:srgbClr val="FF0000"/>
                </a:solidFill>
              </a:rPr>
              <a:t>смеется</a:t>
            </a:r>
            <a:r>
              <a:rPr lang="ru-RU" dirty="0">
                <a:solidFill>
                  <a:srgbClr val="FF0000"/>
                </a:solidFill>
              </a:rPr>
              <a:t>). </a:t>
            </a:r>
            <a:r>
              <a:rPr lang="ru-RU" dirty="0"/>
              <a:t>А </a:t>
            </a:r>
            <a:r>
              <a:rPr lang="ru-RU" dirty="0" err="1"/>
              <a:t>волонтерство</a:t>
            </a:r>
            <a:r>
              <a:rPr lang="ru-RU" dirty="0"/>
              <a:t> — современнее. Наверное, потому мы и употребляем слово. (</a:t>
            </a:r>
            <a:r>
              <a:rPr lang="ru-RU" dirty="0" err="1"/>
              <a:t>С05</a:t>
            </a:r>
            <a:r>
              <a:rPr lang="ru-RU" dirty="0"/>
              <a:t>, 23–28</a:t>
            </a:r>
            <a:r>
              <a:rPr lang="ru-RU" dirty="0" smtClean="0"/>
              <a:t>)</a:t>
            </a:r>
          </a:p>
          <a:p>
            <a:r>
              <a:rPr lang="ru-RU" dirty="0"/>
              <a:t>«</a:t>
            </a:r>
            <a:r>
              <a:rPr lang="ru-RU" dirty="0" err="1"/>
              <a:t>Волонтерство</a:t>
            </a:r>
            <a:r>
              <a:rPr lang="ru-RU" dirty="0"/>
              <a:t>» для них [детей] более </a:t>
            </a:r>
            <a:r>
              <a:rPr lang="ru-RU" dirty="0">
                <a:solidFill>
                  <a:srgbClr val="FF0000"/>
                </a:solidFill>
              </a:rPr>
              <a:t>современно</a:t>
            </a:r>
            <a:r>
              <a:rPr lang="ru-RU" dirty="0"/>
              <a:t>, это с акциями [связано]. — </a:t>
            </a:r>
            <a:r>
              <a:rPr lang="ru-RU" dirty="0">
                <a:solidFill>
                  <a:srgbClr val="FF0000"/>
                </a:solidFill>
              </a:rPr>
              <a:t>С делом — более добровольчество. С акциями — больше </a:t>
            </a:r>
            <a:r>
              <a:rPr lang="ru-RU" dirty="0" err="1">
                <a:solidFill>
                  <a:srgbClr val="FF0000"/>
                </a:solidFill>
              </a:rPr>
              <a:t>волонтерство</a:t>
            </a:r>
            <a:r>
              <a:rPr lang="ru-RU" dirty="0"/>
              <a:t>. — [При выборе слова в общении] смотрим, как дети на это реагируют (</a:t>
            </a:r>
            <a:r>
              <a:rPr lang="ru-RU" i="1" dirty="0"/>
              <a:t>смеется</a:t>
            </a:r>
            <a:r>
              <a:rPr lang="ru-RU" dirty="0"/>
              <a:t>). (</a:t>
            </a:r>
            <a:r>
              <a:rPr lang="ru-RU" dirty="0" err="1"/>
              <a:t>С05</a:t>
            </a:r>
            <a:r>
              <a:rPr lang="ru-RU" dirty="0"/>
              <a:t>, 45–50)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38865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3.2. Свое и </a:t>
            </a:r>
            <a:r>
              <a:rPr lang="ru-RU" b="1" dirty="0" smtClean="0"/>
              <a:t>чужое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36073"/>
            <a:ext cx="8229600" cy="5389417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Патриотизм / глобализм</a:t>
            </a:r>
          </a:p>
          <a:p>
            <a:r>
              <a:rPr lang="ru-RU" dirty="0" smtClean="0"/>
              <a:t>[</a:t>
            </a:r>
            <a:r>
              <a:rPr lang="ru-RU" dirty="0"/>
              <a:t>Предпочитаю] «доброволец». […] Россия потому что. […] Потому что это наше родное слово, наш родной смысл, а </a:t>
            </a:r>
            <a:r>
              <a:rPr lang="ru-RU" dirty="0">
                <a:solidFill>
                  <a:srgbClr val="FF0000"/>
                </a:solidFill>
              </a:rPr>
              <a:t>«волонтер» — это мы как бы строимся под других людей, под иностранных</a:t>
            </a:r>
            <a:r>
              <a:rPr lang="ru-RU" dirty="0"/>
              <a:t>, а мы это озвучиваем русским словом. Хотя иногда в работе получается, что оно </a:t>
            </a:r>
            <a:r>
              <a:rPr lang="ru-RU" dirty="0">
                <a:solidFill>
                  <a:srgbClr val="FF0000"/>
                </a:solidFill>
              </a:rPr>
              <a:t>приживается</a:t>
            </a:r>
            <a:r>
              <a:rPr lang="ru-RU" dirty="0"/>
              <a:t>, это слово, его используешь, но по душе мне ближе «доброволец». (</a:t>
            </a:r>
            <a:r>
              <a:rPr lang="ru-RU" dirty="0" err="1"/>
              <a:t>С02</a:t>
            </a:r>
            <a:r>
              <a:rPr lang="ru-RU" dirty="0"/>
              <a:t>, 6–11</a:t>
            </a:r>
            <a:r>
              <a:rPr lang="ru-RU" dirty="0" smtClean="0"/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22843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3.2. Свое и </a:t>
            </a:r>
            <a:r>
              <a:rPr lang="ru-RU" b="1" dirty="0" smtClean="0">
                <a:solidFill>
                  <a:srgbClr val="FF0000"/>
                </a:solidFill>
              </a:rPr>
              <a:t>чужое: СМИ и власть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0945" y="1600200"/>
            <a:ext cx="8589819" cy="502227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По губернаторской программе </a:t>
            </a:r>
            <a:r>
              <a:rPr lang="en-US" dirty="0"/>
              <a:t>NN</a:t>
            </a:r>
            <a:r>
              <a:rPr lang="ru-RU" dirty="0"/>
              <a:t> наше направление провозглашено как </a:t>
            </a:r>
            <a:r>
              <a:rPr lang="ru-RU" dirty="0" err="1"/>
              <a:t>волонтерство</a:t>
            </a:r>
            <a:r>
              <a:rPr lang="ru-RU" dirty="0"/>
              <a:t>. Слово это западное, а у нас принято — добровольцы. В нашей эмблеме… это расшифровывается как человек доброй воли, доброволец. (</a:t>
            </a:r>
            <a:r>
              <a:rPr lang="ru-RU" dirty="0" err="1"/>
              <a:t>К17</a:t>
            </a:r>
            <a:r>
              <a:rPr lang="ru-RU" dirty="0"/>
              <a:t>, 145–150</a:t>
            </a:r>
            <a:r>
              <a:rPr lang="ru-RU" dirty="0" smtClean="0"/>
              <a:t>)</a:t>
            </a:r>
          </a:p>
          <a:p>
            <a:r>
              <a:rPr lang="ru-RU" dirty="0" smtClean="0"/>
              <a:t>У нас в верхних эшелонах власти любят поболтать таким, словом пользоваться. Мы люди простые, мы работаем, людям помогаем. Нам совершенно все равно, как нас назовут. Лишь бы помощь была хорошая. Только бы </a:t>
            </a:r>
            <a:r>
              <a:rPr lang="ru-RU" dirty="0" err="1" smtClean="0"/>
              <a:t>неругательным</a:t>
            </a:r>
            <a:r>
              <a:rPr lang="ru-RU" dirty="0" smtClean="0"/>
              <a:t> словом. — И [чтобы] не мешали. (С47, 91–104)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60177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3.2. Свое и </a:t>
            </a:r>
            <a:r>
              <a:rPr lang="ru-RU" b="1" dirty="0" smtClean="0"/>
              <a:t>чужое: </a:t>
            </a:r>
            <a:br>
              <a:rPr lang="ru-RU" b="1" dirty="0" smtClean="0"/>
            </a:br>
            <a:r>
              <a:rPr lang="ru-RU" b="1" dirty="0" smtClean="0"/>
              <a:t>патриоты по ИХ лекалам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Я склона к употреблению больше русских слов. На мой взгляд, когда человек любит свою страну, гордится своей нацией, соответственно он будет употреблять в лексиконе больше русских слов. Например, </a:t>
            </a:r>
            <a:r>
              <a:rPr lang="ru-RU" dirty="0">
                <a:solidFill>
                  <a:srgbClr val="FF0000"/>
                </a:solidFill>
              </a:rPr>
              <a:t>если мы поедем во Францию, мы не найдем нигде надписей на английском языке. Потому что они гордятся своей страной. Такие патриоты, </a:t>
            </a:r>
            <a:r>
              <a:rPr lang="ru-RU" dirty="0"/>
              <a:t>даже если есть какие-то слова, они будут заменять их французскими. Но никак не на английском. Я думаю, что с этой точки зрения «доброволец» — от слова добро, добрая воля. И это значение мне более близко. (</a:t>
            </a:r>
            <a:r>
              <a:rPr lang="ru-RU" dirty="0" err="1"/>
              <a:t>К18</a:t>
            </a:r>
            <a:r>
              <a:rPr lang="ru-RU" dirty="0"/>
              <a:t>, 249–258)</a:t>
            </a:r>
          </a:p>
        </p:txBody>
      </p:sp>
    </p:spTree>
    <p:extLst>
      <p:ext uri="{BB962C8B-B14F-4D97-AF65-F5344CB8AC3E}">
        <p14:creationId xmlns:p14="http://schemas.microsoft.com/office/powerpoint/2010/main" val="29728429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3.2. Свое и </a:t>
            </a:r>
            <a:r>
              <a:rPr lang="ru-RU" b="1" dirty="0" smtClean="0"/>
              <a:t>чужое: </a:t>
            </a:r>
            <a:br>
              <a:rPr lang="ru-RU" b="1" dirty="0" smtClean="0"/>
            </a:br>
            <a:r>
              <a:rPr lang="ru-RU" b="1" dirty="0" smtClean="0"/>
              <a:t>патриоты по ИХ лекалам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Я знаю, что </a:t>
            </a:r>
            <a:r>
              <a:rPr lang="ru-RU" dirty="0">
                <a:solidFill>
                  <a:srgbClr val="FF0000"/>
                </a:solidFill>
              </a:rPr>
              <a:t>государство любит больше «доброволец</a:t>
            </a:r>
            <a:r>
              <a:rPr lang="ru-RU" dirty="0"/>
              <a:t>», потому что слово русское. Но я лично ориентирована на западную практику, которая гораздо больше цивилизованная, отработанная. </a:t>
            </a:r>
            <a:r>
              <a:rPr lang="ru-RU" dirty="0">
                <a:solidFill>
                  <a:srgbClr val="FF0000"/>
                </a:solidFill>
              </a:rPr>
              <a:t>Мы не перестаем поражаться волонтерам из Америки, где для людей это норма. Их не надо убеждать. Они так живут</a:t>
            </a:r>
            <a:r>
              <a:rPr lang="ru-RU" dirty="0"/>
              <a:t>. У меня мама волонтер, у меня папа волонтер. Поэтому я волонтер. Мы стараемся в своих семьях такую практику вести. Абсолютно всех своих привлекаем. Мы ориентируемся на западную практику. Поэтому </a:t>
            </a:r>
            <a:r>
              <a:rPr lang="ru-RU" dirty="0">
                <a:solidFill>
                  <a:srgbClr val="FF0000"/>
                </a:solidFill>
              </a:rPr>
              <a:t>мы — волонтеры, а не добровольцы, которые ездят на Селигер</a:t>
            </a:r>
            <a:r>
              <a:rPr lang="ru-RU" dirty="0"/>
              <a:t>. (</a:t>
            </a:r>
            <a:r>
              <a:rPr lang="ru-RU" dirty="0" err="1"/>
              <a:t>С16</a:t>
            </a:r>
            <a:r>
              <a:rPr lang="ru-RU" dirty="0"/>
              <a:t>, 530–545)</a:t>
            </a:r>
          </a:p>
        </p:txBody>
      </p:sp>
    </p:spTree>
    <p:extLst>
      <p:ext uri="{BB962C8B-B14F-4D97-AF65-F5344CB8AC3E}">
        <p14:creationId xmlns:p14="http://schemas.microsoft.com/office/powerpoint/2010/main" val="23662412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3.3. Сырое </a:t>
            </a:r>
            <a:r>
              <a:rPr lang="ru-RU" dirty="0"/>
              <a:t>и приготовленное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Мы работаем и с тем, и другим [понятием]. Добровольчество — это делать добро, оно по-доброму звучит. Волонтер — это ответственное, что-то решающее. (</a:t>
            </a:r>
            <a:r>
              <a:rPr lang="ru-RU" dirty="0" err="1"/>
              <a:t>С04</a:t>
            </a:r>
            <a:r>
              <a:rPr lang="ru-RU" dirty="0"/>
              <a:t>, 407–413)</a:t>
            </a:r>
          </a:p>
          <a:p>
            <a:r>
              <a:rPr lang="ru-RU" dirty="0"/>
              <a:t>Доброволец может идти, когда ему захочется, а волонтер берет на себя обязательства. (</a:t>
            </a:r>
            <a:r>
              <a:rPr lang="ru-RU" dirty="0" err="1"/>
              <a:t>К20</a:t>
            </a:r>
            <a:r>
              <a:rPr lang="ru-RU" dirty="0"/>
              <a:t>, 212–215)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5196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3.3+. </a:t>
            </a:r>
            <a:r>
              <a:rPr lang="ru-RU" dirty="0" smtClean="0"/>
              <a:t>Ни сырое, ни </a:t>
            </a:r>
            <a:r>
              <a:rPr lang="ru-RU" dirty="0"/>
              <a:t>приготовленное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я заместитель директора Волонтерского центра</a:t>
            </a:r>
            <a:r>
              <a:rPr lang="ru-RU" dirty="0"/>
              <a:t>, а когда я по своему желанию еду помогать в Крымск, вот там я могу себя спокойно назвать без всяких должностей, спокойно могу себя назвать добровольцем, который помогает людям. То есть </a:t>
            </a:r>
            <a:r>
              <a:rPr lang="ru-RU" dirty="0">
                <a:solidFill>
                  <a:srgbClr val="FF0000"/>
                </a:solidFill>
              </a:rPr>
              <a:t>в душе я доброволец. Никакой не волонтер</a:t>
            </a:r>
            <a:r>
              <a:rPr lang="ru-RU" dirty="0"/>
              <a:t>. Да как я могу быть волонтером? Ведь здесь специфика, я </a:t>
            </a:r>
            <a:r>
              <a:rPr lang="ru-RU" dirty="0">
                <a:solidFill>
                  <a:srgbClr val="FF0000"/>
                </a:solidFill>
              </a:rPr>
              <a:t>работаю за деньги. Я не буду оговаривать сумму зарплаты в цифрах… у меня трудовой договор</a:t>
            </a:r>
            <a:r>
              <a:rPr lang="ru-RU" dirty="0"/>
              <a:t>, у меня запись в трудовой книжке, я получаю за это, так скажем, деньги. То есть я не работаю уже на добровольческих началах, в волонтерском центре. Я не могу являться ни волонтером, ни добровольцем. </a:t>
            </a:r>
            <a:r>
              <a:rPr lang="ru-RU" dirty="0" smtClean="0"/>
              <a:t>(</a:t>
            </a:r>
            <a:r>
              <a:rPr lang="ru-RU" dirty="0" err="1"/>
              <a:t>К08</a:t>
            </a:r>
            <a:r>
              <a:rPr lang="ru-RU" dirty="0"/>
              <a:t>, 216–234)</a:t>
            </a:r>
          </a:p>
        </p:txBody>
      </p:sp>
    </p:spTree>
    <p:extLst>
      <p:ext uri="{BB962C8B-B14F-4D97-AF65-F5344CB8AC3E}">
        <p14:creationId xmlns:p14="http://schemas.microsoft.com/office/powerpoint/2010/main" val="28334588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бы резюме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Волонтерская / добровольческая деятельность пронизана разными, в том числе, неожиданными уже готовыми смыслами.</a:t>
            </a:r>
          </a:p>
          <a:p>
            <a:pPr marL="0" indent="0">
              <a:buNone/>
            </a:pPr>
            <a:r>
              <a:rPr lang="ru-RU" dirty="0" smtClean="0"/>
              <a:t>Желание «оседлать» волонтеров / добровольцев, порулить ими должно </a:t>
            </a:r>
            <a:br>
              <a:rPr lang="ru-RU" dirty="0" smtClean="0"/>
            </a:br>
            <a:r>
              <a:rPr lang="ru-RU" dirty="0" smtClean="0"/>
              <a:t>либо считаться с готовыми смыслами, </a:t>
            </a:r>
            <a:br>
              <a:rPr lang="ru-RU" dirty="0" smtClean="0"/>
            </a:br>
            <a:r>
              <a:rPr lang="ru-RU" dirty="0" smtClean="0"/>
              <a:t>либо активно предлагать и </a:t>
            </a:r>
            <a:r>
              <a:rPr lang="ru-RU" smtClean="0"/>
              <a:t>продвигать собственные </a:t>
            </a:r>
            <a:r>
              <a:rPr lang="ru-RU" dirty="0" smtClean="0"/>
              <a:t>смыслы.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99342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1027112"/>
            <a:ext cx="7772400" cy="2206625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600" dirty="0" smtClean="0"/>
              <a:t>Семантика самоопределения волонтеров</a:t>
            </a:r>
            <a:endParaRPr lang="en-US" sz="2900" dirty="0" smtClean="0">
              <a:solidFill>
                <a:srgbClr val="21386F"/>
              </a:solidFill>
              <a:latin typeface="Myriad Pro Semibold"/>
              <a:ea typeface="ＭＳ Ｐゴシック"/>
              <a:cs typeface="ＭＳ Ｐゴシック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599" y="4003964"/>
            <a:ext cx="6622474" cy="1808113"/>
          </a:xfrm>
        </p:spPr>
        <p:txBody>
          <a:bodyPr>
            <a:noAutofit/>
          </a:bodyPr>
          <a:lstStyle/>
          <a:p>
            <a:pPr eaLnBrk="1" hangingPunct="1"/>
            <a:r>
              <a:rPr lang="ru-RU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Олег Оберемко</a:t>
            </a:r>
          </a:p>
          <a:p>
            <a:pPr eaLnBrk="1" hangingPunct="1"/>
            <a:r>
              <a:rPr kumimoji="1" lang="ru-RU" sz="20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Кафедра </a:t>
            </a:r>
            <a:r>
              <a:rPr kumimoji="1" lang="ru-RU" sz="2000" dirty="0" err="1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МСиАСИ</a:t>
            </a:r>
            <a:endParaRPr kumimoji="1" lang="ru-RU" sz="20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eaLnBrk="1" hangingPunct="1"/>
            <a:endParaRPr kumimoji="1" lang="ru-RU" sz="2000" dirty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  <a:p>
            <a:pPr eaLnBrk="1" hangingPunct="1"/>
            <a:r>
              <a:rPr kumimoji="1" lang="ru-RU" sz="2800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24.02.2016</a:t>
            </a: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</a:t>
            </a:r>
            <a:r>
              <a:rPr lang="ru-RU" sz="800" dirty="0" smtClean="0">
                <a:solidFill>
                  <a:schemeClr val="bg1"/>
                </a:solidFill>
              </a:rPr>
              <a:t>201</a:t>
            </a:r>
            <a:r>
              <a:rPr lang="ru-RU" sz="800" dirty="0">
                <a:solidFill>
                  <a:schemeClr val="bg1"/>
                </a:solidFill>
              </a:rPr>
              <a:t>4</a:t>
            </a: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852780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Социальная самоидентификация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Социальная идентичность </a:t>
            </a:r>
            <a:r>
              <a:rPr lang="ru-RU" dirty="0"/>
              <a:t>индивида </a:t>
            </a:r>
            <a:r>
              <a:rPr lang="ru-RU" dirty="0" smtClean="0"/>
              <a:t>–«</a:t>
            </a:r>
            <a:r>
              <a:rPr lang="ru-RU" dirty="0"/>
              <a:t>знание о своей принадлежности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 </a:t>
            </a:r>
            <a:r>
              <a:rPr lang="ru-RU" dirty="0"/>
              <a:t>определенным социальным группам </a:t>
            </a:r>
            <a:r>
              <a:rPr lang="ru-RU" dirty="0" smtClean="0"/>
              <a:t>в совокупности с эмоциональной </a:t>
            </a:r>
            <a:r>
              <a:rPr lang="ru-RU" dirty="0"/>
              <a:t>и </a:t>
            </a:r>
            <a:r>
              <a:rPr lang="ru-RU" dirty="0" smtClean="0"/>
              <a:t>ценностной значимостью </a:t>
            </a:r>
            <a:r>
              <a:rPr lang="ru-RU" dirty="0"/>
              <a:t>этой принадлежности</a:t>
            </a:r>
            <a:r>
              <a:rPr lang="ru-RU" dirty="0" smtClean="0"/>
              <a:t>». </a:t>
            </a:r>
          </a:p>
          <a:p>
            <a:pPr marL="0" indent="0" algn="r">
              <a:buNone/>
            </a:pPr>
            <a:r>
              <a:rPr lang="ru-RU" i="1" dirty="0" smtClean="0"/>
              <a:t>Г. </a:t>
            </a:r>
            <a:r>
              <a:rPr lang="ru-RU" i="1" dirty="0" err="1" smtClean="0"/>
              <a:t>Тэджфел</a:t>
            </a:r>
            <a:r>
              <a:rPr lang="ru-RU" i="1" dirty="0" smtClean="0"/>
              <a:t> </a:t>
            </a:r>
          </a:p>
          <a:p>
            <a:pPr marL="0" indent="0">
              <a:buNone/>
            </a:pPr>
            <a:r>
              <a:rPr lang="ru-RU" dirty="0" smtClean="0"/>
              <a:t>Социальная идентичность – результат </a:t>
            </a:r>
            <a:r>
              <a:rPr lang="ru-RU" dirty="0" err="1" smtClean="0"/>
              <a:t>самокатегоризации</a:t>
            </a:r>
            <a:r>
              <a:rPr lang="ru-RU" dirty="0" smtClean="0"/>
              <a:t>, описания </a:t>
            </a:r>
            <a:br>
              <a:rPr lang="ru-RU" dirty="0" smtClean="0"/>
            </a:br>
            <a:r>
              <a:rPr lang="ru-RU" dirty="0" smtClean="0"/>
              <a:t>своего места в мире.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3324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Социальная самоидентификация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1600200"/>
            <a:ext cx="8368145" cy="49252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Осмысленный свободный выбор, осмысленное свободное действие включает аспект социальной, ролевой самоидентификации: </a:t>
            </a:r>
            <a:br>
              <a:rPr lang="ru-RU" dirty="0" smtClean="0"/>
            </a:br>
            <a:r>
              <a:rPr lang="ru-RU" dirty="0" smtClean="0"/>
              <a:t>я свободно и добровольно поступаю определенным образом в соответствии </a:t>
            </a:r>
            <a:br>
              <a:rPr lang="ru-RU" dirty="0" smtClean="0"/>
            </a:br>
            <a:r>
              <a:rPr lang="ru-RU" dirty="0" smtClean="0"/>
              <a:t>со </a:t>
            </a:r>
            <a:r>
              <a:rPr lang="ru-RU" dirty="0"/>
              <a:t>свободно и добровольно </a:t>
            </a:r>
            <a:r>
              <a:rPr lang="ru-RU" dirty="0" smtClean="0"/>
              <a:t>принятой на себя ролью. </a:t>
            </a:r>
          </a:p>
          <a:p>
            <a:pPr marL="0" indent="0">
              <a:buNone/>
            </a:pPr>
            <a:r>
              <a:rPr lang="ru-RU" dirty="0" smtClean="0"/>
              <a:t>Магию свободного </a:t>
            </a:r>
            <a:r>
              <a:rPr lang="ru-RU" smtClean="0"/>
              <a:t>действия </a:t>
            </a:r>
            <a:br>
              <a:rPr lang="ru-RU" smtClean="0"/>
            </a:br>
            <a:r>
              <a:rPr lang="ru-RU" smtClean="0"/>
              <a:t>внешнее принуждение </a:t>
            </a:r>
            <a:r>
              <a:rPr lang="ru-RU" dirty="0" smtClean="0"/>
              <a:t>разрушает.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4419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Эмпирическая 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b="1" dirty="0" smtClean="0"/>
              <a:t>Какое из слов Вы предпочитаете: волонтер или доброволец? В каких ситуациях, почему? В чем разница между этими двумя словами?</a:t>
            </a:r>
            <a:r>
              <a:rPr lang="ru-RU" dirty="0" smtClean="0"/>
              <a:t>»</a:t>
            </a:r>
          </a:p>
          <a:p>
            <a:r>
              <a:rPr lang="ru-RU" dirty="0" smtClean="0"/>
              <a:t>(1) какое слово ближе, (2) какое слово предпочитаете употреблять, (3) есть ли содержательная разница между словами. </a:t>
            </a:r>
          </a:p>
          <a:p>
            <a:r>
              <a:rPr lang="ru-RU" dirty="0" smtClean="0"/>
              <a:t>160 интервью с добровольцами-волонтерами; 3 региона.</a:t>
            </a:r>
          </a:p>
        </p:txBody>
      </p:sp>
    </p:spTree>
    <p:extLst>
      <p:ext uri="{BB962C8B-B14F-4D97-AF65-F5344CB8AC3E}">
        <p14:creationId xmlns:p14="http://schemas.microsoft.com/office/powerpoint/2010/main" val="1102468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182" y="138545"/>
            <a:ext cx="8132618" cy="831273"/>
          </a:xfrm>
        </p:spPr>
        <p:txBody>
          <a:bodyPr>
            <a:normAutofit/>
          </a:bodyPr>
          <a:lstStyle/>
          <a:p>
            <a:r>
              <a:rPr lang="ru-RU" dirty="0" smtClean="0"/>
              <a:t>Типы самоопределений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969818"/>
            <a:ext cx="8368145" cy="569421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1. Амбивалентное: используем оба</a:t>
            </a:r>
          </a:p>
          <a:p>
            <a:pPr marL="0" indent="0">
              <a:buNone/>
            </a:pPr>
            <a:r>
              <a:rPr lang="ru-RU" b="1" dirty="0" smtClean="0"/>
              <a:t>2. Процессуальные объяснения «близости» </a:t>
            </a:r>
          </a:p>
          <a:p>
            <a:pPr marL="0" indent="0">
              <a:buNone/>
            </a:pPr>
            <a:r>
              <a:rPr lang="ru-RU" dirty="0" smtClean="0"/>
              <a:t>2.1. Эмоциональный выбор: теплота…</a:t>
            </a:r>
          </a:p>
          <a:p>
            <a:pPr marL="0" indent="0">
              <a:buNone/>
            </a:pPr>
            <a:r>
              <a:rPr lang="ru-RU" dirty="0" smtClean="0"/>
              <a:t>2.2. Когнитивный выбор:  понятность</a:t>
            </a:r>
          </a:p>
          <a:p>
            <a:pPr marL="0" indent="0">
              <a:buNone/>
            </a:pPr>
            <a:r>
              <a:rPr lang="ru-RU" dirty="0" smtClean="0"/>
              <a:t>2.3. Деятельный выбор: привычность</a:t>
            </a:r>
          </a:p>
          <a:p>
            <a:pPr marL="0" indent="0">
              <a:buNone/>
            </a:pPr>
            <a:r>
              <a:rPr lang="ru-RU" dirty="0" smtClean="0"/>
              <a:t>2.4. Превратности динамики</a:t>
            </a:r>
          </a:p>
          <a:p>
            <a:pPr marL="0" indent="0">
              <a:buNone/>
            </a:pPr>
            <a:r>
              <a:rPr lang="ru-RU" b="1" dirty="0" smtClean="0"/>
              <a:t>3. Содержательные объяснения</a:t>
            </a:r>
          </a:p>
          <a:p>
            <a:pPr marL="0" indent="0">
              <a:buNone/>
            </a:pPr>
            <a:r>
              <a:rPr lang="ru-RU" dirty="0" smtClean="0"/>
              <a:t>3.1. История и современность: бегство </a:t>
            </a:r>
            <a:r>
              <a:rPr lang="ru-RU" dirty="0"/>
              <a:t>в прошлое </a:t>
            </a:r>
            <a:r>
              <a:rPr lang="en-US" dirty="0" smtClean="0"/>
              <a:t>vs.</a:t>
            </a:r>
            <a:r>
              <a:rPr lang="ru-RU" dirty="0" smtClean="0"/>
              <a:t> </a:t>
            </a:r>
            <a:r>
              <a:rPr lang="ru-RU" dirty="0"/>
              <a:t>его </a:t>
            </a:r>
            <a:r>
              <a:rPr lang="ru-RU" dirty="0" smtClean="0"/>
              <a:t>отторжение; тусовка </a:t>
            </a:r>
            <a:r>
              <a:rPr lang="en-US" dirty="0"/>
              <a:t>vs.</a:t>
            </a:r>
            <a:r>
              <a:rPr lang="ru-RU" dirty="0"/>
              <a:t> </a:t>
            </a:r>
            <a:r>
              <a:rPr lang="ru-RU" dirty="0" smtClean="0"/>
              <a:t>настоящее дело.</a:t>
            </a:r>
          </a:p>
          <a:p>
            <a:pPr marL="0" indent="0">
              <a:buNone/>
            </a:pPr>
            <a:r>
              <a:rPr lang="ru-RU" dirty="0" smtClean="0"/>
              <a:t>3.2. Свое и чужое: горизонт глобальный </a:t>
            </a:r>
            <a:r>
              <a:rPr lang="en-US" dirty="0"/>
              <a:t>vs.</a:t>
            </a:r>
            <a:r>
              <a:rPr lang="ru-RU" dirty="0"/>
              <a:t> </a:t>
            </a:r>
            <a:r>
              <a:rPr lang="ru-RU" dirty="0" smtClean="0"/>
              <a:t>локальный.  </a:t>
            </a:r>
          </a:p>
          <a:p>
            <a:pPr marL="0" indent="0">
              <a:buNone/>
            </a:pPr>
            <a:r>
              <a:rPr lang="ru-RU" dirty="0" smtClean="0"/>
              <a:t>3.3. Сырое </a:t>
            </a:r>
            <a:r>
              <a:rPr lang="en-US" dirty="0"/>
              <a:t>vs.</a:t>
            </a:r>
            <a:r>
              <a:rPr lang="ru-RU" dirty="0"/>
              <a:t> </a:t>
            </a:r>
            <a:r>
              <a:rPr lang="ru-RU" dirty="0" smtClean="0"/>
              <a:t>приготовленное: не/определенность; внешняя </a:t>
            </a:r>
            <a:r>
              <a:rPr lang="en-US" dirty="0"/>
              <a:t>vs.</a:t>
            </a:r>
            <a:r>
              <a:rPr lang="ru-RU" dirty="0"/>
              <a:t> </a:t>
            </a:r>
            <a:r>
              <a:rPr lang="ru-RU" dirty="0" smtClean="0"/>
              <a:t>внутренняя мотивация: профессионализация </a:t>
            </a:r>
            <a:r>
              <a:rPr lang="en-US" dirty="0"/>
              <a:t>vs.</a:t>
            </a:r>
            <a:r>
              <a:rPr lang="ru-RU" dirty="0"/>
              <a:t> </a:t>
            </a:r>
            <a:r>
              <a:rPr lang="ru-RU" dirty="0" smtClean="0"/>
              <a:t>отказ от нее.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4573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0707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Важно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5346"/>
            <a:ext cx="8229600" cy="4920818"/>
          </a:xfrm>
        </p:spPr>
        <p:txBody>
          <a:bodyPr/>
          <a:lstStyle/>
          <a:p>
            <a:r>
              <a:rPr lang="ru-RU" dirty="0" smtClean="0"/>
              <a:t>Интерес не в том, чтобы сравнить, кто, где, зачем и т.п. употребляет «волонтер» и/или «доброволец»! Прелесть в том, что дурацкий, лишенный большого смысла вопрос позволил выявить неожиданные категории, в которых помогающая деятельность осмысливается её участниками.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4069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255"/>
            <a:ext cx="8229600" cy="5430981"/>
          </a:xfrm>
        </p:spPr>
        <p:txBody>
          <a:bodyPr/>
          <a:lstStyle/>
          <a:p>
            <a:r>
              <a:rPr lang="ru-RU" dirty="0" smtClean="0"/>
              <a:t>Подробности 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490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1163782"/>
            <a:ext cx="8368145" cy="31311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2. Процессуальные объяснения «близости»</a:t>
            </a:r>
          </a:p>
        </p:txBody>
      </p:sp>
    </p:spTree>
    <p:extLst>
      <p:ext uri="{BB962C8B-B14F-4D97-AF65-F5344CB8AC3E}">
        <p14:creationId xmlns:p14="http://schemas.microsoft.com/office/powerpoint/2010/main" val="25376342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</TotalTime>
  <Words>1267</Words>
  <Application>Microsoft Office PowerPoint</Application>
  <PresentationFormat>Экран (4:3)</PresentationFormat>
  <Paragraphs>114</Paragraphs>
  <Slides>28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Представления волонтеров о самих себе и своем мире, или Семантика самоопределения волонтеров</vt:lpstr>
      <vt:lpstr>Социальная самоидентификация</vt:lpstr>
      <vt:lpstr>Социальная самоидентификация</vt:lpstr>
      <vt:lpstr>Социальная самоидентификация</vt:lpstr>
      <vt:lpstr>Эмпирическая база</vt:lpstr>
      <vt:lpstr>Типы самоопределений</vt:lpstr>
      <vt:lpstr>Важно</vt:lpstr>
      <vt:lpstr>Подробности  </vt:lpstr>
      <vt:lpstr>Презентация PowerPoint</vt:lpstr>
      <vt:lpstr>2.1. Эмоциональный выбор</vt:lpstr>
      <vt:lpstr>2.1. Эмоциональный выбор</vt:lpstr>
      <vt:lpstr>2.2. Когнитивный выбор:  понятность</vt:lpstr>
      <vt:lpstr>2.3. Деятельный выбор: узус</vt:lpstr>
      <vt:lpstr>2.3. Деятельный выбор: узус</vt:lpstr>
      <vt:lpstr>2.3. Деятельный выбор: узус</vt:lpstr>
      <vt:lpstr>2.4. Превратности динамики</vt:lpstr>
      <vt:lpstr>Презентация PowerPoint</vt:lpstr>
      <vt:lpstr>3.1. История и современность</vt:lpstr>
      <vt:lpstr>3.1. История и современность </vt:lpstr>
      <vt:lpstr>3.1. История и современность</vt:lpstr>
      <vt:lpstr>3.2. Свое и чужое</vt:lpstr>
      <vt:lpstr>3.2. Свое и чужое: СМИ и власть</vt:lpstr>
      <vt:lpstr>3.2. Свое и чужое:  патриоты по ИХ лекалам</vt:lpstr>
      <vt:lpstr>3.2. Свое и чужое:  патриоты по ИХ лекалам</vt:lpstr>
      <vt:lpstr>3.3. Сырое и приготовленное</vt:lpstr>
      <vt:lpstr>3.3+. Ни сырое, ни приготовленное</vt:lpstr>
      <vt:lpstr>Как бы резюме</vt:lpstr>
      <vt:lpstr>Семантика самоопределения волонтеров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user</cp:lastModifiedBy>
  <cp:revision>53</cp:revision>
  <dcterms:created xsi:type="dcterms:W3CDTF">2010-09-30T06:45:29Z</dcterms:created>
  <dcterms:modified xsi:type="dcterms:W3CDTF">2016-02-25T16:25:53Z</dcterms:modified>
</cp:coreProperties>
</file>