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343" r:id="rId3"/>
    <p:sldId id="336" r:id="rId4"/>
    <p:sldId id="338" r:id="rId5"/>
    <p:sldId id="369" r:id="rId6"/>
    <p:sldId id="339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296" r:id="rId17"/>
    <p:sldId id="299" r:id="rId18"/>
    <p:sldId id="353" r:id="rId19"/>
    <p:sldId id="354" r:id="rId20"/>
    <p:sldId id="355" r:id="rId21"/>
    <p:sldId id="356" r:id="rId22"/>
    <p:sldId id="323" r:id="rId23"/>
    <p:sldId id="340" r:id="rId24"/>
    <p:sldId id="324" r:id="rId25"/>
    <p:sldId id="357" r:id="rId26"/>
    <p:sldId id="359" r:id="rId27"/>
    <p:sldId id="300" r:id="rId28"/>
    <p:sldId id="322" r:id="rId29"/>
    <p:sldId id="297" r:id="rId30"/>
    <p:sldId id="335" r:id="rId31"/>
    <p:sldId id="360" r:id="rId32"/>
    <p:sldId id="361" r:id="rId33"/>
    <p:sldId id="362" r:id="rId34"/>
    <p:sldId id="363" r:id="rId35"/>
    <p:sldId id="364" r:id="rId36"/>
    <p:sldId id="365" r:id="rId37"/>
    <p:sldId id="367" r:id="rId38"/>
    <p:sldId id="366" r:id="rId39"/>
    <p:sldId id="368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ederick\Dropbox\2016%20Mow%20Trip\HSE%20Pres%20Graphics\France%20Desec%20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France:</a:t>
            </a:r>
            <a:r>
              <a:rPr lang="en-US" baseline="0"/>
              <a:t> </a:t>
            </a:r>
            <a:r>
              <a:rPr lang="en-US" baseline="0">
                <a:solidFill>
                  <a:srgbClr val="C00000"/>
                </a:solidFill>
              </a:rPr>
              <a:t>Pop</a:t>
            </a:r>
            <a:r>
              <a:rPr lang="en-US" baseline="0"/>
              <a:t> vs. </a:t>
            </a:r>
            <a:r>
              <a:rPr lang="en-US" baseline="0">
                <a:solidFill>
                  <a:schemeClr val="accent1"/>
                </a:solidFill>
              </a:rPr>
              <a:t>Evang</a:t>
            </a:r>
            <a:endParaRPr lang="en-US">
              <a:solidFill>
                <a:schemeClr val="accent1"/>
              </a:solidFill>
            </a:endParaRPr>
          </a:p>
        </c:rich>
      </c:tx>
      <c:layout/>
      <c:overlay val="1"/>
      <c:spPr>
        <a:solidFill>
          <a:schemeClr val="bg1"/>
        </a:solidFill>
      </c:spPr>
    </c:title>
    <c:plotArea>
      <c:layout/>
      <c:lineChart>
        <c:grouping val="standard"/>
        <c:ser>
          <c:idx val="0"/>
          <c:order val="0"/>
          <c:tx>
            <c:v>Evang's</c:v>
          </c:tx>
          <c:cat>
            <c:numRef>
              <c:f>Sheet1!$C$10:$J$10</c:f>
              <c:numCache>
                <c:formatCode>General</c:formatCode>
                <c:ptCount val="8"/>
                <c:pt idx="0">
                  <c:v>1940</c:v>
                </c:pt>
                <c:pt idx="1">
                  <c:v>1950</c:v>
                </c:pt>
                <c:pt idx="2">
                  <c:v>1960</c:v>
                </c:pt>
                <c:pt idx="3">
                  <c:v>1970</c:v>
                </c:pt>
                <c:pt idx="4">
                  <c:v>1980</c:v>
                </c:pt>
                <c:pt idx="5">
                  <c:v>1990</c:v>
                </c:pt>
                <c:pt idx="6">
                  <c:v>2000</c:v>
                </c:pt>
                <c:pt idx="7">
                  <c:v>2010</c:v>
                </c:pt>
              </c:numCache>
            </c:numRef>
          </c:cat>
          <c:val>
            <c:numRef>
              <c:f>Sheet1!$C$11:$J$11</c:f>
              <c:numCache>
                <c:formatCode>General</c:formatCode>
                <c:ptCount val="8"/>
                <c:pt idx="0">
                  <c:v>60000</c:v>
                </c:pt>
                <c:pt idx="1">
                  <c:v>70000</c:v>
                </c:pt>
                <c:pt idx="2">
                  <c:v>100000</c:v>
                </c:pt>
                <c:pt idx="3">
                  <c:v>140000</c:v>
                </c:pt>
                <c:pt idx="4">
                  <c:v>277000</c:v>
                </c:pt>
                <c:pt idx="5">
                  <c:v>350000</c:v>
                </c:pt>
                <c:pt idx="6">
                  <c:v>488000</c:v>
                </c:pt>
                <c:pt idx="7">
                  <c:v>600000</c:v>
                </c:pt>
              </c:numCache>
            </c:numRef>
          </c:val>
        </c:ser>
        <c:ser>
          <c:idx val="1"/>
          <c:order val="1"/>
          <c:tx>
            <c:v>Pop Trend</c:v>
          </c:tx>
          <c:cat>
            <c:numRef>
              <c:f>Sheet1!$C$10:$J$10</c:f>
              <c:numCache>
                <c:formatCode>General</c:formatCode>
                <c:ptCount val="8"/>
                <c:pt idx="0">
                  <c:v>1940</c:v>
                </c:pt>
                <c:pt idx="1">
                  <c:v>1950</c:v>
                </c:pt>
                <c:pt idx="2">
                  <c:v>1960</c:v>
                </c:pt>
                <c:pt idx="3">
                  <c:v>1970</c:v>
                </c:pt>
                <c:pt idx="4">
                  <c:v>1980</c:v>
                </c:pt>
                <c:pt idx="5">
                  <c:v>1990</c:v>
                </c:pt>
                <c:pt idx="6">
                  <c:v>2000</c:v>
                </c:pt>
                <c:pt idx="7">
                  <c:v>2010</c:v>
                </c:pt>
              </c:numCache>
            </c:numRef>
          </c:cat>
          <c:val>
            <c:numRef>
              <c:f>Sheet1!$C$12:$J$12</c:f>
              <c:numCache>
                <c:formatCode>General</c:formatCode>
                <c:ptCount val="8"/>
                <c:pt idx="0" formatCode="#,##0">
                  <c:v>390000</c:v>
                </c:pt>
                <c:pt idx="1">
                  <c:v>418000</c:v>
                </c:pt>
                <c:pt idx="2">
                  <c:v>456000</c:v>
                </c:pt>
                <c:pt idx="3">
                  <c:v>507000</c:v>
                </c:pt>
                <c:pt idx="4">
                  <c:v>538000</c:v>
                </c:pt>
                <c:pt idx="5">
                  <c:v>567000</c:v>
                </c:pt>
                <c:pt idx="6">
                  <c:v>590000</c:v>
                </c:pt>
                <c:pt idx="7">
                  <c:v>610000</c:v>
                </c:pt>
              </c:numCache>
            </c:numRef>
          </c:val>
        </c:ser>
        <c:marker val="1"/>
        <c:axId val="118666752"/>
        <c:axId val="118899456"/>
      </c:lineChart>
      <c:catAx>
        <c:axId val="118666752"/>
        <c:scaling>
          <c:orientation val="minMax"/>
        </c:scaling>
        <c:axPos val="b"/>
        <c:numFmt formatCode="General" sourceLinked="1"/>
        <c:tickLblPos val="nextTo"/>
        <c:crossAx val="118899456"/>
        <c:crosses val="autoZero"/>
        <c:auto val="1"/>
        <c:lblAlgn val="ctr"/>
        <c:lblOffset val="100"/>
      </c:catAx>
      <c:valAx>
        <c:axId val="118899456"/>
        <c:scaling>
          <c:orientation val="minMax"/>
        </c:scaling>
        <c:axPos val="l"/>
        <c:majorGridlines/>
        <c:numFmt formatCode="General" sourceLinked="1"/>
        <c:tickLblPos val="nextTo"/>
        <c:crossAx val="11866675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FDDBA-339A-4FF5-A77F-24403F2AF2E8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F0C3D-C4ED-434C-A073-1BB1A2559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0C3D-C4ED-434C-A073-1BB1A255913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F63288-9C02-45E0-B65F-67E547C88FBC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9D5E0-7B26-4B21-A995-F6005EE295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F63288-9C02-45E0-B65F-67E547C88FBC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9D5E0-7B26-4B21-A995-F6005EE295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F63288-9C02-45E0-B65F-67E547C88FBC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9D5E0-7B26-4B21-A995-F6005EE295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F63288-9C02-45E0-B65F-67E547C88FBC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9D5E0-7B26-4B21-A995-F6005EE295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F63288-9C02-45E0-B65F-67E547C88FBC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9D5E0-7B26-4B21-A995-F6005EE295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F63288-9C02-45E0-B65F-67E547C88FBC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9D5E0-7B26-4B21-A995-F6005EE295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F63288-9C02-45E0-B65F-67E547C88FBC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9D5E0-7B26-4B21-A995-F6005EE295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F63288-9C02-45E0-B65F-67E547C88FBC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9D5E0-7B26-4B21-A995-F6005EE295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F63288-9C02-45E0-B65F-67E547C88FBC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9D5E0-7B26-4B21-A995-F6005EE295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F63288-9C02-45E0-B65F-67E547C88FBC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9D5E0-7B26-4B21-A995-F6005EE295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F63288-9C02-45E0-B65F-67E547C88FBC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9D5E0-7B26-4B21-A995-F6005EE295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AF63288-9C02-45E0-B65F-67E547C88FBC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B29D5E0-7B26-4B21-A995-F6005EE295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www.historycooperative.org/journals/imh/101.3/images/connolly_fig01b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5357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ВШЭ – Семинар:</a:t>
            </a:r>
            <a:br>
              <a:rPr lang="ru-RU" dirty="0" smtClean="0"/>
            </a:br>
            <a:r>
              <a:rPr lang="en-US" dirty="0" err="1" smtClean="0"/>
              <a:t>Религиозный</a:t>
            </a:r>
            <a:r>
              <a:rPr lang="en-US" dirty="0" smtClean="0"/>
              <a:t> </a:t>
            </a:r>
            <a:r>
              <a:rPr lang="en-US" dirty="0" err="1" smtClean="0"/>
              <a:t>капитал</a:t>
            </a:r>
            <a:r>
              <a:rPr lang="en-US" dirty="0" smtClean="0"/>
              <a:t>, </a:t>
            </a:r>
            <a:r>
              <a:rPr lang="en-US" dirty="0" err="1" smtClean="0"/>
              <a:t>уровни</a:t>
            </a:r>
            <a:r>
              <a:rPr lang="en-US" dirty="0" smtClean="0"/>
              <a:t> </a:t>
            </a:r>
            <a:r>
              <a:rPr lang="en-US" dirty="0" err="1" smtClean="0"/>
              <a:t>религиозности</a:t>
            </a:r>
            <a:r>
              <a:rPr lang="en-US" dirty="0" smtClean="0"/>
              <a:t> и </a:t>
            </a:r>
            <a:r>
              <a:rPr lang="en-US" dirty="0" err="1" smtClean="0"/>
              <a:t>гражданское</a:t>
            </a:r>
            <a:r>
              <a:rPr lang="en-US" dirty="0" smtClean="0"/>
              <a:t> </a:t>
            </a:r>
            <a:r>
              <a:rPr lang="en-US" dirty="0" err="1" smtClean="0"/>
              <a:t>общество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52800"/>
            <a:ext cx="6705600" cy="2209800"/>
          </a:xfrm>
        </p:spPr>
        <p:txBody>
          <a:bodyPr>
            <a:normAutofit fontScale="55000" lnSpcReduction="20000"/>
          </a:bodyPr>
          <a:lstStyle/>
          <a:p>
            <a:endParaRPr lang="en-US" sz="2000" dirty="0" smtClean="0"/>
          </a:p>
          <a:p>
            <a:r>
              <a:rPr lang="en-US" sz="5100" dirty="0" smtClean="0"/>
              <a:t>"</a:t>
            </a:r>
            <a:r>
              <a:rPr lang="en-US" sz="5100" i="1" dirty="0" smtClean="0"/>
              <a:t>The dead govern the living.</a:t>
            </a:r>
            <a:r>
              <a:rPr lang="en-US" sz="5100" dirty="0" smtClean="0"/>
              <a:t>"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3300" dirty="0" smtClean="0"/>
          </a:p>
          <a:p>
            <a:r>
              <a:rPr lang="en-US" sz="2800" dirty="0" smtClean="0"/>
              <a:t>"The object of all my labor has been to re-establish in society something spiritual that is capable of counter-balancing the influence of the ignoble materialism in which we are at present submerged."</a:t>
            </a:r>
            <a:endParaRPr lang="en-US" b="1" dirty="0" smtClean="0"/>
          </a:p>
          <a:p>
            <a:endParaRPr lang="en-US" b="1" dirty="0" smtClean="0"/>
          </a:p>
          <a:p>
            <a:pPr algn="r"/>
            <a:r>
              <a:rPr lang="en-US" b="1" dirty="0" err="1" smtClean="0"/>
              <a:t>Auguste</a:t>
            </a:r>
            <a:r>
              <a:rPr lang="en-US" b="1" dirty="0" smtClean="0"/>
              <a:t> Comte</a:t>
            </a:r>
          </a:p>
          <a:p>
            <a:pPr algn="r"/>
            <a:r>
              <a:rPr lang="en-US" b="1" dirty="0" smtClean="0"/>
              <a:t>1850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6477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Северо-Американские Индийцы</a:t>
            </a:r>
            <a:br>
              <a:rPr lang="ru-RU" dirty="0" smtClean="0"/>
            </a:br>
            <a:endParaRPr lang="en-US" dirty="0"/>
          </a:p>
        </p:txBody>
      </p:sp>
      <p:pic>
        <p:nvPicPr>
          <p:cNvPr id="10" name="Content Placeholder 9" descr="Religions_of_the_United_States_pie_chart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424" y="2209801"/>
            <a:ext cx="7188336" cy="3381854"/>
          </a:xfrm>
        </p:spPr>
      </p:pic>
      <p:sp>
        <p:nvSpPr>
          <p:cNvPr id="4" name="TextBox 3"/>
          <p:cNvSpPr txBox="1"/>
          <p:nvPr/>
        </p:nvSpPr>
        <p:spPr>
          <a:xfrm>
            <a:off x="6096000" y="1600200"/>
            <a:ext cx="2288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Pew Forum, Nov.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6477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Индийцы</a:t>
            </a:r>
            <a:r>
              <a:rPr lang="en-US" dirty="0" smtClean="0"/>
              <a:t> </a:t>
            </a:r>
            <a:r>
              <a:rPr lang="ru-RU" dirty="0" smtClean="0"/>
              <a:t>и Г.О.</a:t>
            </a:r>
            <a:br>
              <a:rPr lang="ru-RU" dirty="0" smtClean="0"/>
            </a:br>
            <a:endParaRPr lang="en-US" dirty="0"/>
          </a:p>
        </p:txBody>
      </p:sp>
      <p:pic>
        <p:nvPicPr>
          <p:cNvPr id="10" name="Content Placeholder 9" descr="Religions_of_the_United_States_pie_chart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424" y="2246270"/>
            <a:ext cx="7188336" cy="3308916"/>
          </a:xfrm>
        </p:spPr>
      </p:pic>
      <p:sp>
        <p:nvSpPr>
          <p:cNvPr id="5" name="TextBox 4"/>
          <p:cNvSpPr txBox="1"/>
          <p:nvPr/>
        </p:nvSpPr>
        <p:spPr>
          <a:xfrm>
            <a:off x="5562600" y="6324600"/>
            <a:ext cx="3053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Nat. Center for Char. Statistics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6477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Индийцы</a:t>
            </a:r>
            <a:r>
              <a:rPr lang="en-US" dirty="0" smtClean="0"/>
              <a:t> </a:t>
            </a:r>
            <a:r>
              <a:rPr lang="ru-RU" dirty="0" smtClean="0"/>
              <a:t>и Г.О.</a:t>
            </a:r>
            <a:br>
              <a:rPr lang="ru-RU" dirty="0" smtClean="0"/>
            </a:br>
            <a:endParaRPr lang="en-US" dirty="0"/>
          </a:p>
        </p:txBody>
      </p:sp>
      <p:pic>
        <p:nvPicPr>
          <p:cNvPr id="10" name="Content Placeholder 9" descr="Religions_of_the_United_States_pie_chart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592862"/>
            <a:ext cx="7848600" cy="3809924"/>
          </a:xfrm>
        </p:spPr>
      </p:pic>
      <p:sp>
        <p:nvSpPr>
          <p:cNvPr id="6" name="TextBox 5"/>
          <p:cNvSpPr txBox="1"/>
          <p:nvPr/>
        </p:nvSpPr>
        <p:spPr>
          <a:xfrm>
            <a:off x="5562600" y="6019800"/>
            <a:ext cx="197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giving:  $358B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6477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Вечные строители ... Г.О.</a:t>
            </a:r>
            <a:br>
              <a:rPr lang="ru-RU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35608" y="1447800"/>
            <a:ext cx="4431792" cy="4800600"/>
          </a:xfrm>
        </p:spPr>
        <p:txBody>
          <a:bodyPr/>
          <a:lstStyle/>
          <a:p>
            <a:r>
              <a:rPr lang="ru-RU" dirty="0" smtClean="0"/>
              <a:t>Пуританы</a:t>
            </a:r>
          </a:p>
          <a:p>
            <a:pPr lvl="1"/>
            <a:r>
              <a:rPr lang="ru-RU" dirty="0" smtClean="0"/>
              <a:t>Конгрегационализм</a:t>
            </a:r>
          </a:p>
          <a:p>
            <a:pPr lvl="1"/>
            <a:r>
              <a:rPr lang="ru-RU" dirty="0" smtClean="0"/>
              <a:t>Библицизм</a:t>
            </a:r>
          </a:p>
          <a:p>
            <a:r>
              <a:rPr lang="ru-RU" dirty="0" smtClean="0"/>
              <a:t>Методисты</a:t>
            </a:r>
          </a:p>
          <a:p>
            <a:r>
              <a:rPr lang="ru-RU" dirty="0" smtClean="0"/>
              <a:t>Рабочие движения</a:t>
            </a:r>
          </a:p>
          <a:p>
            <a:r>
              <a:rPr lang="ru-RU" dirty="0" smtClean="0"/>
              <a:t>Ассоц. Вебера</a:t>
            </a:r>
          </a:p>
          <a:p>
            <a:pPr lvl="1"/>
            <a:r>
              <a:rPr lang="ru-RU" dirty="0" smtClean="0"/>
              <a:t>Ротари, Лаионс, итд</a:t>
            </a:r>
            <a:endParaRPr lang="en-US" dirty="0"/>
          </a:p>
        </p:txBody>
      </p:sp>
      <p:pic>
        <p:nvPicPr>
          <p:cNvPr id="7" name="Picture 6" descr="Stark Methodis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1957175"/>
            <a:ext cx="2514600" cy="3795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6477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Игнорировать бегемот</a:t>
            </a:r>
            <a:br>
              <a:rPr lang="ru-RU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35608" y="1447800"/>
            <a:ext cx="4431792" cy="4800600"/>
          </a:xfrm>
        </p:spPr>
        <p:txBody>
          <a:bodyPr/>
          <a:lstStyle/>
          <a:p>
            <a:r>
              <a:rPr lang="ru-RU" dirty="0" smtClean="0"/>
              <a:t>Религия дискурса</a:t>
            </a:r>
            <a:endParaRPr lang="en-US" dirty="0" smtClean="0"/>
          </a:p>
          <a:p>
            <a:pPr lvl="1"/>
            <a:r>
              <a:rPr lang="ru-RU" dirty="0" smtClean="0"/>
              <a:t>Идеология</a:t>
            </a:r>
          </a:p>
          <a:p>
            <a:pPr lvl="1"/>
            <a:r>
              <a:rPr lang="ru-RU" dirty="0" smtClean="0"/>
              <a:t>Теология</a:t>
            </a:r>
          </a:p>
          <a:p>
            <a:r>
              <a:rPr lang="ru-RU" dirty="0" smtClean="0"/>
              <a:t>Дискредиторовать</a:t>
            </a:r>
          </a:p>
          <a:p>
            <a:r>
              <a:rPr lang="ru-RU" dirty="0" smtClean="0"/>
              <a:t>СПЛ</a:t>
            </a:r>
          </a:p>
        </p:txBody>
      </p:sp>
      <p:pic>
        <p:nvPicPr>
          <p:cNvPr id="7" name="Picture 6" descr="Stark Methodis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2597837"/>
            <a:ext cx="2514600" cy="251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800" y="51816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Southern Poverty Law Center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ark Methodis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1219200"/>
            <a:ext cx="2974789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6477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Игнорировать бегемот</a:t>
            </a:r>
            <a:br>
              <a:rPr lang="ru-RU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35608" y="1447800"/>
            <a:ext cx="4431792" cy="4800600"/>
          </a:xfrm>
        </p:spPr>
        <p:txBody>
          <a:bodyPr/>
          <a:lstStyle/>
          <a:p>
            <a:r>
              <a:rPr lang="ru-RU" dirty="0" smtClean="0"/>
              <a:t>Религия дискурса</a:t>
            </a:r>
            <a:endParaRPr lang="en-US" dirty="0" smtClean="0"/>
          </a:p>
          <a:p>
            <a:pPr lvl="1"/>
            <a:r>
              <a:rPr lang="ru-RU" dirty="0" smtClean="0"/>
              <a:t>Идеология</a:t>
            </a:r>
          </a:p>
          <a:p>
            <a:pPr lvl="1"/>
            <a:r>
              <a:rPr lang="ru-RU" dirty="0" smtClean="0"/>
              <a:t>Теология</a:t>
            </a:r>
          </a:p>
          <a:p>
            <a:r>
              <a:rPr lang="ru-RU" dirty="0" smtClean="0"/>
              <a:t>Дискредиторовать</a:t>
            </a:r>
          </a:p>
          <a:p>
            <a:r>
              <a:rPr lang="ru-RU" dirty="0" smtClean="0"/>
              <a:t>СПЛ</a:t>
            </a:r>
          </a:p>
          <a:p>
            <a:r>
              <a:rPr lang="en-US" dirty="0" smtClean="0"/>
              <a:t>Lived Theology</a:t>
            </a:r>
            <a:endParaRPr lang="ru-RU" dirty="0" smtClean="0"/>
          </a:p>
        </p:txBody>
      </p:sp>
      <p:pic>
        <p:nvPicPr>
          <p:cNvPr id="7" name="Picture 6" descr="Stark Methodis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2743200"/>
            <a:ext cx="1752600" cy="1743837"/>
          </a:xfrm>
          <a:prstGeom prst="rect">
            <a:avLst/>
          </a:prstGeom>
        </p:spPr>
      </p:pic>
      <p:pic>
        <p:nvPicPr>
          <p:cNvPr id="9" name="Picture 8" descr="Nation_of_Islam_Symbo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4876800"/>
            <a:ext cx="2539683" cy="1015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828800"/>
            <a:ext cx="6400800" cy="2286000"/>
          </a:xfrm>
        </p:spPr>
        <p:txBody>
          <a:bodyPr>
            <a:normAutofit/>
          </a:bodyPr>
          <a:lstStyle/>
          <a:p>
            <a:r>
              <a:rPr lang="ru-RU" dirty="0" smtClean="0"/>
              <a:t>Туда и Обратно:</a:t>
            </a:r>
            <a:br>
              <a:rPr lang="ru-RU" dirty="0" smtClean="0"/>
            </a:br>
            <a:r>
              <a:rPr lang="ru-RU" dirty="0" smtClean="0"/>
              <a:t>ТС – </a:t>
            </a:r>
            <a:r>
              <a:rPr lang="en-US" dirty="0" smtClean="0"/>
              <a:t>R.I.P.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0" y="5334000"/>
            <a:ext cx="6400800" cy="990600"/>
          </a:xfrm>
        </p:spPr>
        <p:txBody>
          <a:bodyPr/>
          <a:lstStyle/>
          <a:p>
            <a:r>
              <a:rPr lang="en-US" dirty="0" smtClean="0"/>
              <a:t>20</a:t>
            </a:r>
            <a:r>
              <a:rPr lang="ru-RU" dirty="0" smtClean="0"/>
              <a:t>:</a:t>
            </a:r>
            <a:r>
              <a:rPr lang="en-US" dirty="0" smtClean="0"/>
              <a:t>20  Hindsight – One theory to solve it 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Вебер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Прот. этика и дух кап...</a:t>
            </a:r>
          </a:p>
          <a:p>
            <a:r>
              <a:rPr lang="ru-RU" dirty="0" smtClean="0"/>
              <a:t>Захват экономистов</a:t>
            </a:r>
          </a:p>
          <a:p>
            <a:r>
              <a:rPr lang="ru-RU" dirty="0" smtClean="0"/>
              <a:t>Критики и болельшики</a:t>
            </a:r>
            <a:endParaRPr lang="en-US" dirty="0"/>
          </a:p>
        </p:txBody>
      </p:sp>
      <p:pic>
        <p:nvPicPr>
          <p:cNvPr id="4" name="Picture 3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3733800"/>
            <a:ext cx="4296455" cy="2519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Вебер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4965192" cy="4800600"/>
          </a:xfrm>
        </p:spPr>
        <p:txBody>
          <a:bodyPr/>
          <a:lstStyle/>
          <a:p>
            <a:r>
              <a:rPr lang="ru-RU" dirty="0" smtClean="0"/>
              <a:t>Прот. этика и дух кап...</a:t>
            </a:r>
          </a:p>
          <a:p>
            <a:r>
              <a:rPr lang="ru-RU" dirty="0" smtClean="0"/>
              <a:t>Захват экономистов</a:t>
            </a:r>
          </a:p>
          <a:p>
            <a:r>
              <a:rPr lang="ru-RU" dirty="0" smtClean="0"/>
              <a:t>Болельшики</a:t>
            </a:r>
          </a:p>
          <a:p>
            <a:pPr lvl="1"/>
            <a:r>
              <a:rPr lang="en-US" dirty="0" err="1" smtClean="0"/>
              <a:t>Glock</a:t>
            </a:r>
            <a:r>
              <a:rPr lang="en-US" dirty="0" smtClean="0"/>
              <a:t> &amp; Stark, 1965</a:t>
            </a:r>
          </a:p>
          <a:p>
            <a:pPr lvl="1"/>
            <a:r>
              <a:rPr lang="en-US" dirty="0" err="1" smtClean="0"/>
              <a:t>Hadden</a:t>
            </a:r>
            <a:r>
              <a:rPr lang="en-US" dirty="0" smtClean="0"/>
              <a:t>, 1969</a:t>
            </a:r>
          </a:p>
          <a:p>
            <a:pPr lvl="1"/>
            <a:r>
              <a:rPr lang="en-US" dirty="0" err="1" smtClean="0"/>
              <a:t>Kersten</a:t>
            </a:r>
            <a:r>
              <a:rPr lang="en-US" dirty="0" smtClean="0"/>
              <a:t>, 1970</a:t>
            </a:r>
            <a:endParaRPr lang="ru-RU" dirty="0" smtClean="0"/>
          </a:p>
          <a:p>
            <a:r>
              <a:rPr lang="ru-RU" dirty="0" smtClean="0"/>
              <a:t>Критики</a:t>
            </a:r>
          </a:p>
          <a:p>
            <a:pPr lvl="1"/>
            <a:r>
              <a:rPr lang="en-US" dirty="0" err="1" smtClean="0"/>
              <a:t>Yinger</a:t>
            </a:r>
            <a:r>
              <a:rPr lang="en-US" dirty="0" smtClean="0"/>
              <a:t>, King, Hunt, Roof, R. A. </a:t>
            </a:r>
            <a:r>
              <a:rPr lang="en-US" dirty="0" err="1" smtClean="0"/>
              <a:t>Tawney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4" name="Picture 3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1447800"/>
            <a:ext cx="2286000" cy="3456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Сон Дюркгейма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5727192" cy="4800600"/>
          </a:xfrm>
        </p:spPr>
        <p:txBody>
          <a:bodyPr/>
          <a:lstStyle/>
          <a:p>
            <a:r>
              <a:rPr lang="en-US" dirty="0" err="1" smtClean="0"/>
              <a:t>Talcott</a:t>
            </a:r>
            <a:r>
              <a:rPr lang="en-US" dirty="0" smtClean="0"/>
              <a:t> Parsons</a:t>
            </a:r>
            <a:endParaRPr lang="ru-RU" dirty="0" smtClean="0"/>
          </a:p>
          <a:p>
            <a:r>
              <a:rPr lang="ru-RU" dirty="0" smtClean="0"/>
              <a:t>Во ч</a:t>
            </a:r>
            <a:r>
              <a:rPr lang="ru-RU" dirty="0" smtClean="0"/>
              <a:t>то или </a:t>
            </a:r>
            <a:r>
              <a:rPr lang="ru-RU" dirty="0" smtClean="0"/>
              <a:t>как</a:t>
            </a:r>
          </a:p>
          <a:p>
            <a:r>
              <a:rPr lang="en-US" dirty="0" smtClean="0"/>
              <a:t>“It is not the nature of belief, but the nature of believing that requires our study.”</a:t>
            </a:r>
          </a:p>
          <a:p>
            <a:pPr lvl="5"/>
            <a:r>
              <a:rPr lang="en-US" dirty="0" err="1" smtClean="0"/>
              <a:t>Yinger</a:t>
            </a:r>
            <a:r>
              <a:rPr lang="en-US" dirty="0" smtClean="0"/>
              <a:t>, Milton. 1970.  </a:t>
            </a:r>
            <a:r>
              <a:rPr lang="en-US" i="1" dirty="0" smtClean="0"/>
              <a:t>The Scientific Study of Religion. </a:t>
            </a:r>
            <a:r>
              <a:rPr lang="en-US" dirty="0" smtClean="0"/>
              <a:t> NY: Macmillan.</a:t>
            </a:r>
            <a:endParaRPr lang="en-US" dirty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HSE Seminar 16.03.31 РУС (2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457200"/>
            <a:ext cx="7625429" cy="5905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Победа Тезиса Секуляризации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4965192" cy="4800600"/>
          </a:xfrm>
        </p:spPr>
        <p:txBody>
          <a:bodyPr/>
          <a:lstStyle/>
          <a:p>
            <a:r>
              <a:rPr lang="ru-RU" dirty="0" smtClean="0"/>
              <a:t>Центральные идеи</a:t>
            </a:r>
          </a:p>
          <a:p>
            <a:r>
              <a:rPr lang="ru-RU" dirty="0" smtClean="0"/>
              <a:t>Корни</a:t>
            </a:r>
          </a:p>
          <a:p>
            <a:r>
              <a:rPr lang="ru-RU" dirty="0" smtClean="0"/>
              <a:t>Вебер – 1906, США</a:t>
            </a:r>
          </a:p>
          <a:p>
            <a:pPr lvl="1"/>
            <a:r>
              <a:rPr lang="ru-RU" dirty="0" smtClean="0"/>
              <a:t>Прот. секты и дух кап.</a:t>
            </a:r>
          </a:p>
          <a:p>
            <a:r>
              <a:rPr lang="ru-RU" dirty="0" smtClean="0"/>
              <a:t>Парсонс, </a:t>
            </a:r>
            <a:r>
              <a:rPr lang="en-US" dirty="0" smtClean="0"/>
              <a:t>50-e</a:t>
            </a:r>
            <a:endParaRPr lang="en-US" dirty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 #1 – “Middletown, USA”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4724400" cy="2743200"/>
          </a:xfrm>
        </p:spPr>
        <p:txBody>
          <a:bodyPr>
            <a:normAutofit fontScale="92500"/>
          </a:bodyPr>
          <a:lstStyle/>
          <a:p>
            <a:pPr lvl="1"/>
            <a:r>
              <a:rPr lang="en-US" sz="2600" dirty="0" smtClean="0"/>
              <a:t>Inst. </a:t>
            </a:r>
            <a:r>
              <a:rPr lang="en-US" sz="2600" dirty="0" smtClean="0"/>
              <a:t> </a:t>
            </a:r>
            <a:r>
              <a:rPr lang="en-US" sz="2600" dirty="0" smtClean="0"/>
              <a:t>of</a:t>
            </a:r>
            <a:r>
              <a:rPr lang="en-US" sz="2600" dirty="0" smtClean="0"/>
              <a:t> </a:t>
            </a:r>
            <a:r>
              <a:rPr lang="en-US" sz="2600" dirty="0" smtClean="0"/>
              <a:t>Soc. &amp; </a:t>
            </a:r>
            <a:r>
              <a:rPr lang="en-US" sz="2600" dirty="0" err="1" smtClean="0"/>
              <a:t>Relig</a:t>
            </a:r>
            <a:r>
              <a:rPr lang="en-US" sz="2600" dirty="0" smtClean="0"/>
              <a:t>. </a:t>
            </a:r>
            <a:r>
              <a:rPr lang="en-US" sz="2600" dirty="0" smtClean="0"/>
              <a:t>Research</a:t>
            </a:r>
            <a:endParaRPr lang="ru-RU" sz="2600" dirty="0" smtClean="0"/>
          </a:p>
          <a:p>
            <a:pPr lvl="1"/>
            <a:r>
              <a:rPr lang="en-US" dirty="0" smtClean="0"/>
              <a:t>1924-9 </a:t>
            </a:r>
            <a:r>
              <a:rPr lang="ru-RU" dirty="0" smtClean="0"/>
              <a:t> - </a:t>
            </a:r>
            <a:r>
              <a:rPr lang="en-US" sz="2600" i="1" dirty="0" smtClean="0">
                <a:solidFill>
                  <a:srgbClr val="FF0000"/>
                </a:solidFill>
              </a:rPr>
              <a:t>Middletown:  A Study in Modern American Culture</a:t>
            </a:r>
            <a:endParaRPr lang="ru-RU" sz="2600" i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1937 – </a:t>
            </a:r>
            <a:r>
              <a:rPr lang="en-US" sz="2600" i="1" dirty="0" smtClean="0">
                <a:solidFill>
                  <a:srgbClr val="FF0000"/>
                </a:solidFill>
              </a:rPr>
              <a:t>Middletown </a:t>
            </a:r>
            <a:r>
              <a:rPr lang="en-US" sz="2600" i="1" dirty="0" smtClean="0">
                <a:solidFill>
                  <a:srgbClr val="FF0000"/>
                </a:solidFill>
              </a:rPr>
              <a:t>in Transition:  A Study in Cultural </a:t>
            </a:r>
            <a:r>
              <a:rPr lang="en-US" sz="2600" i="1" dirty="0" smtClean="0">
                <a:solidFill>
                  <a:srgbClr val="FF0000"/>
                </a:solidFill>
              </a:rPr>
              <a:t>Conflicts</a:t>
            </a:r>
            <a:endParaRPr lang="ru-RU" sz="2600" i="1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dirty="0"/>
          </a:p>
        </p:txBody>
      </p:sp>
      <p:pic>
        <p:nvPicPr>
          <p:cNvPr id="17410" name="Picture 2" descr="Figure 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648200"/>
            <a:ext cx="3333750" cy="2038350"/>
          </a:xfrm>
          <a:prstGeom prst="rect">
            <a:avLst/>
          </a:prstGeom>
          <a:noFill/>
        </p:spPr>
      </p:pic>
      <p:pic>
        <p:nvPicPr>
          <p:cNvPr id="5" name="Picture 4" descr="Middletow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1828800"/>
            <a:ext cx="2734202" cy="396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4200" y="5867400"/>
            <a:ext cx="3413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Манси Морнинг Стар, 11.01.1929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Гегемоническое мировоззрение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4572000" cy="3276600"/>
          </a:xfrm>
        </p:spPr>
        <p:txBody>
          <a:bodyPr>
            <a:normAutofit/>
          </a:bodyPr>
          <a:lstStyle/>
          <a:p>
            <a:pPr lvl="1"/>
            <a:r>
              <a:rPr lang="ru-RU" dirty="0" smtClean="0"/>
              <a:t>Тезис Сек. </a:t>
            </a:r>
            <a:r>
              <a:rPr lang="ru-RU" dirty="0" smtClean="0"/>
              <a:t>к</a:t>
            </a:r>
            <a:r>
              <a:rPr lang="ru-RU" dirty="0" smtClean="0"/>
              <a:t>ак факт</a:t>
            </a:r>
            <a:endParaRPr lang="ru-RU" dirty="0" smtClean="0"/>
          </a:p>
          <a:p>
            <a:pPr lvl="2"/>
            <a:r>
              <a:rPr lang="en-US" dirty="0" smtClean="0"/>
              <a:t>Thomas </a:t>
            </a:r>
            <a:r>
              <a:rPr lang="en-US" dirty="0" err="1" smtClean="0"/>
              <a:t>Luckmann</a:t>
            </a:r>
            <a:r>
              <a:rPr lang="ru-RU" dirty="0" smtClean="0"/>
              <a:t>, 1963</a:t>
            </a:r>
          </a:p>
          <a:p>
            <a:pPr lvl="3"/>
            <a:r>
              <a:rPr lang="en-US" i="1" dirty="0" smtClean="0"/>
              <a:t>The Problem of Religion in Modern Society</a:t>
            </a:r>
            <a:endParaRPr lang="ru-RU" i="1" dirty="0" smtClean="0"/>
          </a:p>
          <a:p>
            <a:pPr lvl="2"/>
            <a:r>
              <a:rPr lang="en-US" dirty="0" smtClean="0"/>
              <a:t>Bryan Wilson</a:t>
            </a:r>
            <a:r>
              <a:rPr lang="ru-RU" dirty="0" smtClean="0"/>
              <a:t>, 1966</a:t>
            </a:r>
          </a:p>
          <a:p>
            <a:pPr lvl="3"/>
            <a:r>
              <a:rPr lang="en-US" i="1" dirty="0" smtClean="0"/>
              <a:t>Religion in Secular Society</a:t>
            </a:r>
            <a:endParaRPr lang="ru-RU" i="1" dirty="0" smtClean="0"/>
          </a:p>
          <a:p>
            <a:pPr lvl="2"/>
            <a:r>
              <a:rPr lang="en-US" dirty="0" smtClean="0"/>
              <a:t>Peter Berger</a:t>
            </a:r>
            <a:r>
              <a:rPr lang="ru-RU" dirty="0" smtClean="0"/>
              <a:t>, 1967</a:t>
            </a:r>
          </a:p>
          <a:p>
            <a:pPr lvl="3"/>
            <a:r>
              <a:rPr lang="en-US" i="1" dirty="0" smtClean="0"/>
              <a:t>The Sacred Canopy</a:t>
            </a:r>
            <a:endParaRPr lang="ru-RU" i="1" dirty="0" smtClean="0"/>
          </a:p>
        </p:txBody>
      </p:sp>
      <p:pic>
        <p:nvPicPr>
          <p:cNvPr id="115713" name="Picture 1" descr="http://ecx.images-amazon.com/images/I/41%2B7m6T5NcL._SS500_.jpg"/>
          <p:cNvPicPr>
            <a:picLocks noChangeAspect="1" noChangeArrowheads="1"/>
          </p:cNvPicPr>
          <p:nvPr/>
        </p:nvPicPr>
        <p:blipFill>
          <a:blip r:embed="rId2" cstate="print"/>
          <a:srcRect l="16800" r="17600"/>
          <a:stretch>
            <a:fillRect/>
          </a:stretch>
        </p:blipFill>
        <p:spPr bwMode="auto">
          <a:xfrm>
            <a:off x="6172200" y="2362200"/>
            <a:ext cx="2819400" cy="4297866"/>
          </a:xfrm>
          <a:prstGeom prst="rect">
            <a:avLst/>
          </a:prstGeom>
          <a:noFill/>
        </p:spPr>
      </p:pic>
      <p:pic>
        <p:nvPicPr>
          <p:cNvPr id="6" name="Picture 5" descr="TimeGodDe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73791" y="2286000"/>
            <a:ext cx="3470209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6324600"/>
            <a:ext cx="178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</a:t>
            </a:r>
            <a:r>
              <a:rPr lang="ru-RU" baseline="30000" dirty="0" smtClean="0"/>
              <a:t>ое</a:t>
            </a:r>
            <a:r>
              <a:rPr lang="ru-RU" dirty="0" smtClean="0"/>
              <a:t> апреля, 1968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King’s Clothing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6793992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1967 – L. Shiner  “The concept of secularization in empirical research.”  </a:t>
            </a:r>
            <a:r>
              <a:rPr lang="en-US" dirty="0" smtClean="0"/>
              <a:t>					</a:t>
            </a:r>
            <a:r>
              <a:rPr lang="en-US" sz="1800" dirty="0" smtClean="0"/>
              <a:t>JSSR </a:t>
            </a:r>
            <a:r>
              <a:rPr lang="en-US" sz="1800" dirty="0" smtClean="0"/>
              <a:t>6:207-20</a:t>
            </a:r>
          </a:p>
          <a:p>
            <a:r>
              <a:rPr lang="en-US" dirty="0" smtClean="0"/>
              <a:t>Middletown as Myth </a:t>
            </a:r>
          </a:p>
          <a:p>
            <a:pPr lvl="1"/>
            <a:r>
              <a:rPr lang="en-US" dirty="0" smtClean="0"/>
              <a:t>NSF studies  (</a:t>
            </a:r>
            <a:r>
              <a:rPr lang="en-US" dirty="0" err="1" smtClean="0"/>
              <a:t>Caplow</a:t>
            </a:r>
            <a:r>
              <a:rPr lang="en-US" dirty="0" smtClean="0"/>
              <a:t> et al, 1982, 1983)</a:t>
            </a:r>
          </a:p>
          <a:p>
            <a:pPr lvl="1"/>
            <a:r>
              <a:rPr lang="en-US" dirty="0" smtClean="0"/>
              <a:t>Trends to greater religiosity  (10/15</a:t>
            </a:r>
            <a:r>
              <a:rPr lang="en-US" dirty="0" smtClean="0"/>
              <a:t>)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err="1" smtClean="0"/>
              <a:t>Hadden</a:t>
            </a:r>
            <a:r>
              <a:rPr lang="en-US" dirty="0" smtClean="0"/>
              <a:t>, </a:t>
            </a:r>
            <a:r>
              <a:rPr lang="en-US" i="1" dirty="0" smtClean="0"/>
              <a:t>Social Forces </a:t>
            </a:r>
            <a:r>
              <a:rPr lang="en-US" dirty="0" smtClean="0"/>
              <a:t>- 1987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of an idol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Jeffrey </a:t>
            </a:r>
            <a:r>
              <a:rPr lang="en-US" dirty="0" err="1" smtClean="0"/>
              <a:t>Hadden’s</a:t>
            </a:r>
            <a:r>
              <a:rPr lang="en-US" dirty="0" smtClean="0"/>
              <a:t> 4 arguments </a:t>
            </a:r>
            <a:r>
              <a:rPr lang="ru-RU" dirty="0" smtClean="0"/>
              <a:t>(1986)</a:t>
            </a:r>
          </a:p>
          <a:p>
            <a:pPr lvl="1"/>
            <a:r>
              <a:rPr lang="en-US" dirty="0" smtClean="0"/>
              <a:t>Messy  			</a:t>
            </a:r>
            <a:r>
              <a:rPr lang="ru-RU" sz="2000" dirty="0" err="1" smtClean="0"/>
              <a:t>Безпорядочная</a:t>
            </a:r>
            <a:endParaRPr lang="ru-RU" sz="2000" dirty="0" smtClean="0"/>
          </a:p>
          <a:p>
            <a:pPr lvl="1"/>
            <a:r>
              <a:rPr lang="en-US" dirty="0" smtClean="0"/>
              <a:t>No proof  		</a:t>
            </a:r>
            <a:r>
              <a:rPr lang="ru-RU" sz="2000" dirty="0" smtClean="0"/>
              <a:t>Бездоказательная</a:t>
            </a:r>
          </a:p>
          <a:p>
            <a:pPr lvl="1"/>
            <a:r>
              <a:rPr lang="en-US" dirty="0" smtClean="0"/>
              <a:t>Re-</a:t>
            </a:r>
            <a:r>
              <a:rPr lang="en-US" dirty="0" err="1" smtClean="0"/>
              <a:t>sacralization</a:t>
            </a:r>
            <a:r>
              <a:rPr lang="en-US" dirty="0" smtClean="0"/>
              <a:t>     	</a:t>
            </a:r>
            <a:r>
              <a:rPr lang="ru-RU" sz="2000" dirty="0" smtClean="0"/>
              <a:t>Возвращение ритуала</a:t>
            </a:r>
          </a:p>
          <a:p>
            <a:pPr lvl="1"/>
            <a:r>
              <a:rPr lang="en-US" dirty="0" smtClean="0"/>
              <a:t>Return of political </a:t>
            </a:r>
            <a:r>
              <a:rPr lang="en-US" dirty="0" smtClean="0"/>
              <a:t>religion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Andrew Greeley </a:t>
            </a:r>
            <a:r>
              <a:rPr lang="en-US" dirty="0" smtClean="0"/>
              <a:t>  (1989)</a:t>
            </a:r>
          </a:p>
          <a:p>
            <a:pPr lvl="2"/>
            <a:r>
              <a:rPr lang="en-US" dirty="0" smtClean="0"/>
              <a:t>“Religious </a:t>
            </a:r>
            <a:r>
              <a:rPr lang="en-US" dirty="0" smtClean="0"/>
              <a:t>Change in America” </a:t>
            </a:r>
          </a:p>
          <a:p>
            <a:pPr lvl="1">
              <a:buNone/>
            </a:pPr>
            <a:r>
              <a:rPr lang="en-US" dirty="0" smtClean="0"/>
              <a:t>		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Отступничества</a:t>
            </a:r>
            <a:endParaRPr lang="en-US" dirty="0"/>
          </a:p>
        </p:txBody>
      </p:sp>
      <p:pic>
        <p:nvPicPr>
          <p:cNvPr id="5" name="Content Placeholder 4" descr="Berger 1999 Deseculariz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2209800"/>
            <a:ext cx="2063750" cy="3168650"/>
          </a:xfrm>
        </p:spPr>
      </p:pic>
      <p:pic>
        <p:nvPicPr>
          <p:cNvPr id="6" name="Picture 5" descr="Berger Sec False 1st Thing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4724400"/>
            <a:ext cx="4572000" cy="1233134"/>
          </a:xfrm>
          <a:prstGeom prst="rect">
            <a:avLst/>
          </a:prstGeom>
        </p:spPr>
      </p:pic>
      <p:pic>
        <p:nvPicPr>
          <p:cNvPr id="7" name="Picture 1" descr="http://ecx.images-amazon.com/images/I/41%2B7m6T5NcL._SS500_.jpg"/>
          <p:cNvPicPr>
            <a:picLocks noChangeAspect="1" noChangeArrowheads="1"/>
          </p:cNvPicPr>
          <p:nvPr/>
        </p:nvPicPr>
        <p:blipFill>
          <a:blip r:embed="rId4" cstate="print"/>
          <a:srcRect l="16800" r="17600"/>
          <a:stretch>
            <a:fillRect/>
          </a:stretch>
        </p:blipFill>
        <p:spPr bwMode="auto">
          <a:xfrm>
            <a:off x="6400800" y="457200"/>
            <a:ext cx="1699565" cy="2590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934200" y="3124200"/>
            <a:ext cx="624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1967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6096000"/>
            <a:ext cx="65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2008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38400" y="5486400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1989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Сегодня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4203192" cy="2819400"/>
          </a:xfrm>
        </p:spPr>
        <p:txBody>
          <a:bodyPr/>
          <a:lstStyle/>
          <a:p>
            <a:r>
              <a:rPr lang="ru-RU" dirty="0" smtClean="0"/>
              <a:t>США – Индийцы</a:t>
            </a:r>
          </a:p>
          <a:p>
            <a:r>
              <a:rPr lang="ru-RU" dirty="0" smtClean="0"/>
              <a:t>Мир – Индия</a:t>
            </a:r>
          </a:p>
          <a:p>
            <a:pPr lvl="1"/>
            <a:r>
              <a:rPr lang="ru-RU" dirty="0" smtClean="0"/>
              <a:t>Китай, Корея, Африка</a:t>
            </a:r>
          </a:p>
          <a:p>
            <a:pPr lvl="1"/>
            <a:r>
              <a:rPr lang="ru-RU" dirty="0" smtClean="0"/>
              <a:t>Франция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4038600" y="3657600"/>
          <a:ext cx="4572000" cy="265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48600" y="5181600"/>
            <a:ext cx="76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(Pop x 100)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498080" cy="1143000"/>
          </a:xfrm>
        </p:spPr>
        <p:txBody>
          <a:bodyPr/>
          <a:lstStyle/>
          <a:p>
            <a:r>
              <a:rPr lang="en-US" dirty="0" smtClean="0"/>
              <a:t>3 </a:t>
            </a:r>
            <a:r>
              <a:rPr lang="ru-RU" dirty="0" smtClean="0"/>
              <a:t>Варианты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5105400" cy="4800600"/>
          </a:xfrm>
        </p:spPr>
        <p:txBody>
          <a:bodyPr/>
          <a:lstStyle/>
          <a:p>
            <a:r>
              <a:rPr lang="ru-RU" dirty="0" smtClean="0"/>
              <a:t>Догмы и нюансы</a:t>
            </a:r>
            <a:r>
              <a:rPr lang="en-US" dirty="0" smtClean="0"/>
              <a:t> </a:t>
            </a:r>
            <a:r>
              <a:rPr lang="en-US" dirty="0" smtClean="0"/>
              <a:t>…</a:t>
            </a:r>
            <a:endParaRPr lang="ru-RU" dirty="0" smtClean="0"/>
          </a:p>
          <a:p>
            <a:r>
              <a:rPr lang="en-US" dirty="0" smtClean="0"/>
              <a:t>Charles Taylor</a:t>
            </a:r>
            <a:endParaRPr lang="ru-RU" dirty="0" smtClean="0"/>
          </a:p>
          <a:p>
            <a:pPr lvl="2"/>
            <a:r>
              <a:rPr lang="ru-RU" dirty="0" smtClean="0"/>
              <a:t>1. </a:t>
            </a:r>
            <a:r>
              <a:rPr lang="ru-RU" dirty="0" smtClean="0"/>
              <a:t>Модернизация институтов</a:t>
            </a:r>
            <a:endParaRPr lang="ru-RU" dirty="0" smtClean="0"/>
          </a:p>
          <a:p>
            <a:pPr lvl="2"/>
            <a:r>
              <a:rPr lang="ru-RU" dirty="0" smtClean="0"/>
              <a:t>2. </a:t>
            </a:r>
            <a:r>
              <a:rPr lang="ru-RU" dirty="0" smtClean="0"/>
              <a:t>Культура неверия</a:t>
            </a:r>
            <a:endParaRPr lang="ru-RU" dirty="0" smtClean="0"/>
          </a:p>
          <a:p>
            <a:pPr lvl="2"/>
            <a:r>
              <a:rPr lang="ru-RU" dirty="0" smtClean="0"/>
              <a:t>3. </a:t>
            </a:r>
            <a:r>
              <a:rPr lang="ru-RU" dirty="0" smtClean="0"/>
              <a:t>Культура плюрализма</a:t>
            </a:r>
            <a:endParaRPr lang="ru-RU" dirty="0" smtClean="0"/>
          </a:p>
          <a:p>
            <a:endParaRPr lang="en-US" dirty="0"/>
          </a:p>
        </p:txBody>
      </p:sp>
      <p:pic>
        <p:nvPicPr>
          <p:cNvPr id="4" name="Picture 3" descr="Secular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10256" y="77537"/>
            <a:ext cx="2605144" cy="3884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</a:t>
            </a:r>
            <a:r>
              <a:rPr lang="ru-RU" dirty="0" smtClean="0"/>
              <a:t> </a:t>
            </a:r>
            <a:r>
              <a:rPr lang="ru-RU" dirty="0" smtClean="0"/>
              <a:t>(по-Тейлору)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Вера в бога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ru-RU" dirty="0" smtClean="0"/>
              <a:t>уменьшается</a:t>
            </a:r>
            <a:endParaRPr lang="ru-RU" dirty="0" smtClean="0"/>
          </a:p>
          <a:p>
            <a:r>
              <a:rPr lang="ru-RU" dirty="0" smtClean="0"/>
              <a:t>Конец веры в вечные ценности</a:t>
            </a:r>
            <a:endParaRPr lang="ru-RU" dirty="0" smtClean="0"/>
          </a:p>
          <a:p>
            <a:pPr lvl="1">
              <a:buNone/>
            </a:pPr>
            <a:r>
              <a:rPr lang="ru-RU" dirty="0" smtClean="0"/>
              <a:t>(жизнь после и выше физической)</a:t>
            </a:r>
            <a:endParaRPr lang="ru-RU" dirty="0" smtClean="0"/>
          </a:p>
          <a:p>
            <a:r>
              <a:rPr lang="en-US" dirty="0" smtClean="0"/>
              <a:t>Bases for social decisions</a:t>
            </a:r>
          </a:p>
          <a:p>
            <a:pPr lvl="1"/>
            <a:r>
              <a:rPr lang="en-US" dirty="0" smtClean="0"/>
              <a:t>Belief excluded from </a:t>
            </a:r>
            <a:r>
              <a:rPr lang="en-US" dirty="0" err="1" smtClean="0"/>
              <a:t>gov</a:t>
            </a:r>
            <a:r>
              <a:rPr lang="en-US" dirty="0" smtClean="0"/>
              <a:t>. and social</a:t>
            </a:r>
          </a:p>
          <a:p>
            <a:pPr lvl="1"/>
            <a:r>
              <a:rPr lang="en-US" dirty="0" smtClean="0"/>
              <a:t>Laws per strict majority opinion</a:t>
            </a:r>
          </a:p>
          <a:p>
            <a:pPr lvl="1"/>
            <a:r>
              <a:rPr lang="en-US" dirty="0" smtClean="0"/>
              <a:t>Core value: human utility, species survival</a:t>
            </a:r>
          </a:p>
          <a:p>
            <a:pPr lvl="1"/>
            <a:r>
              <a:rPr lang="en-US" dirty="0" smtClean="0"/>
              <a:t>Relations of believers to State?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Измеряя  уровни религиозности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Теология и Наука в США</a:t>
            </a: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Считая прихожан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Херберг, 1955 – «Прот, Кат, Еврей»</a:t>
            </a:r>
            <a:endParaRPr lang="en-US" dirty="0" smtClean="0"/>
          </a:p>
          <a:p>
            <a:r>
              <a:rPr lang="ru-RU" dirty="0" smtClean="0"/>
              <a:t>Социальные поддержки веры</a:t>
            </a:r>
          </a:p>
          <a:p>
            <a:pPr lvl="1"/>
            <a:r>
              <a:rPr lang="ru-RU" dirty="0" smtClean="0"/>
              <a:t>Фукуяма – 1961</a:t>
            </a:r>
          </a:p>
          <a:p>
            <a:pPr lvl="1"/>
            <a:r>
              <a:rPr lang="ru-RU" dirty="0" smtClean="0"/>
              <a:t>Фихтер – 1969</a:t>
            </a:r>
          </a:p>
          <a:p>
            <a:pPr lvl="1"/>
            <a:r>
              <a:rPr lang="ru-RU" dirty="0" smtClean="0"/>
              <a:t>Кинг – 1967, 1969, 1972...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 Хаддена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Два открытия</a:t>
            </a:r>
          </a:p>
          <a:p>
            <a:pPr lvl="1"/>
            <a:r>
              <a:rPr lang="ru-RU" dirty="0" smtClean="0"/>
              <a:t>Влияние «Слова»</a:t>
            </a:r>
          </a:p>
          <a:p>
            <a:pPr lvl="1"/>
            <a:r>
              <a:rPr lang="ru-RU" dirty="0" smtClean="0"/>
              <a:t>Г. О. </a:t>
            </a:r>
            <a:r>
              <a:rPr lang="ru-RU" sz="2000" dirty="0" smtClean="0"/>
              <a:t>(свет с востока)</a:t>
            </a:r>
          </a:p>
          <a:p>
            <a:pPr lvl="2"/>
            <a:r>
              <a:rPr lang="ru-RU" dirty="0" smtClean="0"/>
              <a:t>Токвилль (реприз)</a:t>
            </a:r>
          </a:p>
          <a:p>
            <a:pPr lvl="2"/>
            <a:r>
              <a:rPr lang="ru-RU" dirty="0" smtClean="0"/>
              <a:t>Грамши</a:t>
            </a:r>
          </a:p>
          <a:p>
            <a:pPr lvl="2"/>
            <a:r>
              <a:rPr lang="ru-RU" dirty="0" smtClean="0"/>
              <a:t>Солидарность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Новые Методологии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Объекты исследования</a:t>
            </a:r>
          </a:p>
          <a:p>
            <a:pPr lvl="1"/>
            <a:r>
              <a:rPr lang="ru-RU" dirty="0" smtClean="0"/>
              <a:t>По конфессиям</a:t>
            </a:r>
          </a:p>
          <a:p>
            <a:pPr lvl="1"/>
            <a:r>
              <a:rPr lang="ru-RU" dirty="0" smtClean="0"/>
              <a:t>Деноминациям</a:t>
            </a:r>
          </a:p>
          <a:p>
            <a:pPr lvl="1"/>
            <a:r>
              <a:rPr lang="ru-RU" dirty="0" smtClean="0"/>
              <a:t>Поведенческим параметрам</a:t>
            </a:r>
          </a:p>
          <a:p>
            <a:pPr lvl="1"/>
            <a:r>
              <a:rPr lang="en-US" dirty="0" smtClean="0"/>
              <a:t>Salience   </a:t>
            </a:r>
            <a:endParaRPr lang="ru-RU" dirty="0" smtClean="0"/>
          </a:p>
          <a:p>
            <a:pPr lvl="1"/>
            <a:r>
              <a:rPr lang="en-US" dirty="0" smtClean="0"/>
              <a:t>Belief-clusters</a:t>
            </a:r>
          </a:p>
          <a:p>
            <a:r>
              <a:rPr lang="ru-RU" dirty="0" smtClean="0"/>
              <a:t>Этапы исследования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Новые Труды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Про-Соц Теологии</a:t>
            </a:r>
          </a:p>
          <a:p>
            <a:pPr lvl="1"/>
            <a:r>
              <a:rPr lang="ru-RU" dirty="0" smtClean="0"/>
              <a:t>Экономические эффекты</a:t>
            </a:r>
          </a:p>
          <a:p>
            <a:pPr lvl="1"/>
            <a:r>
              <a:rPr lang="ru-RU" dirty="0" smtClean="0"/>
              <a:t>Фатализм?</a:t>
            </a:r>
          </a:p>
          <a:p>
            <a:pPr lvl="1"/>
            <a:r>
              <a:rPr lang="ru-RU" dirty="0" smtClean="0"/>
              <a:t>Алтруизм, волонтаризм</a:t>
            </a:r>
          </a:p>
          <a:p>
            <a:pPr lvl="1"/>
            <a:r>
              <a:rPr lang="ru-RU" dirty="0" smtClean="0"/>
              <a:t>Семейные эффекты</a:t>
            </a:r>
            <a:r>
              <a:rPr lang="en-US" dirty="0" smtClean="0"/>
              <a:t>   </a:t>
            </a:r>
            <a:endParaRPr lang="ru-RU" dirty="0" smtClean="0"/>
          </a:p>
          <a:p>
            <a:pPr lvl="1"/>
            <a:r>
              <a:rPr lang="ru-RU" dirty="0" smtClean="0"/>
              <a:t>Законно-послушность</a:t>
            </a:r>
          </a:p>
          <a:p>
            <a:pPr lvl="1"/>
            <a:r>
              <a:rPr lang="ru-RU" dirty="0" smtClean="0"/>
              <a:t>Наркомания...</a:t>
            </a:r>
          </a:p>
          <a:p>
            <a:pPr lvl="1"/>
            <a:r>
              <a:rPr lang="ru-RU" dirty="0" smtClean="0"/>
              <a:t>Демократические навыки</a:t>
            </a:r>
          </a:p>
          <a:p>
            <a:pPr lvl="1"/>
            <a:r>
              <a:rPr lang="ru-RU" dirty="0" smtClean="0"/>
              <a:t>Права человека, достойнство</a:t>
            </a:r>
            <a:endParaRPr lang="en-US" dirty="0" smtClean="0"/>
          </a:p>
          <a:p>
            <a:r>
              <a:rPr lang="ru-RU" dirty="0" smtClean="0"/>
              <a:t>Анти-Соц Теологии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Религиозность и Г.О. в РФ</a:t>
            </a:r>
            <a:endParaRPr lang="en-US" dirty="0"/>
          </a:p>
        </p:txBody>
      </p:sp>
      <p:pic>
        <p:nvPicPr>
          <p:cNvPr id="4" name="Content Placeholder 3" descr="Таб 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1079" y="1828800"/>
            <a:ext cx="7479719" cy="41402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Религиозность и Г.О. в РФ</a:t>
            </a:r>
            <a:endParaRPr lang="en-US" dirty="0"/>
          </a:p>
        </p:txBody>
      </p:sp>
      <p:pic>
        <p:nvPicPr>
          <p:cNvPr id="4" name="Content Placeholder 3" descr="Таб 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524000"/>
            <a:ext cx="6934200" cy="49837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Религиозность и Г.О. в РФ</a:t>
            </a:r>
            <a:endParaRPr lang="en-US" dirty="0"/>
          </a:p>
        </p:txBody>
      </p:sp>
      <p:pic>
        <p:nvPicPr>
          <p:cNvPr id="4" name="Content Placeholder 3" descr="Таб 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828800"/>
            <a:ext cx="7547146" cy="46994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Религиозность и Г.О. в РФ</a:t>
            </a:r>
            <a:endParaRPr lang="en-US" dirty="0"/>
          </a:p>
        </p:txBody>
      </p:sp>
      <p:pic>
        <p:nvPicPr>
          <p:cNvPr id="4" name="Content Placeholder 3" descr="Таб 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905000"/>
            <a:ext cx="7439055" cy="46144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Религиозность и Г.О. в РФ</a:t>
            </a:r>
            <a:endParaRPr lang="en-US" dirty="0"/>
          </a:p>
        </p:txBody>
      </p:sp>
      <p:pic>
        <p:nvPicPr>
          <p:cNvPr id="4" name="Content Placeholder 3" descr="Таб 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600200"/>
            <a:ext cx="7485321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Религиозность и Г.О. в РФ</a:t>
            </a:r>
            <a:endParaRPr lang="en-US" dirty="0"/>
          </a:p>
        </p:txBody>
      </p:sp>
      <p:pic>
        <p:nvPicPr>
          <p:cNvPr id="4" name="Content Placeholder 3" descr="Таб 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7186" y="1600200"/>
            <a:ext cx="7387065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Сложные пересечения</a:t>
            </a:r>
            <a:endParaRPr lang="en-US" dirty="0"/>
          </a:p>
        </p:txBody>
      </p:sp>
      <p:pic>
        <p:nvPicPr>
          <p:cNvPr id="7" name="Content Placeholder 6" descr="clifford-geertz-940x3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4343400"/>
            <a:ext cx="5969000" cy="2222500"/>
          </a:xfrm>
        </p:spPr>
      </p:pic>
      <p:sp>
        <p:nvSpPr>
          <p:cNvPr id="8" name="Rectangle 7"/>
          <p:cNvSpPr/>
          <p:nvPr/>
        </p:nvSpPr>
        <p:spPr>
          <a:xfrm>
            <a:off x="2286000" y="2209801"/>
            <a:ext cx="510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“…both what a people prizes and what it fears and hates are depicted in its religion, and in turn expressed in the whole quality of life." </a:t>
            </a:r>
          </a:p>
          <a:p>
            <a:r>
              <a:rPr lang="en-US" dirty="0" smtClean="0"/>
              <a:t>				 p 131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nation of Indians ruled by </a:t>
            </a:r>
            <a:r>
              <a:rPr lang="en-US" dirty="0" err="1" smtClean="0"/>
              <a:t>swedes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Страна индийцев под...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6477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Северо-Американские Индийцы</a:t>
            </a:r>
            <a:br>
              <a:rPr lang="ru-RU" dirty="0" smtClean="0"/>
            </a:br>
            <a:endParaRPr lang="en-US" dirty="0"/>
          </a:p>
        </p:txBody>
      </p:sp>
      <p:pic>
        <p:nvPicPr>
          <p:cNvPr id="10" name="Content Placeholder 9" descr="Religions_of_the_United_States_pie_chart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1752600"/>
            <a:ext cx="64008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6477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Северо-Американские Индийцы</a:t>
            </a:r>
            <a:br>
              <a:rPr lang="ru-RU" dirty="0" smtClean="0"/>
            </a:br>
            <a:endParaRPr lang="en-US" dirty="0"/>
          </a:p>
        </p:txBody>
      </p:sp>
      <p:pic>
        <p:nvPicPr>
          <p:cNvPr id="10" name="Content Placeholder 9" descr="Religions_of_the_United_States_pie_chart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1859280"/>
            <a:ext cx="6400800" cy="45872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6477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Северо-Американские Индийцы</a:t>
            </a:r>
            <a:br>
              <a:rPr lang="ru-RU" dirty="0" smtClean="0"/>
            </a:br>
            <a:endParaRPr lang="en-US" dirty="0"/>
          </a:p>
        </p:txBody>
      </p:sp>
      <p:pic>
        <p:nvPicPr>
          <p:cNvPr id="10" name="Content Placeholder 9" descr="Religions_of_the_United_States_pie_chart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4440" y="1859280"/>
            <a:ext cx="6116320" cy="45872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6477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Северо-Американские Индийцы</a:t>
            </a:r>
            <a:br>
              <a:rPr lang="ru-RU" dirty="0" smtClean="0"/>
            </a:br>
            <a:endParaRPr lang="en-US" dirty="0"/>
          </a:p>
        </p:txBody>
      </p:sp>
      <p:pic>
        <p:nvPicPr>
          <p:cNvPr id="10" name="Content Placeholder 9" descr="Religions_of_the_United_States_pie_chart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4440" y="1975490"/>
            <a:ext cx="6116320" cy="4354819"/>
          </a:xfrm>
        </p:spPr>
      </p:pic>
      <p:sp>
        <p:nvSpPr>
          <p:cNvPr id="4" name="TextBox 3"/>
          <p:cNvSpPr txBox="1"/>
          <p:nvPr/>
        </p:nvSpPr>
        <p:spPr>
          <a:xfrm>
            <a:off x="6096000" y="1600200"/>
            <a:ext cx="1777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Nones</a:t>
            </a:r>
            <a:r>
              <a:rPr lang="en-US" dirty="0" smtClean="0"/>
              <a:t>  vs.  Nuns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17225</TotalTime>
  <Words>608</Words>
  <Application>Microsoft Office PowerPoint</Application>
  <PresentationFormat>On-screen Show (4:3)</PresentationFormat>
  <Paragraphs>169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Solstice</vt:lpstr>
      <vt:lpstr>ВШЭ – Семинар: Религиозный капитал, уровни религиозности и гражданское общество</vt:lpstr>
      <vt:lpstr>Slide 2</vt:lpstr>
      <vt:lpstr>Теология и Наука в США</vt:lpstr>
      <vt:lpstr>Сложные пересечения</vt:lpstr>
      <vt:lpstr>A nation of Indians ruled by swedes.</vt:lpstr>
      <vt:lpstr>Северо-Американские Индийцы </vt:lpstr>
      <vt:lpstr>Северо-Американские Индийцы </vt:lpstr>
      <vt:lpstr>Северо-Американские Индийцы </vt:lpstr>
      <vt:lpstr>Северо-Американские Индийцы </vt:lpstr>
      <vt:lpstr>Северо-Американские Индийцы </vt:lpstr>
      <vt:lpstr>Индийцы и Г.О. </vt:lpstr>
      <vt:lpstr>Индийцы и Г.О. </vt:lpstr>
      <vt:lpstr>Вечные строители ... Г.О. </vt:lpstr>
      <vt:lpstr>Игнорировать бегемот </vt:lpstr>
      <vt:lpstr>Игнорировать бегемот </vt:lpstr>
      <vt:lpstr>Туда и Обратно: ТС – R.I.P.</vt:lpstr>
      <vt:lpstr>Вебер</vt:lpstr>
      <vt:lpstr>Вебер</vt:lpstr>
      <vt:lpstr>Сон Дюркгейма</vt:lpstr>
      <vt:lpstr>Победа Тезиса Секуляризации</vt:lpstr>
      <vt:lpstr>Case Study #1 – “Middletown, USA”</vt:lpstr>
      <vt:lpstr>Гегемоническое мировоззрение</vt:lpstr>
      <vt:lpstr>King’s Clothing</vt:lpstr>
      <vt:lpstr>The end of an idol</vt:lpstr>
      <vt:lpstr>Отступничества</vt:lpstr>
      <vt:lpstr>Сегодня</vt:lpstr>
      <vt:lpstr>3 Варианты</vt:lpstr>
      <vt:lpstr>Результаты (по-Тейлору)</vt:lpstr>
      <vt:lpstr>Измеряя  уровни религиозности</vt:lpstr>
      <vt:lpstr>Считая прихожан</vt:lpstr>
      <vt:lpstr>После Хаддена</vt:lpstr>
      <vt:lpstr>Новые Методологии</vt:lpstr>
      <vt:lpstr>Новые Труды</vt:lpstr>
      <vt:lpstr>Религиозность и Г.О. в РФ</vt:lpstr>
      <vt:lpstr>Религиозность и Г.О. в РФ</vt:lpstr>
      <vt:lpstr>Религиозность и Г.О. в РФ</vt:lpstr>
      <vt:lpstr>Религиозность и Г.О. в РФ</vt:lpstr>
      <vt:lpstr>Религиозность и Г.О. в РФ</vt:lpstr>
      <vt:lpstr>Религиозность и Г.О. в РФ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Society and  the Rule of Law</dc:title>
  <dc:creator>Rick Schneider</dc:creator>
  <cp:lastModifiedBy>Frederick Schneider</cp:lastModifiedBy>
  <cp:revision>90</cp:revision>
  <dcterms:created xsi:type="dcterms:W3CDTF">2008-03-24T12:20:31Z</dcterms:created>
  <dcterms:modified xsi:type="dcterms:W3CDTF">2016-03-29T14:22:19Z</dcterms:modified>
</cp:coreProperties>
</file>