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 id="2147483660" r:id="rId2"/>
  </p:sldMasterIdLst>
  <p:notesMasterIdLst>
    <p:notesMasterId r:id="rId29"/>
  </p:notesMasterIdLst>
  <p:handoutMasterIdLst>
    <p:handoutMasterId r:id="rId30"/>
  </p:handoutMasterIdLst>
  <p:sldIdLst>
    <p:sldId id="256" r:id="rId3"/>
    <p:sldId id="703" r:id="rId4"/>
    <p:sldId id="695" r:id="rId5"/>
    <p:sldId id="696" r:id="rId6"/>
    <p:sldId id="694" r:id="rId7"/>
    <p:sldId id="697" r:id="rId8"/>
    <p:sldId id="693" r:id="rId9"/>
    <p:sldId id="687" r:id="rId10"/>
    <p:sldId id="705" r:id="rId11"/>
    <p:sldId id="686" r:id="rId12"/>
    <p:sldId id="699" r:id="rId13"/>
    <p:sldId id="679" r:id="rId14"/>
    <p:sldId id="676" r:id="rId15"/>
    <p:sldId id="706" r:id="rId16"/>
    <p:sldId id="681" r:id="rId17"/>
    <p:sldId id="680" r:id="rId18"/>
    <p:sldId id="682" r:id="rId19"/>
    <p:sldId id="684" r:id="rId20"/>
    <p:sldId id="700" r:id="rId21"/>
    <p:sldId id="702" r:id="rId22"/>
    <p:sldId id="692" r:id="rId23"/>
    <p:sldId id="701" r:id="rId24"/>
    <p:sldId id="673" r:id="rId25"/>
    <p:sldId id="685" r:id="rId26"/>
    <p:sldId id="683" r:id="rId27"/>
    <p:sldId id="704"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C2A55"/>
    <a:srgbClr val="21386F"/>
    <a:srgbClr val="003F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2" autoAdjust="0"/>
    <p:restoredTop sz="92318" autoAdjust="0"/>
  </p:normalViewPr>
  <p:slideViewPr>
    <p:cSldViewPr snapToGrid="0" snapToObjects="1">
      <p:cViewPr>
        <p:scale>
          <a:sx n="66" d="100"/>
          <a:sy n="66" d="100"/>
        </p:scale>
        <p:origin x="-2934" y="-9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209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Office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Office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Office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Office_Excel13.xlsx"/></Relationships>
</file>

<file path=ppt/charts/_rels/chart14.xml.rels><?xml version="1.0" encoding="UTF-8" standalone="yes"?>
<Relationships xmlns="http://schemas.openxmlformats.org/package/2006/relationships"><Relationship Id="rId1" Type="http://schemas.openxmlformats.org/officeDocument/2006/relationships/oleObject" Target="file:///C:\Users\Kira\Desktop\&#1053;&#1086;&#1074;&#1072;&#1103;%20&#1087;&#1072;&#1087;&#1082;&#1072;\&#1084;&#1072;&#1090;&#1077;&#1088;&#1080;&#1072;&#1083;&#1099;_&#1086;&#1087;&#1088;&#1086;&#1089;&#1072;_&#1101;&#1082;&#1089;&#1087;&#1077;&#1088;&#1090;&#1086;&#1074;\4-&#1048;&#1052;&#1044;-2_&#1101;&#1082;&#1089;&#1087;&#1077;&#1088;&#1090;&#1099;_2016.xlsx" TargetMode="External"/></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Office_Excel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Office_Excel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Office_Excel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_____Microsoft_Office_Excel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Office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_____Microsoft_Office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Office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8.0837494448199723E-2"/>
          <c:y val="9.930742804383362E-2"/>
          <c:w val="0.41947241032569221"/>
          <c:h val="0.76720680585730983"/>
        </c:manualLayout>
      </c:layout>
      <c:pieChart>
        <c:varyColors val="1"/>
        <c:ser>
          <c:idx val="0"/>
          <c:order val="0"/>
          <c:tx>
            <c:strRef>
              <c:f>Лист1!$B$1</c:f>
              <c:strCache>
                <c:ptCount val="1"/>
                <c:pt idx="0">
                  <c:v>Столбец2</c:v>
                </c:pt>
              </c:strCache>
            </c:strRef>
          </c:tx>
          <c:explosion val="5"/>
          <c:dLbls>
            <c:dLbl>
              <c:idx val="3"/>
              <c:layout>
                <c:manualLayout>
                  <c:x val="2.0229605707861892E-2"/>
                  <c:y val="4.5941607002936521E-2"/>
                </c:manualLayout>
              </c:layout>
              <c:showVal val="1"/>
            </c:dLbl>
            <c:showVal val="1"/>
            <c:showLeaderLines val="1"/>
          </c:dLbls>
          <c:cat>
            <c:strRef>
              <c:f>Лист1!$A$2:$A$8</c:f>
              <c:strCache>
                <c:ptCount val="7"/>
                <c:pt idx="0">
                  <c:v>безусловно адекватно</c:v>
                </c:pt>
                <c:pt idx="1">
                  <c:v>скорее адекватно</c:v>
                </c:pt>
                <c:pt idx="2">
                  <c:v>скорее неадекватно</c:v>
                </c:pt>
                <c:pt idx="3">
                  <c:v>безусловно неадекватно</c:v>
                </c:pt>
                <c:pt idx="4">
                  <c:v>не выражают вообще</c:v>
                </c:pt>
                <c:pt idx="5">
                  <c:v>гражданского общества вообще нет</c:v>
                </c:pt>
                <c:pt idx="6">
                  <c:v>затруднились ответить</c:v>
                </c:pt>
              </c:strCache>
            </c:strRef>
          </c:cat>
          <c:val>
            <c:numRef>
              <c:f>Лист1!$B$2:$B$8</c:f>
              <c:numCache>
                <c:formatCode>General</c:formatCode>
                <c:ptCount val="7"/>
                <c:pt idx="0">
                  <c:v>6</c:v>
                </c:pt>
                <c:pt idx="1">
                  <c:v>66</c:v>
                </c:pt>
                <c:pt idx="2">
                  <c:v>12</c:v>
                </c:pt>
                <c:pt idx="3">
                  <c:v>1</c:v>
                </c:pt>
                <c:pt idx="4">
                  <c:v>3</c:v>
                </c:pt>
                <c:pt idx="5">
                  <c:v>7</c:v>
                </c:pt>
                <c:pt idx="6">
                  <c:v>5</c:v>
                </c:pt>
              </c:numCache>
            </c:numRef>
          </c:val>
        </c:ser>
        <c:dLbls/>
        <c:firstSliceAng val="0"/>
      </c:pieChart>
    </c:plotArea>
    <c:legend>
      <c:legendPos val="r"/>
      <c:layout>
        <c:manualLayout>
          <c:xMode val="edge"/>
          <c:yMode val="edge"/>
          <c:x val="0.58977210114531187"/>
          <c:y val="0.17834881985366041"/>
          <c:w val="0.40160308374491754"/>
          <c:h val="0.57757458009396456"/>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ru-RU"/>
  <c:style val="4"/>
  <c:chart>
    <c:autoTitleDeleted val="1"/>
    <c:plotArea>
      <c:layout>
        <c:manualLayout>
          <c:layoutTarget val="inner"/>
          <c:xMode val="edge"/>
          <c:yMode val="edge"/>
          <c:x val="0.43515240133889665"/>
          <c:y val="4.0745897847671644E-2"/>
          <c:w val="0.53199466846074894"/>
          <c:h val="0.81145149313153075"/>
        </c:manualLayout>
      </c:layout>
      <c:barChart>
        <c:barDir val="bar"/>
        <c:grouping val="clustered"/>
        <c:ser>
          <c:idx val="0"/>
          <c:order val="0"/>
          <c:tx>
            <c:strRef>
              <c:f>Лист1!$B$1</c:f>
              <c:strCache>
                <c:ptCount val="1"/>
                <c:pt idx="0">
                  <c:v>Ряд 1</c:v>
                </c:pt>
              </c:strCache>
            </c:strRef>
          </c:tx>
          <c:dLbls>
            <c:showVal val="1"/>
          </c:dLbls>
          <c:cat>
            <c:strRef>
              <c:f>Лист1!$A$2:$A$9</c:f>
              <c:strCache>
                <c:ptCount val="8"/>
                <c:pt idx="0">
                  <c:v>Затруднились ответить, нет ответа</c:v>
                </c:pt>
                <c:pt idx="1">
                  <c:v>Не согласны</c:v>
                </c:pt>
                <c:pt idx="2">
                  <c:v>Стремление улучшить свое материальное положение</c:v>
                </c:pt>
                <c:pt idx="3">
                  <c:v>Желание наиболее ярко и доступно выразить свою мысль</c:v>
                </c:pt>
                <c:pt idx="4">
                  <c:v>Стремление преувеличить меру своей компетентности</c:v>
                </c:pt>
                <c:pt idx="5">
                  <c:v>Желание навязать аудитории свое представление, свою «картину мира»</c:v>
                </c:pt>
                <c:pt idx="6">
                  <c:v>Стремление обеспечить поддержку тем или иным политическим силам</c:v>
                </c:pt>
                <c:pt idx="7">
                  <c:v>Желание действовать в интересах конкретного заказчика</c:v>
                </c:pt>
              </c:strCache>
            </c:strRef>
          </c:cat>
          <c:val>
            <c:numRef>
              <c:f>Лист1!$B$2:$B$9</c:f>
              <c:numCache>
                <c:formatCode>General</c:formatCode>
                <c:ptCount val="8"/>
                <c:pt idx="0">
                  <c:v>6</c:v>
                </c:pt>
                <c:pt idx="1">
                  <c:v>14</c:v>
                </c:pt>
                <c:pt idx="2">
                  <c:v>19</c:v>
                </c:pt>
                <c:pt idx="3">
                  <c:v>27</c:v>
                </c:pt>
                <c:pt idx="4">
                  <c:v>28</c:v>
                </c:pt>
                <c:pt idx="5">
                  <c:v>29</c:v>
                </c:pt>
                <c:pt idx="6">
                  <c:v>39</c:v>
                </c:pt>
                <c:pt idx="7">
                  <c:v>49</c:v>
                </c:pt>
              </c:numCache>
            </c:numRef>
          </c:val>
        </c:ser>
        <c:dLbls/>
        <c:axId val="130362368"/>
        <c:axId val="130368256"/>
      </c:barChart>
      <c:catAx>
        <c:axId val="130362368"/>
        <c:scaling>
          <c:orientation val="minMax"/>
        </c:scaling>
        <c:axPos val="l"/>
        <c:tickLblPos val="nextTo"/>
        <c:txPr>
          <a:bodyPr/>
          <a:lstStyle/>
          <a:p>
            <a:pPr>
              <a:defRPr sz="1400"/>
            </a:pPr>
            <a:endParaRPr lang="ru-RU"/>
          </a:p>
        </c:txPr>
        <c:crossAx val="130368256"/>
        <c:crosses val="autoZero"/>
        <c:auto val="1"/>
        <c:lblAlgn val="ctr"/>
        <c:lblOffset val="100"/>
      </c:catAx>
      <c:valAx>
        <c:axId val="130368256"/>
        <c:scaling>
          <c:orientation val="minMax"/>
          <c:max val="50"/>
          <c:min val="0"/>
        </c:scaling>
        <c:axPos val="b"/>
        <c:numFmt formatCode="General" sourceLinked="1"/>
        <c:tickLblPos val="nextTo"/>
        <c:crossAx val="130362368"/>
        <c:crosses val="autoZero"/>
        <c:crossBetween val="between"/>
      </c:valAx>
    </c:plotArea>
    <c:plotVisOnly val="1"/>
    <c:dispBlanksAs val="gap"/>
  </c:chart>
  <c:txPr>
    <a:bodyPr/>
    <a:lstStyle/>
    <a:p>
      <a:pPr>
        <a:defRPr sz="1800"/>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28140654113435337"/>
          <c:y val="3.6620667341535754E-2"/>
          <c:w val="0.41141692674074842"/>
          <c:h val="0.75135458725701942"/>
        </c:manualLayout>
      </c:layout>
      <c:pieChart>
        <c:varyColors val="1"/>
        <c:ser>
          <c:idx val="0"/>
          <c:order val="0"/>
          <c:tx>
            <c:strRef>
              <c:f>Лист1!$B$1</c:f>
              <c:strCache>
                <c:ptCount val="1"/>
                <c:pt idx="0">
                  <c:v>Столбец2</c:v>
                </c:pt>
              </c:strCache>
            </c:strRef>
          </c:tx>
          <c:explosion val="5"/>
          <c:dLbls>
            <c:showVal val="1"/>
            <c:showLeaderLines val="1"/>
          </c:dLbls>
          <c:cat>
            <c:strRef>
              <c:f>Лист1!$A$2:$A$5</c:f>
              <c:strCache>
                <c:ptCount val="4"/>
                <c:pt idx="0">
                  <c:v>Не согласны</c:v>
                </c:pt>
                <c:pt idx="1">
                  <c:v>Часто</c:v>
                </c:pt>
                <c:pt idx="2">
                  <c:v>Редко</c:v>
                </c:pt>
                <c:pt idx="3">
                  <c:v>Затруднились ответить</c:v>
                </c:pt>
              </c:strCache>
            </c:strRef>
          </c:cat>
          <c:val>
            <c:numRef>
              <c:f>Лист1!$B$2:$B$5</c:f>
              <c:numCache>
                <c:formatCode>General</c:formatCode>
                <c:ptCount val="4"/>
                <c:pt idx="0">
                  <c:v>14</c:v>
                </c:pt>
                <c:pt idx="1">
                  <c:v>51</c:v>
                </c:pt>
                <c:pt idx="2">
                  <c:v>27</c:v>
                </c:pt>
                <c:pt idx="3">
                  <c:v>8</c:v>
                </c:pt>
              </c:numCache>
            </c:numRef>
          </c:val>
        </c:ser>
        <c:dLbls/>
        <c:firstSliceAng val="0"/>
      </c:pieChart>
    </c:plotArea>
    <c:legend>
      <c:legendPos val="b"/>
      <c:layout>
        <c:manualLayout>
          <c:xMode val="edge"/>
          <c:yMode val="edge"/>
          <c:x val="0.21721550945323267"/>
          <c:y val="0.7845523465842924"/>
          <c:w val="0.5939101442343393"/>
          <c:h val="0.18829083540787198"/>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11836234474632161"/>
          <c:y val="0.10835966357498668"/>
          <c:w val="0.73350869564975962"/>
          <c:h val="0.68169234322163452"/>
        </c:manualLayout>
      </c:layout>
      <c:pieChart>
        <c:varyColors val="1"/>
        <c:ser>
          <c:idx val="0"/>
          <c:order val="0"/>
          <c:tx>
            <c:strRef>
              <c:f>Лист1!$B$1</c:f>
              <c:strCache>
                <c:ptCount val="1"/>
                <c:pt idx="0">
                  <c:v>Столбец2</c:v>
                </c:pt>
              </c:strCache>
            </c:strRef>
          </c:tx>
          <c:explosion val="5"/>
          <c:dLbls>
            <c:showVal val="1"/>
            <c:showLeaderLines val="1"/>
          </c:dLbls>
          <c:cat>
            <c:strRef>
              <c:f>Лист1!$A$2:$A$4</c:f>
              <c:strCache>
                <c:ptCount val="3"/>
                <c:pt idx="0">
                  <c:v>Часто</c:v>
                </c:pt>
                <c:pt idx="1">
                  <c:v>Редко или никогда</c:v>
                </c:pt>
                <c:pt idx="2">
                  <c:v>Затруднились ответить</c:v>
                </c:pt>
              </c:strCache>
            </c:strRef>
          </c:cat>
          <c:val>
            <c:numRef>
              <c:f>Лист1!$B$2:$B$4</c:f>
              <c:numCache>
                <c:formatCode>General</c:formatCode>
                <c:ptCount val="3"/>
                <c:pt idx="0">
                  <c:v>37</c:v>
                </c:pt>
                <c:pt idx="1">
                  <c:v>47</c:v>
                </c:pt>
                <c:pt idx="2">
                  <c:v>16</c:v>
                </c:pt>
              </c:numCache>
            </c:numRef>
          </c:val>
        </c:ser>
        <c:dLbls/>
        <c:firstSliceAng val="0"/>
      </c:pieChart>
    </c:plotArea>
    <c:plotVisOnly val="1"/>
    <c:dispBlanksAs val="zero"/>
  </c:chart>
  <c:txPr>
    <a:bodyPr/>
    <a:lstStyle/>
    <a:p>
      <a:pPr>
        <a:defRPr sz="1800"/>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5.7762736874644505E-2"/>
          <c:y val="0.12366722316512661"/>
          <c:w val="0.43393035730811591"/>
          <c:h val="0.6274129569850726"/>
        </c:manualLayout>
      </c:layout>
      <c:pieChart>
        <c:varyColors val="1"/>
        <c:ser>
          <c:idx val="0"/>
          <c:order val="0"/>
          <c:tx>
            <c:strRef>
              <c:f>Лист1!$B$1</c:f>
              <c:strCache>
                <c:ptCount val="1"/>
                <c:pt idx="0">
                  <c:v>Столбец2</c:v>
                </c:pt>
              </c:strCache>
            </c:strRef>
          </c:tx>
          <c:explosion val="5"/>
          <c:dLbls>
            <c:showVal val="1"/>
            <c:showLeaderLines val="1"/>
          </c:dLbls>
          <c:cat>
            <c:strRef>
              <c:f>Лист1!$A$2:$A$4</c:f>
              <c:strCache>
                <c:ptCount val="3"/>
                <c:pt idx="0">
                  <c:v>Часто</c:v>
                </c:pt>
                <c:pt idx="1">
                  <c:v>Редко или никогда</c:v>
                </c:pt>
                <c:pt idx="2">
                  <c:v>Затруднились ответить</c:v>
                </c:pt>
              </c:strCache>
            </c:strRef>
          </c:cat>
          <c:val>
            <c:numRef>
              <c:f>Лист1!$B$2:$B$4</c:f>
              <c:numCache>
                <c:formatCode>General</c:formatCode>
                <c:ptCount val="3"/>
                <c:pt idx="0">
                  <c:v>58</c:v>
                </c:pt>
                <c:pt idx="1">
                  <c:v>34</c:v>
                </c:pt>
                <c:pt idx="2">
                  <c:v>8</c:v>
                </c:pt>
              </c:numCache>
            </c:numRef>
          </c:val>
        </c:ser>
        <c:dLbls/>
        <c:firstSliceAng val="0"/>
      </c:pieChart>
    </c:plotArea>
    <c:legend>
      <c:legendPos val="b"/>
      <c:layout>
        <c:manualLayout>
          <c:xMode val="edge"/>
          <c:yMode val="edge"/>
          <c:x val="0.50790603765315689"/>
          <c:y val="0.29910590479993787"/>
          <c:w val="0.41773499577474105"/>
          <c:h val="0.36713160171719528"/>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ru-RU"/>
  <c:chart>
    <c:plotArea>
      <c:layout>
        <c:manualLayout>
          <c:layoutTarget val="inner"/>
          <c:xMode val="edge"/>
          <c:yMode val="edge"/>
          <c:x val="0.45163659230096237"/>
          <c:y val="2.8740373415010619E-2"/>
          <c:w val="0.50824879702537185"/>
          <c:h val="0.69640475827021242"/>
        </c:manualLayout>
      </c:layout>
      <c:barChart>
        <c:barDir val="bar"/>
        <c:grouping val="percentStacked"/>
        <c:ser>
          <c:idx val="0"/>
          <c:order val="0"/>
          <c:tx>
            <c:strRef>
              <c:f>Лист3!$B$1</c:f>
              <c:strCache>
                <c:ptCount val="1"/>
                <c:pt idx="0">
                  <c:v>выше, чем на Западе </c:v>
                </c:pt>
              </c:strCache>
            </c:strRef>
          </c:tx>
          <c:dLbls>
            <c:showVal val="1"/>
          </c:dLbls>
          <c:cat>
            <c:strRef>
              <c:f>Лист3!$A$2:$A$8</c:f>
              <c:strCache>
                <c:ptCount val="7"/>
                <c:pt idx="0">
                  <c:v>Профессиональная компетентность </c:v>
                </c:pt>
                <c:pt idx="1">
                  <c:v>Подверженность идеологическим влияниям</c:v>
                </c:pt>
                <c:pt idx="2">
                  <c:v>Добросоветность  </c:v>
                </c:pt>
                <c:pt idx="3">
                  <c:v>Искренность </c:v>
                </c:pt>
                <c:pt idx="4">
                  <c:v>Зависимость от конкретных заказчиков, спонсоров</c:v>
                </c:pt>
                <c:pt idx="5">
                  <c:v>Взаимоуважение </c:v>
                </c:pt>
                <c:pt idx="6">
                  <c:v>Склонность к сотрудничеству с другими экспертами</c:v>
                </c:pt>
              </c:strCache>
            </c:strRef>
          </c:cat>
          <c:val>
            <c:numRef>
              <c:f>Лист3!$B$2:$B$8</c:f>
              <c:numCache>
                <c:formatCode>General</c:formatCode>
                <c:ptCount val="7"/>
                <c:pt idx="0">
                  <c:v>16</c:v>
                </c:pt>
                <c:pt idx="1">
                  <c:v>42</c:v>
                </c:pt>
                <c:pt idx="2">
                  <c:v>10</c:v>
                </c:pt>
                <c:pt idx="3">
                  <c:v>19</c:v>
                </c:pt>
                <c:pt idx="4">
                  <c:v>34</c:v>
                </c:pt>
                <c:pt idx="5">
                  <c:v>10</c:v>
                </c:pt>
                <c:pt idx="6">
                  <c:v>13</c:v>
                </c:pt>
              </c:numCache>
            </c:numRef>
          </c:val>
        </c:ser>
        <c:ser>
          <c:idx val="1"/>
          <c:order val="1"/>
          <c:tx>
            <c:strRef>
              <c:f>Лист3!$C$1</c:f>
              <c:strCache>
                <c:ptCount val="1"/>
                <c:pt idx="0">
                  <c:v>ниже, чем на Западе </c:v>
                </c:pt>
              </c:strCache>
            </c:strRef>
          </c:tx>
          <c:dLbls>
            <c:showVal val="1"/>
          </c:dLbls>
          <c:cat>
            <c:strRef>
              <c:f>Лист3!$A$2:$A$8</c:f>
              <c:strCache>
                <c:ptCount val="7"/>
                <c:pt idx="0">
                  <c:v>Профессиональная компетентность </c:v>
                </c:pt>
                <c:pt idx="1">
                  <c:v>Подверженность идеологическим влияниям</c:v>
                </c:pt>
                <c:pt idx="2">
                  <c:v>Добросоветность  </c:v>
                </c:pt>
                <c:pt idx="3">
                  <c:v>Искренность </c:v>
                </c:pt>
                <c:pt idx="4">
                  <c:v>Зависимость от конкретных заказчиков, спонсоров</c:v>
                </c:pt>
                <c:pt idx="5">
                  <c:v>Взаимоуважение </c:v>
                </c:pt>
                <c:pt idx="6">
                  <c:v>Склонность к сотрудничеству с другими экспертами</c:v>
                </c:pt>
              </c:strCache>
            </c:strRef>
          </c:cat>
          <c:val>
            <c:numRef>
              <c:f>Лист3!$C$2:$C$8</c:f>
              <c:numCache>
                <c:formatCode>General</c:formatCode>
                <c:ptCount val="7"/>
                <c:pt idx="0">
                  <c:v>25</c:v>
                </c:pt>
                <c:pt idx="1">
                  <c:v>18</c:v>
                </c:pt>
                <c:pt idx="2">
                  <c:v>26</c:v>
                </c:pt>
                <c:pt idx="3">
                  <c:v>20</c:v>
                </c:pt>
                <c:pt idx="4">
                  <c:v>12</c:v>
                </c:pt>
                <c:pt idx="5">
                  <c:v>35</c:v>
                </c:pt>
                <c:pt idx="6">
                  <c:v>28</c:v>
                </c:pt>
              </c:numCache>
            </c:numRef>
          </c:val>
        </c:ser>
        <c:ser>
          <c:idx val="2"/>
          <c:order val="2"/>
          <c:tx>
            <c:strRef>
              <c:f>Лист3!$D$1</c:f>
              <c:strCache>
                <c:ptCount val="1"/>
                <c:pt idx="0">
                  <c:v>примерно одинаковые</c:v>
                </c:pt>
              </c:strCache>
            </c:strRef>
          </c:tx>
          <c:dLbls>
            <c:showVal val="1"/>
          </c:dLbls>
          <c:cat>
            <c:strRef>
              <c:f>Лист3!$A$2:$A$8</c:f>
              <c:strCache>
                <c:ptCount val="7"/>
                <c:pt idx="0">
                  <c:v>Профессиональная компетентность </c:v>
                </c:pt>
                <c:pt idx="1">
                  <c:v>Подверженность идеологическим влияниям</c:v>
                </c:pt>
                <c:pt idx="2">
                  <c:v>Добросоветность  </c:v>
                </c:pt>
                <c:pt idx="3">
                  <c:v>Искренность </c:v>
                </c:pt>
                <c:pt idx="4">
                  <c:v>Зависимость от конкретных заказчиков, спонсоров</c:v>
                </c:pt>
                <c:pt idx="5">
                  <c:v>Взаимоуважение </c:v>
                </c:pt>
                <c:pt idx="6">
                  <c:v>Склонность к сотрудничеству с другими экспертами</c:v>
                </c:pt>
              </c:strCache>
            </c:strRef>
          </c:cat>
          <c:val>
            <c:numRef>
              <c:f>Лист3!$D$2:$D$8</c:f>
              <c:numCache>
                <c:formatCode>General</c:formatCode>
                <c:ptCount val="7"/>
                <c:pt idx="0">
                  <c:v>46</c:v>
                </c:pt>
                <c:pt idx="1">
                  <c:v>30</c:v>
                </c:pt>
                <c:pt idx="2">
                  <c:v>49</c:v>
                </c:pt>
                <c:pt idx="3">
                  <c:v>38</c:v>
                </c:pt>
                <c:pt idx="4">
                  <c:v>38</c:v>
                </c:pt>
                <c:pt idx="5">
                  <c:v>38</c:v>
                </c:pt>
                <c:pt idx="6">
                  <c:v>38</c:v>
                </c:pt>
              </c:numCache>
            </c:numRef>
          </c:val>
        </c:ser>
        <c:ser>
          <c:idx val="3"/>
          <c:order val="3"/>
          <c:tx>
            <c:strRef>
              <c:f>Лист3!$E$1</c:f>
              <c:strCache>
                <c:ptCount val="1"/>
                <c:pt idx="0">
                  <c:v>затруднились ответить</c:v>
                </c:pt>
              </c:strCache>
            </c:strRef>
          </c:tx>
          <c:dLbls>
            <c:showVal val="1"/>
          </c:dLbls>
          <c:cat>
            <c:strRef>
              <c:f>Лист3!$A$2:$A$8</c:f>
              <c:strCache>
                <c:ptCount val="7"/>
                <c:pt idx="0">
                  <c:v>Профессиональная компетентность </c:v>
                </c:pt>
                <c:pt idx="1">
                  <c:v>Подверженность идеологическим влияниям</c:v>
                </c:pt>
                <c:pt idx="2">
                  <c:v>Добросоветность  </c:v>
                </c:pt>
                <c:pt idx="3">
                  <c:v>Искренность </c:v>
                </c:pt>
                <c:pt idx="4">
                  <c:v>Зависимость от конкретных заказчиков, спонсоров</c:v>
                </c:pt>
                <c:pt idx="5">
                  <c:v>Взаимоуважение </c:v>
                </c:pt>
                <c:pt idx="6">
                  <c:v>Склонность к сотрудничеству с другими экспертами</c:v>
                </c:pt>
              </c:strCache>
            </c:strRef>
          </c:cat>
          <c:val>
            <c:numRef>
              <c:f>Лист3!$E$2:$E$8</c:f>
              <c:numCache>
                <c:formatCode>General</c:formatCode>
                <c:ptCount val="7"/>
                <c:pt idx="0">
                  <c:v>13</c:v>
                </c:pt>
                <c:pt idx="1">
                  <c:v>10</c:v>
                </c:pt>
                <c:pt idx="2">
                  <c:v>15</c:v>
                </c:pt>
                <c:pt idx="3">
                  <c:v>23</c:v>
                </c:pt>
                <c:pt idx="4">
                  <c:v>16</c:v>
                </c:pt>
                <c:pt idx="5">
                  <c:v>17</c:v>
                </c:pt>
                <c:pt idx="6">
                  <c:v>21</c:v>
                </c:pt>
              </c:numCache>
            </c:numRef>
          </c:val>
        </c:ser>
        <c:dLbls/>
        <c:overlap val="100"/>
        <c:axId val="93216768"/>
        <c:axId val="93218304"/>
      </c:barChart>
      <c:catAx>
        <c:axId val="93216768"/>
        <c:scaling>
          <c:orientation val="minMax"/>
        </c:scaling>
        <c:axPos val="l"/>
        <c:tickLblPos val="nextTo"/>
        <c:txPr>
          <a:bodyPr/>
          <a:lstStyle/>
          <a:p>
            <a:pPr>
              <a:defRPr sz="1400"/>
            </a:pPr>
            <a:endParaRPr lang="ru-RU"/>
          </a:p>
        </c:txPr>
        <c:crossAx val="93218304"/>
        <c:crosses val="autoZero"/>
        <c:auto val="1"/>
        <c:lblAlgn val="ctr"/>
        <c:lblOffset val="100"/>
      </c:catAx>
      <c:valAx>
        <c:axId val="93218304"/>
        <c:scaling>
          <c:orientation val="minMax"/>
        </c:scaling>
        <c:axPos val="b"/>
        <c:majorGridlines/>
        <c:numFmt formatCode="0%" sourceLinked="1"/>
        <c:tickLblPos val="nextTo"/>
        <c:txPr>
          <a:bodyPr/>
          <a:lstStyle/>
          <a:p>
            <a:pPr>
              <a:defRPr sz="1600"/>
            </a:pPr>
            <a:endParaRPr lang="ru-RU"/>
          </a:p>
        </c:txPr>
        <c:crossAx val="93216768"/>
        <c:crosses val="autoZero"/>
        <c:crossBetween val="between"/>
      </c:valAx>
    </c:plotArea>
    <c:legend>
      <c:legendPos val="b"/>
      <c:layout>
        <c:manualLayout>
          <c:xMode val="edge"/>
          <c:yMode val="edge"/>
          <c:x val="0.11213538932633425"/>
          <c:y val="0.84320717056887118"/>
          <c:w val="0.77017366579177582"/>
          <c:h val="0.14111626211385139"/>
        </c:manualLayout>
      </c:layout>
    </c:legend>
    <c:plotVisOnly val="1"/>
    <c:dispBlanksAs val="gap"/>
  </c:chart>
  <c:txPr>
    <a:bodyPr/>
    <a:lstStyle/>
    <a:p>
      <a:pPr>
        <a:defRPr sz="18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5.2040012355445232E-2"/>
          <c:y val="0.1277821818335419"/>
          <c:w val="0.41726350884456781"/>
          <c:h val="0.82390978387993419"/>
        </c:manualLayout>
      </c:layout>
      <c:pieChart>
        <c:varyColors val="1"/>
        <c:ser>
          <c:idx val="0"/>
          <c:order val="0"/>
          <c:tx>
            <c:strRef>
              <c:f>Лист1!$B$1</c:f>
              <c:strCache>
                <c:ptCount val="1"/>
                <c:pt idx="0">
                  <c:v>Продажи</c:v>
                </c:pt>
              </c:strCache>
            </c:strRef>
          </c:tx>
          <c:explosion val="5"/>
          <c:dLbls>
            <c:showVal val="1"/>
            <c:showLeaderLines val="1"/>
          </c:dLbls>
          <c:cat>
            <c:strRef>
              <c:f>Лист1!$A$2:$A$5</c:f>
              <c:strCache>
                <c:ptCount val="4"/>
                <c:pt idx="0">
                  <c:v>Не изменились  </c:v>
                </c:pt>
                <c:pt idx="1">
                  <c:v>Улучшились </c:v>
                </c:pt>
                <c:pt idx="2">
                  <c:v>Ухудшились </c:v>
                </c:pt>
                <c:pt idx="3">
                  <c:v>Затруднились ответить, нет ответа </c:v>
                </c:pt>
              </c:strCache>
            </c:strRef>
          </c:cat>
          <c:val>
            <c:numRef>
              <c:f>Лист1!$B$2:$B$5</c:f>
              <c:numCache>
                <c:formatCode>General</c:formatCode>
                <c:ptCount val="4"/>
                <c:pt idx="0">
                  <c:v>26</c:v>
                </c:pt>
                <c:pt idx="1">
                  <c:v>30</c:v>
                </c:pt>
                <c:pt idx="2">
                  <c:v>34</c:v>
                </c:pt>
                <c:pt idx="3">
                  <c:v>10</c:v>
                </c:pt>
              </c:numCache>
            </c:numRef>
          </c:val>
        </c:ser>
        <c:dLbls/>
        <c:firstSliceAng val="0"/>
      </c:pieChart>
    </c:plotArea>
    <c:legend>
      <c:legendPos val="r"/>
      <c:layout>
        <c:manualLayout>
          <c:xMode val="edge"/>
          <c:yMode val="edge"/>
          <c:x val="0.50465281663063777"/>
          <c:y val="0.27571025549508077"/>
          <c:w val="0.40405373147235008"/>
          <c:h val="0.38045856761929187"/>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8.4639216972878448E-2"/>
          <c:y val="7.0088199537611723E-2"/>
          <c:w val="0.40823250218722656"/>
          <c:h val="0.74346968106040201"/>
        </c:manualLayout>
      </c:layout>
      <c:pieChart>
        <c:varyColors val="1"/>
        <c:ser>
          <c:idx val="0"/>
          <c:order val="0"/>
          <c:tx>
            <c:strRef>
              <c:f>Лист1!$B$1</c:f>
              <c:strCache>
                <c:ptCount val="1"/>
                <c:pt idx="0">
                  <c:v>Продажи</c:v>
                </c:pt>
              </c:strCache>
            </c:strRef>
          </c:tx>
          <c:explosion val="5"/>
          <c:dLbls>
            <c:showVal val="1"/>
            <c:showLeaderLines val="1"/>
          </c:dLbls>
          <c:cat>
            <c:strRef>
              <c:f>Лист1!$A$2:$A$9</c:f>
              <c:strCache>
                <c:ptCount val="8"/>
                <c:pt idx="0">
                  <c:v>Различные органы власти (федеральные,  региональные и местные) </c:v>
                </c:pt>
                <c:pt idx="1">
                  <c:v>Политические силы и организации, активно  поддерживающие власть </c:v>
                </c:pt>
                <c:pt idx="2">
                  <c:v>Частный бизнес (когда он финансирует непосредственно в своих интересах) </c:v>
                </c:pt>
                <c:pt idx="3">
                  <c:v>Отечественные научно-исследовательские и образовательные фонды, программы и т.д. </c:v>
                </c:pt>
                <c:pt idx="4">
                  <c:v>Международные и зарубежные фонды </c:v>
                </c:pt>
                <c:pt idx="5">
                  <c:v>Оппозиционные политические силы и организации </c:v>
                </c:pt>
                <c:pt idx="6">
                  <c:v>Политически нейтральные общественные структуры </c:v>
                </c:pt>
                <c:pt idx="7">
                  <c:v>Другие источники финансирования </c:v>
                </c:pt>
              </c:strCache>
            </c:strRef>
          </c:cat>
          <c:val>
            <c:numRef>
              <c:f>Лист1!$B$2:$B$9</c:f>
              <c:numCache>
                <c:formatCode>General</c:formatCode>
                <c:ptCount val="8"/>
                <c:pt idx="0">
                  <c:v>40</c:v>
                </c:pt>
                <c:pt idx="1">
                  <c:v>16</c:v>
                </c:pt>
                <c:pt idx="2">
                  <c:v>13</c:v>
                </c:pt>
                <c:pt idx="3">
                  <c:v>12</c:v>
                </c:pt>
                <c:pt idx="4">
                  <c:v>7</c:v>
                </c:pt>
                <c:pt idx="5">
                  <c:v>6</c:v>
                </c:pt>
                <c:pt idx="6">
                  <c:v>4</c:v>
                </c:pt>
                <c:pt idx="7">
                  <c:v>2</c:v>
                </c:pt>
              </c:numCache>
            </c:numRef>
          </c:val>
        </c:ser>
        <c:dLbls/>
        <c:firstSliceAng val="0"/>
      </c:pieChart>
    </c:plotArea>
    <c:legend>
      <c:legendPos val="r"/>
      <c:layout>
        <c:manualLayout>
          <c:xMode val="edge"/>
          <c:yMode val="edge"/>
          <c:x val="0.53723326771653546"/>
          <c:y val="8.1719408996974247E-2"/>
          <c:w val="0.45443339895013124"/>
          <c:h val="0.80114911943863365"/>
        </c:manualLayout>
      </c:layout>
      <c:txPr>
        <a:bodyPr/>
        <a:lstStyle/>
        <a:p>
          <a:pPr>
            <a:defRPr sz="1400"/>
          </a:pPr>
          <a:endParaRPr lang="ru-RU"/>
        </a:p>
      </c:txPr>
    </c:legend>
    <c:plotVisOnly val="1"/>
    <c:dispBlanksAs val="zero"/>
  </c:chart>
  <c:txPr>
    <a:bodyPr/>
    <a:lstStyle/>
    <a:p>
      <a:pPr>
        <a:defRPr sz="1800"/>
      </a:pPr>
      <a:endParaRPr lang="ru-RU"/>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4.0912414976910401E-2"/>
          <c:y val="0.10527981271506447"/>
          <c:w val="0.43460937553464929"/>
          <c:h val="0.78350417282991813"/>
        </c:manualLayout>
      </c:layout>
      <c:pieChart>
        <c:varyColors val="1"/>
        <c:ser>
          <c:idx val="0"/>
          <c:order val="0"/>
          <c:tx>
            <c:strRef>
              <c:f>Лист1!$B$1</c:f>
              <c:strCache>
                <c:ptCount val="1"/>
                <c:pt idx="0">
                  <c:v>Все опрошенные</c:v>
                </c:pt>
              </c:strCache>
            </c:strRef>
          </c:tx>
          <c:explosion val="5"/>
          <c:dLbls>
            <c:dLbl>
              <c:idx val="3"/>
              <c:layout>
                <c:manualLayout>
                  <c:x val="1.4493638994913146E-2"/>
                  <c:y val="7.4804600424625833E-2"/>
                </c:manualLayout>
              </c:layout>
              <c:showVal val="1"/>
            </c:dLbl>
            <c:showVal val="1"/>
            <c:showLeaderLines val="1"/>
          </c:dLbls>
          <c:cat>
            <c:strRef>
              <c:f>Лист1!$A$2:$A$6</c:f>
              <c:strCache>
                <c:ptCount val="5"/>
                <c:pt idx="0">
                  <c:v>экспертное сообщество в России существует как единое целое</c:v>
                </c:pt>
                <c:pt idx="1">
                  <c:v>имеющиеся внутри экспертного сообщества «разграничительные линии» более значимы, чем его единство</c:v>
                </c:pt>
                <c:pt idx="2">
                  <c:v>имеющиеся внутри экспертного сообщества «разграничительные линии» более значимы, чем его единств</c:v>
                </c:pt>
                <c:pt idx="3">
                  <c:v>другое</c:v>
                </c:pt>
                <c:pt idx="4">
                  <c:v>затруднились ответить, нет ответ</c:v>
                </c:pt>
              </c:strCache>
            </c:strRef>
          </c:cat>
          <c:val>
            <c:numRef>
              <c:f>Лист1!$B$2:$B$6</c:f>
              <c:numCache>
                <c:formatCode>General</c:formatCode>
                <c:ptCount val="5"/>
                <c:pt idx="0">
                  <c:v>13</c:v>
                </c:pt>
                <c:pt idx="1">
                  <c:v>36</c:v>
                </c:pt>
                <c:pt idx="2">
                  <c:v>46</c:v>
                </c:pt>
                <c:pt idx="3">
                  <c:v>1</c:v>
                </c:pt>
                <c:pt idx="4">
                  <c:v>4</c:v>
                </c:pt>
              </c:numCache>
            </c:numRef>
          </c:val>
        </c:ser>
        <c:dLbls/>
        <c:firstSliceAng val="0"/>
      </c:pieChart>
    </c:plotArea>
    <c:legend>
      <c:legendPos val="r"/>
      <c:layout>
        <c:manualLayout>
          <c:xMode val="edge"/>
          <c:yMode val="edge"/>
          <c:x val="0.52833836606715179"/>
          <c:y val="7.3140247591469879E-2"/>
          <c:w val="0.46270950421296386"/>
          <c:h val="0.85120812453842609"/>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6.2831064481700283E-2"/>
          <c:y val="9.7979978193216452E-2"/>
          <c:w val="0.44549728057994981"/>
          <c:h val="0.85014402499313169"/>
        </c:manualLayout>
      </c:layout>
      <c:pieChart>
        <c:varyColors val="1"/>
        <c:ser>
          <c:idx val="0"/>
          <c:order val="0"/>
          <c:tx>
            <c:strRef>
              <c:f>Лист1!$B$1</c:f>
              <c:strCache>
                <c:ptCount val="1"/>
                <c:pt idx="0">
                  <c:v>Столбец2</c:v>
                </c:pt>
              </c:strCache>
            </c:strRef>
          </c:tx>
          <c:explosion val="5"/>
          <c:dLbls>
            <c:showVal val="1"/>
            <c:showLeaderLines val="1"/>
          </c:dLbls>
          <c:cat>
            <c:strRef>
              <c:f>Лист1!$A$2:$A$4</c:f>
              <c:strCache>
                <c:ptCount val="3"/>
                <c:pt idx="0">
                  <c:v>К единому российскому экспертному сообществу</c:v>
                </c:pt>
                <c:pt idx="1">
                  <c:v>К более узкому экспертному сообществу</c:v>
                </c:pt>
                <c:pt idx="2">
                  <c:v>Затруднились ответить, нет ответа</c:v>
                </c:pt>
              </c:strCache>
            </c:strRef>
          </c:cat>
          <c:val>
            <c:numRef>
              <c:f>Лист1!$B$2:$B$4</c:f>
              <c:numCache>
                <c:formatCode>General</c:formatCode>
                <c:ptCount val="3"/>
                <c:pt idx="0">
                  <c:v>19</c:v>
                </c:pt>
                <c:pt idx="1">
                  <c:v>69</c:v>
                </c:pt>
                <c:pt idx="2">
                  <c:v>12</c:v>
                </c:pt>
              </c:numCache>
            </c:numRef>
          </c:val>
        </c:ser>
        <c:dLbls/>
        <c:firstSliceAng val="0"/>
      </c:pieChart>
    </c:plotArea>
    <c:legend>
      <c:legendPos val="r"/>
      <c:layout>
        <c:manualLayout>
          <c:xMode val="edge"/>
          <c:yMode val="edge"/>
          <c:x val="0.55407733203936149"/>
          <c:y val="0.24167579602535941"/>
          <c:w val="0.43074799053929641"/>
          <c:h val="0.44833848551715094"/>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6.6979359074762004E-2"/>
          <c:y val="0.10282015642583917"/>
          <c:w val="0.42846077880379746"/>
          <c:h val="0.77016750598507799"/>
        </c:manualLayout>
      </c:layout>
      <c:pieChart>
        <c:varyColors val="1"/>
        <c:ser>
          <c:idx val="0"/>
          <c:order val="0"/>
          <c:tx>
            <c:strRef>
              <c:f>Лист1!$B$1</c:f>
              <c:strCache>
                <c:ptCount val="1"/>
                <c:pt idx="0">
                  <c:v>Столбец2</c:v>
                </c:pt>
              </c:strCache>
            </c:strRef>
          </c:tx>
          <c:explosion val="5"/>
          <c:dLbls>
            <c:showVal val="1"/>
            <c:showLeaderLines val="1"/>
          </c:dLbls>
          <c:cat>
            <c:strRef>
              <c:f>Лист1!$A$2:$A$6</c:f>
              <c:strCache>
                <c:ptCount val="5"/>
                <c:pt idx="0">
                  <c:v>Помогает</c:v>
                </c:pt>
                <c:pt idx="1">
                  <c:v>Мешает</c:v>
                </c:pt>
                <c:pt idx="2">
                  <c:v>И то, и другое</c:v>
                </c:pt>
                <c:pt idx="3">
                  <c:v>Ни то, ни другое</c:v>
                </c:pt>
                <c:pt idx="4">
                  <c:v>Затруднились ответить, нет ответа</c:v>
                </c:pt>
              </c:strCache>
            </c:strRef>
          </c:cat>
          <c:val>
            <c:numRef>
              <c:f>Лист1!$B$2:$B$6</c:f>
              <c:numCache>
                <c:formatCode>General</c:formatCode>
                <c:ptCount val="5"/>
                <c:pt idx="0">
                  <c:v>49</c:v>
                </c:pt>
                <c:pt idx="1">
                  <c:v>5</c:v>
                </c:pt>
                <c:pt idx="2">
                  <c:v>32</c:v>
                </c:pt>
                <c:pt idx="3">
                  <c:v>8</c:v>
                </c:pt>
                <c:pt idx="4">
                  <c:v>6</c:v>
                </c:pt>
              </c:numCache>
            </c:numRef>
          </c:val>
        </c:ser>
        <c:dLbls/>
        <c:firstSliceAng val="0"/>
      </c:pieChart>
    </c:plotArea>
    <c:legend>
      <c:legendPos val="r"/>
      <c:layout>
        <c:manualLayout>
          <c:xMode val="edge"/>
          <c:yMode val="edge"/>
          <c:x val="0.53998844418100223"/>
          <c:y val="0.29390071300263088"/>
          <c:w val="0.45103913471006996"/>
          <c:h val="0.35843795975462411"/>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8.6294487290286548E-2"/>
          <c:y val="7.1126387615616307E-2"/>
          <c:w val="0.4231643472202164"/>
          <c:h val="0.8146150744261671"/>
        </c:manualLayout>
      </c:layout>
      <c:pieChart>
        <c:varyColors val="1"/>
        <c:ser>
          <c:idx val="0"/>
          <c:order val="0"/>
          <c:tx>
            <c:strRef>
              <c:f>Лист1!$B$1</c:f>
              <c:strCache>
                <c:ptCount val="1"/>
                <c:pt idx="0">
                  <c:v>Продажи</c:v>
                </c:pt>
              </c:strCache>
            </c:strRef>
          </c:tx>
          <c:explosion val="5"/>
          <c:dLbls>
            <c:dLbl>
              <c:idx val="3"/>
              <c:layout>
                <c:manualLayout>
                  <c:x val="1.41717268565412E-2"/>
                  <c:y val="7.3148730748740162E-2"/>
                </c:manualLayout>
              </c:layout>
              <c:showVal val="1"/>
            </c:dLbl>
            <c:showVal val="1"/>
            <c:showLeaderLines val="1"/>
          </c:dLbls>
          <c:cat>
            <c:strRef>
              <c:f>Лист1!$A$2:$A$6</c:f>
              <c:strCache>
                <c:ptCount val="5"/>
                <c:pt idx="0">
                  <c:v>Безусловно отвечает </c:v>
                </c:pt>
                <c:pt idx="1">
                  <c:v>Скорее отвечает </c:v>
                </c:pt>
                <c:pt idx="2">
                  <c:v>Скорее не отвечает </c:v>
                </c:pt>
                <c:pt idx="3">
                  <c:v>Безусловно не отвечает </c:v>
                </c:pt>
                <c:pt idx="4">
                  <c:v>Затрудняюсь ответить, нет ответа </c:v>
                </c:pt>
              </c:strCache>
            </c:strRef>
          </c:cat>
          <c:val>
            <c:numRef>
              <c:f>Лист1!$B$2:$B$6</c:f>
              <c:numCache>
                <c:formatCode>General</c:formatCode>
                <c:ptCount val="5"/>
                <c:pt idx="0">
                  <c:v>6</c:v>
                </c:pt>
                <c:pt idx="1">
                  <c:v>61</c:v>
                </c:pt>
                <c:pt idx="2">
                  <c:v>27</c:v>
                </c:pt>
                <c:pt idx="3">
                  <c:v>2</c:v>
                </c:pt>
                <c:pt idx="4">
                  <c:v>4</c:v>
                </c:pt>
              </c:numCache>
            </c:numRef>
          </c:val>
        </c:ser>
        <c:dLbls/>
        <c:firstSliceAng val="0"/>
      </c:pieChart>
    </c:plotArea>
    <c:legend>
      <c:legendPos val="r"/>
      <c:layout>
        <c:manualLayout>
          <c:xMode val="edge"/>
          <c:yMode val="edge"/>
          <c:x val="0.55542313412016209"/>
          <c:y val="0.2792323337617868"/>
          <c:w val="0.43561460195081037"/>
          <c:h val="0.38690104896031147"/>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5.5018985539536075E-2"/>
          <c:y val="9.9979363054048767E-2"/>
          <c:w val="0.46126830791006573"/>
          <c:h val="0.81610394275281661"/>
        </c:manualLayout>
      </c:layout>
      <c:pieChart>
        <c:varyColors val="1"/>
        <c:ser>
          <c:idx val="0"/>
          <c:order val="0"/>
          <c:tx>
            <c:strRef>
              <c:f>Лист1!$B$1</c:f>
              <c:strCache>
                <c:ptCount val="1"/>
                <c:pt idx="0">
                  <c:v>Все опрошенные</c:v>
                </c:pt>
              </c:strCache>
            </c:strRef>
          </c:tx>
          <c:explosion val="5"/>
          <c:dLbls>
            <c:showVal val="1"/>
            <c:showLeaderLines val="1"/>
          </c:dLbls>
          <c:cat>
            <c:strRef>
              <c:f>Лист1!$A$2:$A$7</c:f>
              <c:strCache>
                <c:ptCount val="6"/>
                <c:pt idx="0">
                  <c:v>безусловно, заинтересованы</c:v>
                </c:pt>
                <c:pt idx="1">
                  <c:v>скорее заинтересованы</c:v>
                </c:pt>
                <c:pt idx="2">
                  <c:v>скорее не заинтересованы</c:v>
                </c:pt>
                <c:pt idx="3">
                  <c:v>безусловно, не заинтересованы</c:v>
                </c:pt>
                <c:pt idx="4">
                  <c:v>гражданского общества вообще нет</c:v>
                </c:pt>
                <c:pt idx="5">
                  <c:v>затруднились ответить, нет ответа</c:v>
                </c:pt>
              </c:strCache>
            </c:strRef>
          </c:cat>
          <c:val>
            <c:numRef>
              <c:f>Лист1!$B$2:$B$7</c:f>
              <c:numCache>
                <c:formatCode>General</c:formatCode>
                <c:ptCount val="6"/>
                <c:pt idx="0">
                  <c:v>9</c:v>
                </c:pt>
                <c:pt idx="1">
                  <c:v>51</c:v>
                </c:pt>
                <c:pt idx="2">
                  <c:v>28</c:v>
                </c:pt>
                <c:pt idx="3">
                  <c:v>4</c:v>
                </c:pt>
                <c:pt idx="4">
                  <c:v>4</c:v>
                </c:pt>
                <c:pt idx="5">
                  <c:v>4</c:v>
                </c:pt>
              </c:numCache>
            </c:numRef>
          </c:val>
        </c:ser>
        <c:dLbls/>
        <c:firstSliceAng val="0"/>
      </c:pieChart>
    </c:plotArea>
    <c:legend>
      <c:legendPos val="r"/>
      <c:layout>
        <c:manualLayout>
          <c:xMode val="edge"/>
          <c:yMode val="edge"/>
          <c:x val="0.55867836339526022"/>
          <c:y val="0.2601661200370412"/>
          <c:w val="0.41105915124451486"/>
          <c:h val="0.43683376550063374"/>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5.5018985539536117E-2"/>
          <c:y val="9.9979363054048767E-2"/>
          <c:w val="0.44311081669393071"/>
          <c:h val="0.78397860503098804"/>
        </c:manualLayout>
      </c:layout>
      <c:pieChart>
        <c:varyColors val="1"/>
        <c:ser>
          <c:idx val="0"/>
          <c:order val="0"/>
          <c:tx>
            <c:strRef>
              <c:f>Лист1!$B$1</c:f>
              <c:strCache>
                <c:ptCount val="1"/>
                <c:pt idx="0">
                  <c:v>Столбец2</c:v>
                </c:pt>
              </c:strCache>
            </c:strRef>
          </c:tx>
          <c:explosion val="5"/>
          <c:dLbls>
            <c:showVal val="1"/>
            <c:showLeaderLines val="1"/>
          </c:dLbls>
          <c:cat>
            <c:strRef>
              <c:f>Лист1!$A$2:$A$5</c:f>
              <c:strCache>
                <c:ptCount val="4"/>
                <c:pt idx="0">
                  <c:v>Усилилась</c:v>
                </c:pt>
                <c:pt idx="1">
                  <c:v>Не изменилась</c:v>
                </c:pt>
                <c:pt idx="2">
                  <c:v>Ослабла</c:v>
                </c:pt>
                <c:pt idx="3">
                  <c:v>Затруднились ответить, нет ответа</c:v>
                </c:pt>
              </c:strCache>
            </c:strRef>
          </c:cat>
          <c:val>
            <c:numRef>
              <c:f>Лист1!$B$2:$B$5</c:f>
              <c:numCache>
                <c:formatCode>General</c:formatCode>
                <c:ptCount val="4"/>
                <c:pt idx="0">
                  <c:v>42</c:v>
                </c:pt>
                <c:pt idx="1">
                  <c:v>21</c:v>
                </c:pt>
                <c:pt idx="2">
                  <c:v>29</c:v>
                </c:pt>
                <c:pt idx="3">
                  <c:v>8</c:v>
                </c:pt>
              </c:numCache>
            </c:numRef>
          </c:val>
        </c:ser>
        <c:dLbls/>
        <c:firstSliceAng val="0"/>
      </c:pieChart>
    </c:plotArea>
    <c:legend>
      <c:legendPos val="r"/>
      <c:layout>
        <c:manualLayout>
          <c:xMode val="edge"/>
          <c:yMode val="edge"/>
          <c:x val="0.55867836339526022"/>
          <c:y val="0.34583368729525132"/>
          <c:w val="0.41105915124451486"/>
          <c:h val="0.27352996541467106"/>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23699859462053938"/>
          <c:y val="4.5034771187876521E-2"/>
          <c:w val="0.55767661793164525"/>
          <c:h val="0.60448261058435215"/>
        </c:manualLayout>
      </c:layout>
      <c:pieChart>
        <c:varyColors val="1"/>
        <c:ser>
          <c:idx val="0"/>
          <c:order val="0"/>
          <c:tx>
            <c:strRef>
              <c:f>Лист1!$B$1</c:f>
              <c:strCache>
                <c:ptCount val="1"/>
                <c:pt idx="0">
                  <c:v>Столбец2</c:v>
                </c:pt>
              </c:strCache>
            </c:strRef>
          </c:tx>
          <c:explosion val="5"/>
          <c:dLbls>
            <c:txPr>
              <a:bodyPr/>
              <a:lstStyle/>
              <a:p>
                <a:pPr>
                  <a:defRPr sz="1600"/>
                </a:pPr>
                <a:endParaRPr lang="ru-RU"/>
              </a:p>
            </c:txPr>
            <c:showVal val="1"/>
            <c:showLeaderLines val="1"/>
          </c:dLbls>
          <c:cat>
            <c:strRef>
              <c:f>Лист1!$A$2:$A$5</c:f>
              <c:strCache>
                <c:ptCount val="4"/>
                <c:pt idx="0">
                  <c:v>Усилилась</c:v>
                </c:pt>
                <c:pt idx="1">
                  <c:v>Не изменилась</c:v>
                </c:pt>
                <c:pt idx="2">
                  <c:v>Ослабла</c:v>
                </c:pt>
                <c:pt idx="3">
                  <c:v>Затруднились ответить, нет ответа</c:v>
                </c:pt>
              </c:strCache>
            </c:strRef>
          </c:cat>
          <c:val>
            <c:numRef>
              <c:f>Лист1!$B$2:$B$5</c:f>
              <c:numCache>
                <c:formatCode>General</c:formatCode>
                <c:ptCount val="4"/>
                <c:pt idx="0">
                  <c:v>38</c:v>
                </c:pt>
                <c:pt idx="1">
                  <c:v>22</c:v>
                </c:pt>
                <c:pt idx="2">
                  <c:v>33</c:v>
                </c:pt>
                <c:pt idx="3">
                  <c:v>7</c:v>
                </c:pt>
              </c:numCache>
            </c:numRef>
          </c:val>
        </c:ser>
        <c:dLbls/>
        <c:firstSliceAng val="0"/>
      </c:pieChart>
    </c:plotArea>
    <c:legend>
      <c:legendPos val="b"/>
      <c:layout>
        <c:manualLayout>
          <c:xMode val="edge"/>
          <c:yMode val="edge"/>
          <c:x val="0.12510462778599019"/>
          <c:y val="0.67568640904940025"/>
          <c:w val="0.8423309507618878"/>
          <c:h val="0.3042195179901287"/>
        </c:manualLayout>
      </c:layout>
      <c:txPr>
        <a:bodyPr/>
        <a:lstStyle/>
        <a:p>
          <a:pPr>
            <a:defRPr sz="1400"/>
          </a:pPr>
          <a:endParaRPr lang="ru-RU"/>
        </a:p>
      </c:txPr>
    </c:legend>
    <c:plotVisOnly val="1"/>
    <c:dispBlanksAs val="zero"/>
  </c:chart>
  <c:txPr>
    <a:bodyPr/>
    <a:lstStyle/>
    <a:p>
      <a:pPr>
        <a:defRPr sz="18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1841161223392517"/>
          <c:y val="0.24544438245896308"/>
          <c:w val="0.45521820998725238"/>
          <c:h val="0.47822487212921877"/>
        </c:manualLayout>
      </c:layout>
      <c:pieChart>
        <c:varyColors val="1"/>
        <c:ser>
          <c:idx val="0"/>
          <c:order val="0"/>
          <c:tx>
            <c:strRef>
              <c:f>Лист1!$B$1</c:f>
              <c:strCache>
                <c:ptCount val="1"/>
                <c:pt idx="0">
                  <c:v>Все опрошенные</c:v>
                </c:pt>
              </c:strCache>
            </c:strRef>
          </c:tx>
          <c:explosion val="5"/>
          <c:dLbls>
            <c:dLbl>
              <c:idx val="4"/>
              <c:layout>
                <c:manualLayout>
                  <c:x val="2.2692526737349479E-3"/>
                  <c:y val="6.9627709355853121E-2"/>
                </c:manualLayout>
              </c:layout>
              <c:showVal val="1"/>
            </c:dLbl>
            <c:txPr>
              <a:bodyPr/>
              <a:lstStyle/>
              <a:p>
                <a:pPr>
                  <a:defRPr sz="1600"/>
                </a:pPr>
                <a:endParaRPr lang="ru-RU"/>
              </a:p>
            </c:txPr>
            <c:showVal val="1"/>
            <c:showLeaderLines val="1"/>
          </c:dLbls>
          <c:cat>
            <c:strRef>
              <c:f>Лист1!$A$2:$A$6</c:f>
              <c:strCache>
                <c:ptCount val="5"/>
                <c:pt idx="0">
                  <c:v>безусловно, способны</c:v>
                </c:pt>
                <c:pt idx="1">
                  <c:v>скорее способны</c:v>
                </c:pt>
                <c:pt idx="2">
                  <c:v>скорее не способны</c:v>
                </c:pt>
                <c:pt idx="3">
                  <c:v>безусловно, не способны</c:v>
                </c:pt>
                <c:pt idx="4">
                  <c:v>затруднились ответить, нет ответа</c:v>
                </c:pt>
              </c:strCache>
            </c:strRef>
          </c:cat>
          <c:val>
            <c:numRef>
              <c:f>Лист1!$B$2:$B$6</c:f>
              <c:numCache>
                <c:formatCode>General</c:formatCode>
                <c:ptCount val="5"/>
                <c:pt idx="0">
                  <c:v>7</c:v>
                </c:pt>
                <c:pt idx="1">
                  <c:v>47</c:v>
                </c:pt>
                <c:pt idx="2">
                  <c:v>39</c:v>
                </c:pt>
                <c:pt idx="3">
                  <c:v>5</c:v>
                </c:pt>
                <c:pt idx="4">
                  <c:v>2</c:v>
                </c:pt>
              </c:numCache>
            </c:numRef>
          </c:val>
        </c:ser>
        <c:dLbls/>
        <c:firstSliceAng val="0"/>
      </c:pieChart>
    </c:plotArea>
    <c:legend>
      <c:legendPos val="b"/>
      <c:layout>
        <c:manualLayout>
          <c:xMode val="edge"/>
          <c:yMode val="edge"/>
          <c:x val="0"/>
          <c:y val="0.74315743686028524"/>
          <c:w val="0.99830054881428931"/>
          <c:h val="0.24109913602949609"/>
        </c:manualLayout>
      </c:layout>
      <c:txPr>
        <a:bodyPr/>
        <a:lstStyle/>
        <a:p>
          <a:pPr>
            <a:defRPr sz="1400"/>
          </a:pPr>
          <a:endParaRPr lang="ru-RU"/>
        </a:p>
      </c:txPr>
    </c:legend>
    <c:plotVisOnly val="1"/>
    <c:dispBlanksAs val="zero"/>
  </c:chart>
  <c:txPr>
    <a:bodyPr/>
    <a:lstStyle/>
    <a:p>
      <a:pPr>
        <a:defRPr sz="18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1.1686444337003747E-2"/>
          <c:y val="0.17911269686812994"/>
          <c:w val="0.47831077564599939"/>
          <c:h val="0.64787760839009667"/>
        </c:manualLayout>
      </c:layout>
      <c:pieChart>
        <c:varyColors val="1"/>
        <c:ser>
          <c:idx val="0"/>
          <c:order val="0"/>
          <c:tx>
            <c:strRef>
              <c:f>Лист1!$B$1</c:f>
              <c:strCache>
                <c:ptCount val="1"/>
                <c:pt idx="0">
                  <c:v>Все опрошенные</c:v>
                </c:pt>
              </c:strCache>
            </c:strRef>
          </c:tx>
          <c:explosion val="5"/>
          <c:dLbls>
            <c:showVal val="1"/>
            <c:showLeaderLines val="1"/>
          </c:dLbls>
          <c:cat>
            <c:strRef>
              <c:f>Лист1!$A$2:$A$5</c:f>
              <c:strCache>
                <c:ptCount val="4"/>
                <c:pt idx="0">
                  <c:v>очень часто</c:v>
                </c:pt>
                <c:pt idx="1">
                  <c:v>довольно часто</c:v>
                </c:pt>
                <c:pt idx="2">
                  <c:v>довольно редко</c:v>
                </c:pt>
                <c:pt idx="3">
                  <c:v>затруднились ответить, нет ответа</c:v>
                </c:pt>
              </c:strCache>
            </c:strRef>
          </c:cat>
          <c:val>
            <c:numRef>
              <c:f>Лист1!$B$2:$B$5</c:f>
              <c:numCache>
                <c:formatCode>General</c:formatCode>
                <c:ptCount val="4"/>
                <c:pt idx="0">
                  <c:v>6</c:v>
                </c:pt>
                <c:pt idx="1">
                  <c:v>45</c:v>
                </c:pt>
                <c:pt idx="2">
                  <c:v>43</c:v>
                </c:pt>
                <c:pt idx="3">
                  <c:v>6</c:v>
                </c:pt>
              </c:numCache>
            </c:numRef>
          </c:val>
        </c:ser>
        <c:dLbls/>
        <c:firstSliceAng val="0"/>
      </c:pieChart>
    </c:plotArea>
    <c:legend>
      <c:legendPos val="r"/>
      <c:layout>
        <c:manualLayout>
          <c:xMode val="edge"/>
          <c:yMode val="edge"/>
          <c:x val="0.51679176778927072"/>
          <c:y val="0.28027654641342609"/>
          <c:w val="0.46969179905746317"/>
          <c:h val="0.42724138345286589"/>
        </c:manualLayout>
      </c:layout>
      <c:txPr>
        <a:bodyPr/>
        <a:lstStyle/>
        <a:p>
          <a:pPr>
            <a:defRPr sz="1600"/>
          </a:pPr>
          <a:endParaRPr lang="ru-RU"/>
        </a:p>
      </c:txPr>
    </c:legend>
    <c:plotVisOnly val="1"/>
    <c:dispBlanksAs val="zero"/>
  </c:chart>
  <c:txPr>
    <a:bodyPr/>
    <a:lstStyle/>
    <a:p>
      <a:pPr>
        <a:defRPr sz="1800"/>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ru-RU"/>
  <c:chart>
    <c:autoTitleDeleted val="1"/>
    <c:plotArea>
      <c:layout>
        <c:manualLayout>
          <c:layoutTarget val="inner"/>
          <c:xMode val="edge"/>
          <c:yMode val="edge"/>
          <c:x val="0.41204361538780782"/>
          <c:y val="0.14488725507862718"/>
          <c:w val="0.55010872722745563"/>
          <c:h val="0.6369923475210536"/>
        </c:manualLayout>
      </c:layout>
      <c:pieChart>
        <c:varyColors val="1"/>
        <c:ser>
          <c:idx val="0"/>
          <c:order val="0"/>
          <c:tx>
            <c:strRef>
              <c:f>Лист1!$B$1</c:f>
              <c:strCache>
                <c:ptCount val="1"/>
                <c:pt idx="0">
                  <c:v>Все опрошенные</c:v>
                </c:pt>
              </c:strCache>
            </c:strRef>
          </c:tx>
          <c:explosion val="5"/>
          <c:dLbls>
            <c:showVal val="1"/>
            <c:showLeaderLines val="1"/>
          </c:dLbls>
          <c:cat>
            <c:strRef>
              <c:f>Лист1!$A$2:$A$5</c:f>
              <c:strCache>
                <c:ptCount val="4"/>
                <c:pt idx="0">
                  <c:v>очень часто</c:v>
                </c:pt>
                <c:pt idx="1">
                  <c:v>довольно часто</c:v>
                </c:pt>
                <c:pt idx="2">
                  <c:v>довольно редко</c:v>
                </c:pt>
                <c:pt idx="3">
                  <c:v>затруднились ответить, нет ответ</c:v>
                </c:pt>
              </c:strCache>
            </c:strRef>
          </c:cat>
          <c:val>
            <c:numRef>
              <c:f>Лист1!$B$2:$B$5</c:f>
              <c:numCache>
                <c:formatCode>General</c:formatCode>
                <c:ptCount val="4"/>
                <c:pt idx="0">
                  <c:v>15</c:v>
                </c:pt>
                <c:pt idx="1">
                  <c:v>61</c:v>
                </c:pt>
                <c:pt idx="2">
                  <c:v>19</c:v>
                </c:pt>
                <c:pt idx="3">
                  <c:v>5</c:v>
                </c:pt>
              </c:numCache>
            </c:numRef>
          </c:val>
        </c:ser>
        <c:dLbls/>
        <c:firstSliceAng val="0"/>
      </c:pieChart>
    </c:plotArea>
    <c:plotVisOnly val="1"/>
    <c:dispBlanksAs val="zero"/>
  </c:chart>
  <c:txPr>
    <a:bodyPr/>
    <a:lstStyle/>
    <a:p>
      <a:pPr>
        <a:defRPr sz="1800"/>
      </a:pPr>
      <a:endParaRPr lang="ru-RU"/>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a:cs typeface="ＭＳ Ｐゴシック"/>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ＭＳ Ｐゴシック"/>
                <a:cs typeface="ＭＳ Ｐゴシック"/>
              </a:defRPr>
            </a:lvl1pPr>
          </a:lstStyle>
          <a:p>
            <a:pPr>
              <a:defRPr/>
            </a:pPr>
            <a:fld id="{B6992FDB-3684-45E5-91F1-E0D8BB8D80B1}" type="datetimeFigureOut">
              <a:rPr lang="ru-RU"/>
              <a:pPr>
                <a:defRPr/>
              </a:pPr>
              <a:t>22.07.2016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a:cs typeface="ＭＳ Ｐゴシック"/>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ＭＳ Ｐゴシック"/>
                <a:cs typeface="ＭＳ Ｐゴシック"/>
              </a:defRPr>
            </a:lvl1pPr>
          </a:lstStyle>
          <a:p>
            <a:pPr>
              <a:defRPr/>
            </a:pPr>
            <a:fld id="{6989C645-EE4E-4506-B1F2-BFD94BC40FD3}" type="slidenum">
              <a:rPr lang="ru-RU"/>
              <a:pPr>
                <a:defRPr/>
              </a:pPr>
              <a:t>‹#›</a:t>
            </a:fld>
            <a:endParaRPr lang="ru-RU"/>
          </a:p>
        </p:txBody>
      </p:sp>
    </p:spTree>
    <p:extLst>
      <p:ext uri="{BB962C8B-B14F-4D97-AF65-F5344CB8AC3E}">
        <p14:creationId xmlns:p14="http://schemas.microsoft.com/office/powerpoint/2010/main" xmlns="" val="1950684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cs typeface="+mn-cs"/>
              </a:defRPr>
            </a:lvl1pPr>
          </a:lstStyle>
          <a:p>
            <a:pPr>
              <a:defRPr/>
            </a:pPr>
            <a:fld id="{1C6EE875-C8DD-46F6-AEBE-7902B30AFCA5}" type="datetimeFigureOut">
              <a:rPr lang="ru-RU"/>
              <a:pPr>
                <a:defRPr/>
              </a:pPr>
              <a:t>22.07.2016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charset="-128"/>
                <a:cs typeface="+mn-cs"/>
              </a:defRPr>
            </a:lvl1pPr>
          </a:lstStyle>
          <a:p>
            <a:pPr>
              <a:defRPr/>
            </a:pPr>
            <a:fld id="{4AAC0B8C-92E4-4C1D-BA76-4391EEC045DB}" type="slidenum">
              <a:rPr lang="ru-RU"/>
              <a:pPr>
                <a:defRPr/>
              </a:pPr>
              <a:t>‹#›</a:t>
            </a:fld>
            <a:endParaRPr lang="ru-RU"/>
          </a:p>
        </p:txBody>
      </p:sp>
    </p:spTree>
    <p:extLst>
      <p:ext uri="{BB962C8B-B14F-4D97-AF65-F5344CB8AC3E}">
        <p14:creationId xmlns:p14="http://schemas.microsoft.com/office/powerpoint/2010/main" xmlns="" val="21213867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4AAC0B8C-92E4-4C1D-BA76-4391EEC045DB}" type="slidenum">
              <a:rPr lang="ru-RU" smtClean="0"/>
              <a:pPr>
                <a:defRPr/>
              </a:pPr>
              <a:t>2</a:t>
            </a:fld>
            <a:endParaRPr lang="ru-RU"/>
          </a:p>
        </p:txBody>
      </p:sp>
    </p:spTree>
    <p:extLst>
      <p:ext uri="{BB962C8B-B14F-4D97-AF65-F5344CB8AC3E}">
        <p14:creationId xmlns:p14="http://schemas.microsoft.com/office/powerpoint/2010/main" xmlns="" val="250365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A073565-7038-4D82-AC5C-531F94D84B5B}" type="datetime1">
              <a:rPr lang="en-US"/>
              <a:pPr>
                <a:defRPr/>
              </a:pPr>
              <a:t>7/22/2016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0A5BE8-6CE1-43BA-B308-5D638726E9E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71B1A0-D1FC-4752-AA75-7F4BC7CA4824}" type="datetime1">
              <a:rPr lang="en-US"/>
              <a:pPr>
                <a:defRPr/>
              </a:pPr>
              <a:t>7/22/2016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2014D7-8893-4890-B7F5-608FC3C397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DECAD6-F85E-41FE-B68B-C7939AD86D9B}" type="datetime1">
              <a:rPr lang="en-US"/>
              <a:pPr>
                <a:defRPr/>
              </a:pPr>
              <a:t>7/22/2016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E7204D-5F13-4CF7-8C2C-3833CC02EC6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B961D60-182C-4BE2-B41C-E51C57437CB9}"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4B44773-D228-402A-8110-B3AD06DE8CA1}"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4FAD2B-577A-48AF-9A4C-1B8DE0A77B1C}"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EF04908-4B20-465F-B9AB-87BD9F91725E}"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E92662B-16D9-4FB2-BDFE-85E54AC4F90A}" type="slidenum">
              <a:rPr lang="ru-RU"/>
              <a:pPr>
                <a:defRPr/>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5252887-182C-480C-9BEC-93BC942FA1AE}" type="slidenum">
              <a:rPr lang="ru-RU"/>
              <a:pPr>
                <a:defRPr/>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E29C983-D263-4F0B-A2DD-D21AB1793A1C}" type="slidenum">
              <a:rPr lang="ru-RU"/>
              <a:pPr>
                <a:defRPr/>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1884C90-BB9B-4057-9659-A4F60EA6B83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2E8FBB-3658-40B9-BE8C-36AA82B94D05}" type="datetime1">
              <a:rPr lang="en-US"/>
              <a:pPr>
                <a:defRPr/>
              </a:pPr>
              <a:t>7/22/2016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7783F0-0EC3-4FE9-9876-45A895CA697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7A99B7F-3E33-49C1-A168-713615F4AF2E}" type="slidenum">
              <a:rPr lang="ru-RU"/>
              <a:pPr>
                <a:defRPr/>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0FF339B-715D-442F-9EFD-271BB5DF2713}" type="slidenum">
              <a:rPr lang="ru-RU"/>
              <a:pPr>
                <a:defRPr/>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72843EA-E330-45D5-ABC8-E0EC37E24737}" type="datetimeFigureOut">
              <a:rPr lang="ru-RU"/>
              <a:pPr>
                <a:defRPr/>
              </a:pPr>
              <a:t>22.07.2016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6D77A0E-0E17-4094-BC74-79FF51E0010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268BD0-A301-419A-A7E3-5D8441C5D202}" type="datetime1">
              <a:rPr lang="en-US"/>
              <a:pPr>
                <a:defRPr/>
              </a:pPr>
              <a:t>7/22/2016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D6B053-1DB3-4908-A922-B37B99AD38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EA727A-E6E5-45A4-B6DA-1099D3EE92E8}" type="datetime1">
              <a:rPr lang="en-US"/>
              <a:pPr>
                <a:defRPr/>
              </a:pPr>
              <a:t>7/22/2016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1A444A-B053-4F29-AD49-5A6C9305019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8B3CD5-97BA-4670-BF58-756C45ABEBD2}" type="datetime1">
              <a:rPr lang="en-US"/>
              <a:pPr>
                <a:defRPr/>
              </a:pPr>
              <a:t>7/22/2016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9E0806-C436-4F85-937F-5CFA1D4C01B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76F64D4-BCDB-40C9-80B9-25CF5BF14F5D}" type="datetime1">
              <a:rPr lang="en-US"/>
              <a:pPr>
                <a:defRPr/>
              </a:pPr>
              <a:t>7/22/2016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79AAE99-D4A0-4163-BF16-8C011FAB5D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49E5F9-5B8C-4899-BF0E-CB82AC41C1D9}" type="datetime1">
              <a:rPr lang="en-US"/>
              <a:pPr>
                <a:defRPr/>
              </a:pPr>
              <a:t>7/22/2016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18E670B-45A1-400F-8A48-F79B26F7C6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971DA6-EDE5-4B2B-80FB-2F151AC9FB73}" type="datetime1">
              <a:rPr lang="en-US"/>
              <a:pPr>
                <a:defRPr/>
              </a:pPr>
              <a:t>7/22/2016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7FE0D2-9F18-40DA-8AC4-95F9394848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F1D207-0FE4-4889-B91C-3E2C704E6D73}" type="datetime1">
              <a:rPr lang="en-US"/>
              <a:pPr>
                <a:defRPr/>
              </a:pPr>
              <a:t>7/22/2016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74B9F3-C25B-435A-9F5C-D39DEBB2DC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C0C7E8E5-EF0A-4914-AAFB-5B97C08D20AF}" type="datetime1">
              <a:rPr lang="en-US"/>
              <a:pPr>
                <a:defRPr/>
              </a:pPr>
              <a:t>7/22/2016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6D43690A-DD68-4397-96C3-D7BD69AB7C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a:cs typeface="ＭＳ Ｐゴシック"/>
              </a:defRPr>
            </a:lvl1pPr>
          </a:lstStyle>
          <a:p>
            <a:pPr>
              <a:defRPr/>
            </a:pPr>
            <a:fld id="{772843EA-E330-45D5-ABC8-E0EC37E24737}" type="datetimeFigureOut">
              <a:rPr lang="ru-RU"/>
              <a:pPr>
                <a:defRPr/>
              </a:pPr>
              <a:t>22.07.2016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a:cs typeface="ＭＳ Ｐゴシック"/>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ＭＳ Ｐゴシック"/>
                <a:cs typeface="ＭＳ Ｐゴシック"/>
              </a:defRPr>
            </a:lvl1pPr>
          </a:lstStyle>
          <a:p>
            <a:pPr>
              <a:defRPr/>
            </a:pPr>
            <a:fld id="{4D99C047-0104-45C6-B4D6-04589167A3F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imersianova@hse.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 name="Заголовок 1"/>
          <p:cNvSpPr txBox="1">
            <a:spLocks/>
          </p:cNvSpPr>
          <p:nvPr/>
        </p:nvSpPr>
        <p:spPr bwMode="auto">
          <a:xfrm>
            <a:off x="462807" y="1923804"/>
            <a:ext cx="8247413" cy="261493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endParaRPr lang="ru-RU" sz="2800" b="1" dirty="0">
              <a:solidFill>
                <a:srgbClr val="002060"/>
              </a:solidFill>
            </a:endParaRPr>
          </a:p>
        </p:txBody>
      </p:sp>
      <p:sp>
        <p:nvSpPr>
          <p:cNvPr id="12" name="Subtitle 2"/>
          <p:cNvSpPr txBox="1">
            <a:spLocks/>
          </p:cNvSpPr>
          <p:nvPr/>
        </p:nvSpPr>
        <p:spPr bwMode="auto">
          <a:xfrm>
            <a:off x="1371600" y="6466775"/>
            <a:ext cx="6400800" cy="257175"/>
          </a:xfrm>
          <a:prstGeom prst="rect">
            <a:avLst/>
          </a:prstGeom>
          <a:noFill/>
          <a:ln w="9525">
            <a:noFill/>
            <a:miter lim="800000"/>
            <a:headEnd/>
            <a:tailEnd/>
          </a:ln>
        </p:spPr>
        <p:txBody>
          <a:bodyPr/>
          <a:lstStyle/>
          <a:p>
            <a:pPr algn="ctr">
              <a:spcBef>
                <a:spcPct val="20000"/>
              </a:spcBef>
            </a:pPr>
            <a:r>
              <a:rPr lang="ru-RU" sz="900" dirty="0">
                <a:solidFill>
                  <a:schemeClr val="bg1"/>
                </a:solidFill>
              </a:rPr>
              <a:t>Высшая школа экономики, Москва, </a:t>
            </a:r>
            <a:r>
              <a:rPr lang="ru-RU" sz="900" dirty="0" smtClean="0">
                <a:solidFill>
                  <a:schemeClr val="bg1"/>
                </a:solidFill>
              </a:rPr>
              <a:t>2016 </a:t>
            </a:r>
          </a:p>
          <a:p>
            <a:pPr algn="ctr">
              <a:spcBef>
                <a:spcPct val="20000"/>
              </a:spcBef>
            </a:pPr>
            <a:r>
              <a:rPr lang="en-US" sz="900" dirty="0" smtClean="0">
                <a:solidFill>
                  <a:schemeClr val="bg1"/>
                </a:solidFill>
              </a:rPr>
              <a:t>www.hse.ru</a:t>
            </a:r>
            <a:endParaRPr kumimoji="1" lang="ru-RU" sz="900" dirty="0">
              <a:solidFill>
                <a:schemeClr val="bg1"/>
              </a:solidFill>
              <a:latin typeface="Myriad Pro"/>
            </a:endParaRPr>
          </a:p>
        </p:txBody>
      </p:sp>
      <p:sp>
        <p:nvSpPr>
          <p:cNvPr id="7" name="Заголовок 1"/>
          <p:cNvSpPr>
            <a:spLocks noGrp="1"/>
          </p:cNvSpPr>
          <p:nvPr>
            <p:ph type="ctrTitle"/>
          </p:nvPr>
        </p:nvSpPr>
        <p:spPr>
          <a:xfrm>
            <a:off x="671286" y="2336801"/>
            <a:ext cx="7772400" cy="2023443"/>
          </a:xfrm>
        </p:spPr>
        <p:txBody>
          <a:bodyPr/>
          <a:lstStyle/>
          <a:p>
            <a:r>
              <a:rPr lang="ru-RU" sz="2800" b="1" dirty="0" smtClean="0">
                <a:solidFill>
                  <a:srgbClr val="002060"/>
                </a:solidFill>
              </a:rPr>
              <a:t>Российское экспертное сообщество как интерфейс между гражданским обществом и публичной властью</a:t>
            </a:r>
            <a:br>
              <a:rPr lang="ru-RU" sz="2800" b="1" dirty="0" smtClean="0">
                <a:solidFill>
                  <a:srgbClr val="002060"/>
                </a:solidFill>
              </a:rPr>
            </a:br>
            <a:r>
              <a:rPr lang="ru-RU" sz="2000" b="1" dirty="0" smtClean="0">
                <a:solidFill>
                  <a:srgbClr val="002060"/>
                </a:solidFill>
              </a:rPr>
              <a:t>(по результатам исследования, проведенного</a:t>
            </a:r>
            <a:br>
              <a:rPr lang="ru-RU" sz="2000" b="1" dirty="0" smtClean="0">
                <a:solidFill>
                  <a:srgbClr val="002060"/>
                </a:solidFill>
              </a:rPr>
            </a:br>
            <a:r>
              <a:rPr lang="ru-RU" sz="2000" b="1" dirty="0" smtClean="0">
                <a:solidFill>
                  <a:srgbClr val="002060"/>
                </a:solidFill>
              </a:rPr>
              <a:t>Центром исследований гражданского общества </a:t>
            </a:r>
            <a:br>
              <a:rPr lang="ru-RU" sz="2000" b="1" dirty="0" smtClean="0">
                <a:solidFill>
                  <a:srgbClr val="002060"/>
                </a:solidFill>
              </a:rPr>
            </a:br>
            <a:r>
              <a:rPr lang="ru-RU" sz="2000" b="1" dirty="0" smtClean="0">
                <a:solidFill>
                  <a:srgbClr val="002060"/>
                </a:solidFill>
              </a:rPr>
              <a:t>и некоммерческого сектора НИУ ВШЭ</a:t>
            </a:r>
            <a:br>
              <a:rPr lang="ru-RU" sz="2000" b="1" dirty="0" smtClean="0">
                <a:solidFill>
                  <a:srgbClr val="002060"/>
                </a:solidFill>
              </a:rPr>
            </a:br>
            <a:r>
              <a:rPr lang="ru-RU" sz="2000" b="1" dirty="0" smtClean="0">
                <a:solidFill>
                  <a:srgbClr val="002060"/>
                </a:solidFill>
              </a:rPr>
              <a:t>в рамках мониторинга состояния гражданского общества)</a:t>
            </a:r>
            <a:endParaRPr lang="ru-RU" sz="20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10</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Как </a:t>
            </a:r>
            <a:r>
              <a:rPr lang="ru-RU" b="1" dirty="0">
                <a:solidFill>
                  <a:schemeClr val="bg1"/>
                </a:solidFill>
                <a:cs typeface="Arial" pitchFamily="34" charset="0"/>
              </a:rPr>
              <a:t>можно охарактеризовать интерес органов государственной власти к следующим результатам экспертной деятельности</a:t>
            </a:r>
            <a:r>
              <a:rPr lang="ru-RU" b="1" dirty="0" smtClean="0">
                <a:solidFill>
                  <a:schemeClr val="bg1"/>
                </a:solidFill>
                <a:cs typeface="Arial" pitchFamily="34" charset="0"/>
              </a:rPr>
              <a:t>?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xmlns="" val="2957629121"/>
              </p:ext>
            </p:extLst>
          </p:nvPr>
        </p:nvGraphicFramePr>
        <p:xfrm>
          <a:off x="-1" y="1403921"/>
          <a:ext cx="9144001" cy="5029200"/>
        </p:xfrm>
        <a:graphic>
          <a:graphicData uri="http://schemas.openxmlformats.org/drawingml/2006/table">
            <a:tbl>
              <a:tblPr>
                <a:tableStyleId>{2D5ABB26-0587-4C30-8999-92F81FD0307C}</a:tableStyleId>
              </a:tblPr>
              <a:tblGrid>
                <a:gridCol w="7317614"/>
                <a:gridCol w="1826387"/>
              </a:tblGrid>
              <a:tr h="219693">
                <a:tc>
                  <a:txBody>
                    <a:bodyPr/>
                    <a:lstStyle/>
                    <a:p>
                      <a:pPr algn="l" fontAlgn="b"/>
                      <a:r>
                        <a:rPr lang="ru-RU" sz="1500" u="none" strike="noStrike" dirty="0"/>
                        <a:t> </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ru-RU" sz="1500" b="1" u="none" strike="noStrike" dirty="0" smtClean="0">
                          <a:solidFill>
                            <a:srgbClr val="C00000"/>
                          </a:solidFill>
                        </a:rPr>
                        <a:t>%</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439386">
                <a:tc>
                  <a:txBody>
                    <a:bodyPr/>
                    <a:lstStyle/>
                    <a:p>
                      <a:pPr marL="87313" marR="0" lvl="1" indent="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Разработка рекомендаций, относящихся к выбору путей реализации выбранных властями приоритетов</a:t>
                      </a:r>
                      <a:endParaRPr lang="ru-RU" sz="1500" b="1"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219693">
                <a:tc>
                  <a:txBody>
                    <a:bodyPr/>
                    <a:lstStyle/>
                    <a:p>
                      <a:pPr lvl="1" algn="l" fontAlgn="b"/>
                      <a:r>
                        <a:rPr lang="ru-RU" sz="1500" u="none" strike="noStrike" dirty="0"/>
                        <a:t>Сильный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32</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Средний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38</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Слабый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20</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Отсутствующий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7</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marL="87313" marR="0" lvl="1" indent="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Разработка рекомендаций, относящихся к разъяснению действий властей</a:t>
                      </a:r>
                      <a:endParaRPr lang="ru-RU" sz="1500" b="1"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Сильный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38</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Средний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33</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Слабый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18</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Отсутствующий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7</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marL="87313" marR="0" lvl="1" indent="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Предоставление объективной информации</a:t>
                      </a:r>
                      <a:endParaRPr lang="ru-RU" sz="1500" b="1"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Сильный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16</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Средний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57</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Слабый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20</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Отсутствующий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5</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marL="87313" marR="0" lvl="1" indent="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Разработка рекомендаций стратегического характера</a:t>
                      </a:r>
                      <a:endParaRPr lang="ru-RU" sz="1500" b="1"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Сильный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12</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Средний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37</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Слабый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36</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9693">
                <a:tc>
                  <a:txBody>
                    <a:bodyPr/>
                    <a:lstStyle/>
                    <a:p>
                      <a:pPr lvl="1" algn="l" fontAlgn="b"/>
                      <a:r>
                        <a:rPr lang="ru-RU" sz="1500" u="none" strike="noStrike" dirty="0"/>
                        <a:t>Отсутствующий</a:t>
                      </a:r>
                      <a:endParaRPr lang="ru-RU" sz="15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13</a:t>
                      </a:r>
                      <a:endParaRPr lang="ru-RU" sz="15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11</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2" name="Text Box 5"/>
          <p:cNvSpPr txBox="1">
            <a:spLocks noChangeArrowheads="1"/>
          </p:cNvSpPr>
          <p:nvPr/>
        </p:nvSpPr>
        <p:spPr bwMode="auto">
          <a:xfrm>
            <a:off x="249238" y="1335446"/>
            <a:ext cx="4284261" cy="1169551"/>
          </a:xfrm>
          <a:prstGeom prst="rect">
            <a:avLst/>
          </a:prstGeom>
          <a:noFill/>
          <a:ln w="9525">
            <a:noFill/>
            <a:miter lim="800000"/>
            <a:headEnd/>
            <a:tailEnd/>
          </a:ln>
          <a:effectLst/>
        </p:spPr>
        <p:txBody>
          <a:bodyPr wrap="square">
            <a:spAutoFit/>
          </a:bodyPr>
          <a:lstStyle/>
          <a:p>
            <a:pPr algn="ctr">
              <a:spcBef>
                <a:spcPts val="0"/>
              </a:spcBef>
            </a:pPr>
            <a:r>
              <a:rPr lang="ru-RU" altLang="zh-CN" sz="1400" b="1" dirty="0" smtClean="0">
                <a:solidFill>
                  <a:srgbClr val="1C2A55"/>
                </a:solidFill>
              </a:rPr>
              <a:t>Как часто встречаются экспертные суждения, которые отражают интересы общества в целом, как их понимает эксперт, свободный от идеологических пристрастий</a:t>
            </a:r>
          </a:p>
          <a:p>
            <a:pPr algn="ctr">
              <a:spcBef>
                <a:spcPts val="0"/>
              </a:spcBef>
            </a:pPr>
            <a:r>
              <a:rPr lang="ru-RU" altLang="zh-CN" sz="1400" b="1" dirty="0" smtClean="0">
                <a:solidFill>
                  <a:srgbClr val="1C2A55"/>
                </a:solidFill>
              </a:rPr>
              <a:t> </a:t>
            </a:r>
            <a:r>
              <a:rPr lang="ru-RU" sz="1400" dirty="0" smtClean="0">
                <a:solidFill>
                  <a:srgbClr val="1C2A55"/>
                </a:solidFill>
              </a:rPr>
              <a:t>(% от числа опрошенных)</a:t>
            </a:r>
            <a:r>
              <a:rPr lang="ru-RU" altLang="zh-CN" sz="1400" dirty="0" smtClean="0">
                <a:solidFill>
                  <a:srgbClr val="1C2A55"/>
                </a:solidFill>
              </a:rPr>
              <a:t> </a:t>
            </a:r>
            <a:endParaRPr lang="ru-RU" altLang="zh-CN" sz="1400" dirty="0">
              <a:solidFill>
                <a:srgbClr val="1C2A55"/>
              </a:solidFill>
            </a:endParaRPr>
          </a:p>
        </p:txBody>
      </p:sp>
      <p:sp>
        <p:nvSpPr>
          <p:cNvPr id="11"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kumimoji="0" lang="ru-RU" b="1" i="0" u="none" strike="noStrike" kern="1200" cap="none" spc="0" normalizeH="0" baseline="0" noProof="0" dirty="0" smtClean="0">
                <a:ln>
                  <a:noFill/>
                </a:ln>
                <a:solidFill>
                  <a:schemeClr val="bg1"/>
                </a:solidFill>
                <a:effectLst/>
                <a:uLnTx/>
                <a:uFillTx/>
                <a:cs typeface="Arial" pitchFamily="34" charset="0"/>
              </a:rPr>
              <a:t>Беспристрастны ли</a:t>
            </a:r>
            <a:r>
              <a:rPr kumimoji="0" lang="ru-RU" b="1" i="0" u="none" strike="noStrike" kern="1200" cap="none" spc="0" normalizeH="0" noProof="0" dirty="0" smtClean="0">
                <a:ln>
                  <a:noFill/>
                </a:ln>
                <a:solidFill>
                  <a:schemeClr val="bg1"/>
                </a:solidFill>
                <a:effectLst/>
                <a:uLnTx/>
                <a:uFillTx/>
                <a:cs typeface="Arial" pitchFamily="34" charset="0"/>
              </a:rPr>
              <a:t> эксперты?</a:t>
            </a:r>
            <a:endParaRPr kumimoji="0" lang="en-US" b="1" i="0" u="none" strike="noStrike" kern="1200" cap="none" spc="0" normalizeH="0" baseline="0" noProof="0" dirty="0" smtClean="0">
              <a:ln>
                <a:noFill/>
              </a:ln>
              <a:solidFill>
                <a:schemeClr val="bg1"/>
              </a:solidFill>
              <a:effectLst/>
              <a:uLnTx/>
              <a:uFillTx/>
              <a:cs typeface="Arial" pitchFamily="34" charset="0"/>
            </a:endParaRPr>
          </a:p>
        </p:txBody>
      </p:sp>
      <p:sp>
        <p:nvSpPr>
          <p:cNvPr id="14" name="Text Box 5"/>
          <p:cNvSpPr txBox="1">
            <a:spLocks noChangeArrowheads="1"/>
          </p:cNvSpPr>
          <p:nvPr/>
        </p:nvSpPr>
        <p:spPr bwMode="auto">
          <a:xfrm>
            <a:off x="4658628" y="1335446"/>
            <a:ext cx="4180572" cy="1169551"/>
          </a:xfrm>
          <a:prstGeom prst="rect">
            <a:avLst/>
          </a:prstGeom>
          <a:noFill/>
          <a:ln w="9525">
            <a:noFill/>
            <a:miter lim="800000"/>
            <a:headEnd/>
            <a:tailEnd/>
          </a:ln>
          <a:effectLst/>
        </p:spPr>
        <p:txBody>
          <a:bodyPr wrap="square">
            <a:spAutoFit/>
          </a:bodyPr>
          <a:lstStyle/>
          <a:p>
            <a:pPr algn="ctr">
              <a:spcBef>
                <a:spcPts val="0"/>
              </a:spcBef>
            </a:pPr>
            <a:r>
              <a:rPr lang="ru-RU" altLang="zh-CN" sz="1400" b="1" dirty="0" smtClean="0">
                <a:solidFill>
                  <a:srgbClr val="1C2A55"/>
                </a:solidFill>
              </a:rPr>
              <a:t>Как часто встречаются экспертные суждения, которые отражают интересы общества в целом, как их понимает эксперт в контексте своих идеологических пристрастий? </a:t>
            </a:r>
            <a:r>
              <a:rPr lang="ru-RU" sz="1400" dirty="0" smtClean="0">
                <a:solidFill>
                  <a:srgbClr val="1C2A55"/>
                </a:solidFill>
              </a:rPr>
              <a:t>(% от числа опрошенных)</a:t>
            </a:r>
            <a:r>
              <a:rPr lang="ru-RU" altLang="zh-CN" sz="1400" b="1" dirty="0" smtClean="0">
                <a:solidFill>
                  <a:srgbClr val="1C2A55"/>
                </a:solidFill>
              </a:rPr>
              <a:t> </a:t>
            </a:r>
            <a:r>
              <a:rPr lang="ru-RU" altLang="zh-CN" sz="1400" dirty="0" smtClean="0">
                <a:solidFill>
                  <a:srgbClr val="1C2A55"/>
                </a:solidFill>
              </a:rPr>
              <a:t>   </a:t>
            </a:r>
            <a:endParaRPr lang="ru-RU" altLang="zh-CN" sz="1400" dirty="0">
              <a:solidFill>
                <a:srgbClr val="1C2A55"/>
              </a:solidFill>
            </a:endParaRPr>
          </a:p>
        </p:txBody>
      </p:sp>
      <p:graphicFrame>
        <p:nvGraphicFramePr>
          <p:cNvPr id="17" name="Диаграмма 16"/>
          <p:cNvGraphicFramePr/>
          <p:nvPr/>
        </p:nvGraphicFramePr>
        <p:xfrm>
          <a:off x="185738" y="2255838"/>
          <a:ext cx="5878178" cy="4162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Диаграмма 19"/>
          <p:cNvGraphicFramePr/>
          <p:nvPr/>
        </p:nvGraphicFramePr>
        <p:xfrm>
          <a:off x="4201309" y="2408238"/>
          <a:ext cx="4819400" cy="41620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3037" y="-49368"/>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12</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376323"/>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2" name="Title 1"/>
          <p:cNvSpPr txBox="1">
            <a:spLocks/>
          </p:cNvSpPr>
          <p:nvPr/>
        </p:nvSpPr>
        <p:spPr bwMode="auto">
          <a:xfrm>
            <a:off x="1357163" y="9625"/>
            <a:ext cx="7632834" cy="10769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sz="1300" b="1" dirty="0" smtClean="0">
                <a:solidFill>
                  <a:schemeClr val="bg1"/>
                </a:solidFill>
                <a:cs typeface="Arial" pitchFamily="34" charset="0"/>
              </a:rPr>
              <a:t>Согласны </a:t>
            </a:r>
            <a:r>
              <a:rPr lang="ru-RU" sz="1300" b="1" dirty="0">
                <a:solidFill>
                  <a:schemeClr val="bg1"/>
                </a:solidFill>
                <a:cs typeface="Arial" pitchFamily="34" charset="0"/>
              </a:rPr>
              <a:t>ли В</a:t>
            </a:r>
            <a:r>
              <a:rPr lang="ru-RU" sz="1300" b="1" dirty="0" smtClean="0">
                <a:solidFill>
                  <a:schemeClr val="bg1"/>
                </a:solidFill>
                <a:cs typeface="Arial" pitchFamily="34" charset="0"/>
              </a:rPr>
              <a:t>ы </a:t>
            </a:r>
            <a:r>
              <a:rPr lang="ru-RU" sz="1300" b="1" dirty="0">
                <a:solidFill>
                  <a:schemeClr val="bg1"/>
                </a:solidFill>
                <a:cs typeface="Arial" pitchFamily="34" charset="0"/>
              </a:rPr>
              <a:t>с мнением, что некоторые эксперты, обращаясь к своей аудитории, преднамеренно, осознанно пренебрегают полнотой картины либо нюансами, затушевывают различия между твердо установленными фактами и лишь частично подтвержденными гипотезами с целью навязать свое представление, обеспечить поддержку тем или иным силам, взглядам и т.д.? И, если да, то что чаще всего побуждает их делать это</a:t>
            </a:r>
            <a:r>
              <a:rPr lang="ru-RU" sz="1300" b="1" dirty="0" smtClean="0">
                <a:solidFill>
                  <a:schemeClr val="bg1"/>
                </a:solidFill>
                <a:cs typeface="Arial" pitchFamily="34" charset="0"/>
              </a:rPr>
              <a:t>? (% от опрошенных, не более трех вариантов ответа)</a:t>
            </a:r>
            <a:endParaRPr lang="ru-RU" sz="1300" b="1" dirty="0">
              <a:solidFill>
                <a:schemeClr val="bg1"/>
              </a:solidFill>
              <a:cs typeface="Arial" pitchFamily="34" charset="0"/>
            </a:endParaRPr>
          </a:p>
        </p:txBody>
      </p:sp>
      <p:graphicFrame>
        <p:nvGraphicFramePr>
          <p:cNvPr id="13" name="Диаграмма 12"/>
          <p:cNvGraphicFramePr/>
          <p:nvPr/>
        </p:nvGraphicFramePr>
        <p:xfrm>
          <a:off x="3036" y="1568918"/>
          <a:ext cx="9140963" cy="44853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13</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1" name="Title 1"/>
          <p:cNvSpPr txBox="1">
            <a:spLocks/>
          </p:cNvSpPr>
          <p:nvPr/>
        </p:nvSpPr>
        <p:spPr bwMode="auto">
          <a:xfrm>
            <a:off x="1543050" y="0"/>
            <a:ext cx="7477659" cy="11810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sz="1400" b="1" dirty="0" smtClean="0">
                <a:solidFill>
                  <a:schemeClr val="bg1"/>
                </a:solidFill>
                <a:cs typeface="Arial" pitchFamily="34" charset="0"/>
              </a:rPr>
              <a:t>Согласны </a:t>
            </a:r>
            <a:r>
              <a:rPr lang="ru-RU" sz="1400" b="1" dirty="0">
                <a:solidFill>
                  <a:schemeClr val="bg1"/>
                </a:solidFill>
                <a:cs typeface="Arial" pitchFamily="34" charset="0"/>
              </a:rPr>
              <a:t>ли </a:t>
            </a:r>
            <a:r>
              <a:rPr lang="ru-RU" sz="1400" b="1" dirty="0" smtClean="0">
                <a:solidFill>
                  <a:schemeClr val="bg1"/>
                </a:solidFill>
                <a:cs typeface="Arial" pitchFamily="34" charset="0"/>
              </a:rPr>
              <a:t>Вы с тем, что эксперты, обращаясь к различным аудиториям, для лучшего понимания, подчас вынужденно, непреднамеренно упрощают свои оценки. Пренебрегают полнотой картины либо нюансами? И, если да, то часто или редко они делают это, представляя результаты своей работы непосредственным заказчикам? (% от числа опрошенных)</a:t>
            </a:r>
            <a:endParaRPr lang="ru-RU" sz="1400" b="1" dirty="0">
              <a:solidFill>
                <a:schemeClr val="bg1"/>
              </a:solidFill>
              <a:cs typeface="Arial" pitchFamily="34" charset="0"/>
            </a:endParaRPr>
          </a:p>
        </p:txBody>
      </p:sp>
      <p:graphicFrame>
        <p:nvGraphicFramePr>
          <p:cNvPr id="9" name="Диаграмма 8"/>
          <p:cNvGraphicFramePr/>
          <p:nvPr/>
        </p:nvGraphicFramePr>
        <p:xfrm>
          <a:off x="635267" y="1396999"/>
          <a:ext cx="8065971" cy="46765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300" y="400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14</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9" name="Title 1"/>
          <p:cNvSpPr txBox="1">
            <a:spLocks/>
          </p:cNvSpPr>
          <p:nvPr/>
        </p:nvSpPr>
        <p:spPr bwMode="auto">
          <a:xfrm>
            <a:off x="1428108" y="95250"/>
            <a:ext cx="7592601" cy="1019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b="1" dirty="0" smtClean="0">
                <a:solidFill>
                  <a:schemeClr val="bg1"/>
                </a:solidFill>
                <a:cs typeface="Arial" pitchFamily="34" charset="0"/>
              </a:rPr>
              <a:t>Часто </a:t>
            </a:r>
            <a:r>
              <a:rPr lang="ru-RU" b="1" dirty="0">
                <a:solidFill>
                  <a:schemeClr val="bg1"/>
                </a:solidFill>
                <a:cs typeface="Arial" pitchFamily="34" charset="0"/>
              </a:rPr>
              <a:t>или редко эксперты вынужденно, непреднамеренно упрощают свои оценки, пренебрегая полнотой картины либо нюансами, </a:t>
            </a:r>
            <a:r>
              <a:rPr lang="ru-RU" b="1" dirty="0" smtClean="0">
                <a:solidFill>
                  <a:schemeClr val="bg1"/>
                </a:solidFill>
                <a:cs typeface="Arial" pitchFamily="34" charset="0"/>
              </a:rPr>
              <a:t>когда… (% от числа опрошенных)</a:t>
            </a:r>
            <a:endParaRPr lang="ru-RU" b="1" dirty="0">
              <a:solidFill>
                <a:schemeClr val="bg1"/>
              </a:solidFill>
              <a:cs typeface="Arial" pitchFamily="34" charset="0"/>
            </a:endParaRPr>
          </a:p>
        </p:txBody>
      </p:sp>
      <p:graphicFrame>
        <p:nvGraphicFramePr>
          <p:cNvPr id="10" name="Диаграмма 9"/>
          <p:cNvGraphicFramePr/>
          <p:nvPr/>
        </p:nvGraphicFramePr>
        <p:xfrm>
          <a:off x="5419023" y="2255838"/>
          <a:ext cx="3601686" cy="38754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Диаграмма 10"/>
          <p:cNvGraphicFramePr/>
          <p:nvPr/>
        </p:nvGraphicFramePr>
        <p:xfrm>
          <a:off x="-1" y="2090832"/>
          <a:ext cx="6256421" cy="4327056"/>
        </p:xfrm>
        <a:graphic>
          <a:graphicData uri="http://schemas.openxmlformats.org/drawingml/2006/chart">
            <c:chart xmlns:c="http://schemas.openxmlformats.org/drawingml/2006/chart" xmlns:r="http://schemas.openxmlformats.org/officeDocument/2006/relationships" r:id="rId4"/>
          </a:graphicData>
        </a:graphic>
      </p:graphicFrame>
      <p:sp>
        <p:nvSpPr>
          <p:cNvPr id="12" name="Прямоугольник 11"/>
          <p:cNvSpPr/>
          <p:nvPr/>
        </p:nvSpPr>
        <p:spPr>
          <a:xfrm>
            <a:off x="185737" y="1425396"/>
            <a:ext cx="4143375" cy="523220"/>
          </a:xfrm>
          <a:prstGeom prst="rect">
            <a:avLst/>
          </a:prstGeom>
        </p:spPr>
        <p:txBody>
          <a:bodyPr wrap="square">
            <a:spAutoFit/>
          </a:bodyPr>
          <a:lstStyle/>
          <a:p>
            <a:pPr algn="ctr"/>
            <a:r>
              <a:rPr lang="ru-RU" sz="1400" b="1" dirty="0" smtClean="0">
                <a:solidFill>
                  <a:srgbClr val="002060"/>
                </a:solidFill>
                <a:cs typeface="Arial" pitchFamily="34" charset="0"/>
              </a:rPr>
              <a:t>…выступают в СМИ или иным способом обращаются к широкой аудитории?</a:t>
            </a:r>
            <a:endParaRPr lang="ru-RU" sz="1400" dirty="0">
              <a:solidFill>
                <a:srgbClr val="002060"/>
              </a:solidFill>
            </a:endParaRPr>
          </a:p>
        </p:txBody>
      </p:sp>
      <p:sp>
        <p:nvSpPr>
          <p:cNvPr id="13" name="Прямоугольник 12"/>
          <p:cNvSpPr/>
          <p:nvPr/>
        </p:nvSpPr>
        <p:spPr>
          <a:xfrm>
            <a:off x="4793381" y="1358021"/>
            <a:ext cx="4045819" cy="738664"/>
          </a:xfrm>
          <a:prstGeom prst="rect">
            <a:avLst/>
          </a:prstGeom>
        </p:spPr>
        <p:txBody>
          <a:bodyPr wrap="square">
            <a:spAutoFit/>
          </a:bodyPr>
          <a:lstStyle/>
          <a:p>
            <a:pPr algn="ctr"/>
            <a:r>
              <a:rPr lang="ru-RU" sz="1400" b="1" dirty="0" smtClean="0">
                <a:solidFill>
                  <a:srgbClr val="002060"/>
                </a:solidFill>
                <a:cs typeface="Arial" pitchFamily="34" charset="0"/>
              </a:rPr>
              <a:t>…доводят свои взгляды до представителей власти, не являющихся непосредственными заказчиками?</a:t>
            </a:r>
            <a:endParaRPr lang="ru-RU" sz="1400" dirty="0">
              <a:solidFill>
                <a:srgbClr val="002060"/>
              </a:solidFill>
            </a:endParaRPr>
          </a:p>
        </p:txBody>
      </p:sp>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15</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9"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b="1" dirty="0" smtClean="0">
                <a:solidFill>
                  <a:schemeClr val="bg1"/>
                </a:solidFill>
                <a:cs typeface="Arial" pitchFamily="34" charset="0"/>
              </a:rPr>
              <a:t>Как Вы </a:t>
            </a:r>
            <a:r>
              <a:rPr lang="ru-RU" b="1" dirty="0">
                <a:solidFill>
                  <a:schemeClr val="bg1"/>
                </a:solidFill>
                <a:cs typeface="Arial" pitchFamily="34" charset="0"/>
              </a:rPr>
              <a:t>в целом оценили бы следующие качества российских экспертов по сравнению с их коллегами в ведущих странах Запада?» </a:t>
            </a:r>
            <a:r>
              <a:rPr lang="ru-RU" b="1" dirty="0" smtClean="0">
                <a:solidFill>
                  <a:schemeClr val="bg1"/>
                </a:solidFill>
                <a:cs typeface="Arial" pitchFamily="34" charset="0"/>
              </a:rPr>
              <a:t>(% от числа опрошенных, один ответ по строке)</a:t>
            </a:r>
            <a:endParaRPr lang="ru-RU" b="1" dirty="0">
              <a:solidFill>
                <a:schemeClr val="bg1"/>
              </a:solidFill>
              <a:cs typeface="Arial" pitchFamily="34" charset="0"/>
            </a:endParaRPr>
          </a:p>
        </p:txBody>
      </p:sp>
      <p:graphicFrame>
        <p:nvGraphicFramePr>
          <p:cNvPr id="11" name="Диаграмма 10"/>
          <p:cNvGraphicFramePr/>
          <p:nvPr/>
        </p:nvGraphicFramePr>
        <p:xfrm>
          <a:off x="-1" y="1443789"/>
          <a:ext cx="9134375" cy="4860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400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16</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sz="1600" b="1" dirty="0" smtClean="0">
                <a:solidFill>
                  <a:schemeClr val="bg1"/>
                </a:solidFill>
                <a:cs typeface="Arial" pitchFamily="34" charset="0"/>
              </a:rPr>
              <a:t>Для </a:t>
            </a:r>
            <a:r>
              <a:rPr lang="ru-RU" sz="1600" b="1" dirty="0">
                <a:solidFill>
                  <a:schemeClr val="bg1"/>
                </a:solidFill>
                <a:cs typeface="Arial" pitchFamily="34" charset="0"/>
              </a:rPr>
              <a:t>кого более характерны следующие качества и способности – для экспертов </a:t>
            </a:r>
            <a:r>
              <a:rPr lang="ru-RU" sz="1600" b="1" dirty="0" smtClean="0">
                <a:solidFill>
                  <a:schemeClr val="bg1"/>
                </a:solidFill>
                <a:cs typeface="Arial" pitchFamily="34" charset="0"/>
              </a:rPr>
              <a:t>или </a:t>
            </a:r>
            <a:r>
              <a:rPr lang="ru-RU" sz="1600" b="1" dirty="0">
                <a:solidFill>
                  <a:schemeClr val="bg1"/>
                </a:solidFill>
                <a:cs typeface="Arial" pitchFamily="34" charset="0"/>
              </a:rPr>
              <a:t>для </a:t>
            </a:r>
            <a:r>
              <a:rPr lang="ru-RU" sz="1600" b="1" dirty="0" smtClean="0">
                <a:solidFill>
                  <a:schemeClr val="bg1"/>
                </a:solidFill>
                <a:cs typeface="Arial" pitchFamily="34" charset="0"/>
              </a:rPr>
              <a:t>тех </a:t>
            </a:r>
            <a:r>
              <a:rPr lang="ru-RU" sz="1600" b="1" dirty="0">
                <a:solidFill>
                  <a:schemeClr val="bg1"/>
                </a:solidFill>
                <a:cs typeface="Arial" pitchFamily="34" charset="0"/>
              </a:rPr>
              <a:t>ученых-обществоведов, которые не участвуют в экспертной деятельности</a:t>
            </a:r>
            <a:r>
              <a:rPr lang="ru-RU" sz="1600" b="1" dirty="0" smtClean="0">
                <a:solidFill>
                  <a:schemeClr val="bg1"/>
                </a:solidFill>
                <a:cs typeface="Arial" pitchFamily="34" charset="0"/>
              </a:rPr>
              <a:t>?</a:t>
            </a:r>
          </a:p>
          <a:p>
            <a:pPr algn="ctr">
              <a:defRPr/>
            </a:pPr>
            <a:r>
              <a:rPr lang="ru-RU" sz="1600" b="1" dirty="0" smtClean="0">
                <a:solidFill>
                  <a:schemeClr val="bg1"/>
                </a:solidFill>
                <a:cs typeface="Arial" pitchFamily="34" charset="0"/>
              </a:rPr>
              <a:t>(% от числа опрошенных, один ответ по строке)</a:t>
            </a:r>
            <a:endParaRPr lang="ru-RU" sz="1600" b="1" dirty="0">
              <a:solidFill>
                <a:schemeClr val="bg1"/>
              </a:solidFill>
              <a:cs typeface="Arial" pitchFamily="34"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xmlns="" val="726192305"/>
              </p:ext>
            </p:extLst>
          </p:nvPr>
        </p:nvGraphicFramePr>
        <p:xfrm>
          <a:off x="1" y="1578543"/>
          <a:ext cx="9143999" cy="3878332"/>
        </p:xfrm>
        <a:graphic>
          <a:graphicData uri="http://schemas.openxmlformats.org/drawingml/2006/table">
            <a:tbl>
              <a:tblPr>
                <a:tableStyleId>{2D5ABB26-0587-4C30-8999-92F81FD0307C}</a:tableStyleId>
              </a:tblPr>
              <a:tblGrid>
                <a:gridCol w="6201433"/>
                <a:gridCol w="1476076"/>
                <a:gridCol w="1466490"/>
              </a:tblGrid>
              <a:tr h="408046">
                <a:tc>
                  <a:txBody>
                    <a:bodyPr/>
                    <a:lstStyle/>
                    <a:p>
                      <a:pPr algn="l" fontAlgn="b"/>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400" b="0" u="none" strike="noStrike" dirty="0" smtClean="0"/>
                        <a:t>Для экспертов</a:t>
                      </a:r>
                      <a:endParaRPr lang="ru-RU" sz="1400" b="0"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400" b="0" u="none" strike="noStrike" dirty="0" smtClean="0"/>
                        <a:t>Для ученых-обществоведов</a:t>
                      </a:r>
                      <a:endParaRPr lang="ru-RU" sz="1400" b="0"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799">
                <a:tc>
                  <a:txBody>
                    <a:bodyPr/>
                    <a:lstStyle/>
                    <a:p>
                      <a:pPr algn="l" fontAlgn="b"/>
                      <a:r>
                        <a:rPr lang="ru-RU" sz="1300" u="none" strike="noStrike" dirty="0"/>
                        <a:t>Умение понимать конкретные интересы заказчика и готовность их учитывать</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300" b="1" u="none" strike="noStrike" dirty="0">
                          <a:solidFill>
                            <a:srgbClr val="C00000"/>
                          </a:solidFill>
                        </a:rPr>
                        <a:t>61</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r>
                        <a:rPr lang="ru-RU" sz="1300" b="1" u="none" strike="noStrike" dirty="0">
                          <a:solidFill>
                            <a:srgbClr val="C00000"/>
                          </a:solidFill>
                        </a:rPr>
                        <a:t>11</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185799">
                <a:tc>
                  <a:txBody>
                    <a:bodyPr/>
                    <a:lstStyle/>
                    <a:p>
                      <a:pPr algn="l" fontAlgn="b"/>
                      <a:r>
                        <a:rPr lang="ru-RU" sz="1300" u="none" strike="noStrike" dirty="0"/>
                        <a:t>Оперативность в работе</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59</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a:t>Знание фактов/информированность</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55</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9</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a:t>Способность быстро осваивать новые проблемы, еще неизученные вопросы</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48</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a:t>Общественный темперамент</a:t>
                      </a:r>
                      <a:endParaRPr lang="ru-RU" sz="1300" b="0" i="0" u="none" strike="noStrike">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47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15</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a:t>Умение доступно и ярко излагать свою позицию</a:t>
                      </a:r>
                      <a:endParaRPr lang="ru-RU" sz="1300" b="0" i="0" u="none" strike="noStrike">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45</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a:t>Интуиция</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38</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13</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smtClean="0"/>
                        <a:t>Высокая работоспособность</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32</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9</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a:t>Широта интересов/кругозор</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21</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36192">
                <a:tc>
                  <a:txBody>
                    <a:bodyPr/>
                    <a:lstStyle/>
                    <a:p>
                      <a:pPr algn="l" fontAlgn="b"/>
                      <a:r>
                        <a:rPr lang="ru-RU" sz="1300" u="none" strike="noStrike" dirty="0"/>
                        <a:t>Высокий интеллектуальный уровень, ярко выраженные аналитические способности</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23</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a:t>Принципиальность</a:t>
                      </a:r>
                      <a:endParaRPr lang="ru-RU" sz="1300" b="0" i="0" u="none" strike="noStrike">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22</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32</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a:t>Терпимость к чужим точкам зрения, мнениям</a:t>
                      </a:r>
                      <a:endParaRPr lang="ru-RU" sz="1300" b="0" i="0" u="none" strike="noStrike">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20</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19</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343435">
                <a:tc>
                  <a:txBody>
                    <a:bodyPr/>
                    <a:lstStyle/>
                    <a:p>
                      <a:pPr algn="l" fontAlgn="b"/>
                      <a:r>
                        <a:rPr lang="ru-RU" sz="1300" u="none" strike="noStrike"/>
                        <a:t>Стремление к поиску объективной истины, самостоятельность, независимость в оценках</a:t>
                      </a:r>
                      <a:endParaRPr lang="ru-RU" sz="1300" b="0" i="0" u="none" strike="noStrike">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18</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33</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a:t>Скрупулезность и добросовестность в анализе и изложении его результатов</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17</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41</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a:t>Знание современной литературы в своей профессиональной области</a:t>
                      </a:r>
                      <a:endParaRPr lang="ru-RU" sz="1300" b="0" i="0" u="none" strike="noStrike">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16</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42</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r h="185799">
                <a:tc>
                  <a:txBody>
                    <a:bodyPr/>
                    <a:lstStyle/>
                    <a:p>
                      <a:pPr algn="l" fontAlgn="b"/>
                      <a:r>
                        <a:rPr lang="ru-RU" sz="1300" u="none" strike="noStrike" dirty="0"/>
                        <a:t>Склонность подчинять свою жизненную позицию идеалам</a:t>
                      </a:r>
                      <a:endParaRPr lang="ru-RU" sz="1300" b="0" i="0" u="none" strike="noStrike" dirty="0">
                        <a:latin typeface="+mn-lt"/>
                      </a:endParaRPr>
                    </a:p>
                  </a:txBody>
                  <a:tcPr marL="72000" marR="72000" marT="4916"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9</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35</a:t>
                      </a:r>
                      <a:endParaRPr lang="ru-RU" sz="1300" b="1" i="0" u="none" strike="noStrike" dirty="0">
                        <a:solidFill>
                          <a:srgbClr val="C00000"/>
                        </a:solidFill>
                        <a:latin typeface="+mn-lt"/>
                      </a:endParaRPr>
                    </a:p>
                  </a:txBody>
                  <a:tcPr marL="72000" marR="72000" marT="4916" marB="0" anchor="ctr">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17</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9" name="Title 1"/>
          <p:cNvSpPr txBox="1">
            <a:spLocks/>
          </p:cNvSpPr>
          <p:nvPr/>
        </p:nvSpPr>
        <p:spPr bwMode="auto">
          <a:xfrm>
            <a:off x="1398999" y="256141"/>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sz="1600" b="1" dirty="0" smtClean="0">
                <a:solidFill>
                  <a:schemeClr val="bg1"/>
                </a:solidFill>
                <a:cs typeface="Arial" pitchFamily="34" charset="0"/>
              </a:rPr>
              <a:t>Какие качества и способности в наибольшей степени обеспечивают успех экспертов в СМИ, их авторитет в глазах широкой публики, и какие способствуют сотрудничеству с лицами, принимающими решения?</a:t>
            </a:r>
            <a:br>
              <a:rPr lang="ru-RU" sz="1600" b="1" dirty="0" smtClean="0">
                <a:solidFill>
                  <a:schemeClr val="bg1"/>
                </a:solidFill>
                <a:cs typeface="Arial" pitchFamily="34" charset="0"/>
              </a:rPr>
            </a:br>
            <a:r>
              <a:rPr lang="ru-RU" sz="1600" b="1" dirty="0" smtClean="0">
                <a:solidFill>
                  <a:schemeClr val="bg1"/>
                </a:solidFill>
                <a:cs typeface="Arial" pitchFamily="34" charset="0"/>
              </a:rPr>
              <a:t>(% от числа опрошенных, один ответ по строке)</a:t>
            </a:r>
            <a:endParaRPr lang="ru-RU" sz="1600" b="1" dirty="0">
              <a:solidFill>
                <a:schemeClr val="bg1"/>
              </a:solidFill>
              <a:cs typeface="Arial" pitchFamily="34" charset="0"/>
            </a:endParaRPr>
          </a:p>
        </p:txBody>
      </p:sp>
      <p:graphicFrame>
        <p:nvGraphicFramePr>
          <p:cNvPr id="10" name="Таблица 9"/>
          <p:cNvGraphicFramePr>
            <a:graphicFrameLocks noGrp="1"/>
          </p:cNvGraphicFramePr>
          <p:nvPr>
            <p:extLst>
              <p:ext uri="{D42A27DB-BD31-4B8C-83A1-F6EECF244321}">
                <p14:modId xmlns:p14="http://schemas.microsoft.com/office/powerpoint/2010/main" xmlns="" val="396499745"/>
              </p:ext>
            </p:extLst>
          </p:nvPr>
        </p:nvGraphicFramePr>
        <p:xfrm>
          <a:off x="-1" y="1356907"/>
          <a:ext cx="9144001" cy="4632960"/>
        </p:xfrm>
        <a:graphic>
          <a:graphicData uri="http://schemas.openxmlformats.org/drawingml/2006/table">
            <a:tbl>
              <a:tblPr>
                <a:tableStyleId>{2D5ABB26-0587-4C30-8999-92F81FD0307C}</a:tableStyleId>
              </a:tblPr>
              <a:tblGrid>
                <a:gridCol w="6102418"/>
                <a:gridCol w="1520791"/>
                <a:gridCol w="1520792"/>
              </a:tblGrid>
              <a:tr h="822388">
                <a:tc>
                  <a:txBody>
                    <a:bodyPr/>
                    <a:lstStyle/>
                    <a:p>
                      <a:pPr algn="l" fontAlgn="b"/>
                      <a:endParaRPr lang="ru-RU" sz="13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400" b="0" u="none" strike="noStrike" dirty="0" smtClean="0"/>
                        <a:t>Обеспечивает успех</a:t>
                      </a:r>
                      <a:r>
                        <a:rPr lang="ru-RU" sz="1400" b="0" u="none" strike="noStrike" baseline="0" dirty="0" smtClean="0"/>
                        <a:t> в СМИ, авторитет в глазах широкой публики</a:t>
                      </a:r>
                      <a:endParaRPr lang="ru-RU" sz="1400" b="0"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400" b="0" u="none" strike="noStrike" dirty="0" smtClean="0"/>
                        <a:t>Способствует сотрудничеству с лицами, принимающими решения</a:t>
                      </a:r>
                      <a:endParaRPr lang="ru-RU" sz="1400" b="0"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64478">
                <a:tc>
                  <a:txBody>
                    <a:bodyPr/>
                    <a:lstStyle/>
                    <a:p>
                      <a:pPr algn="l" fontAlgn="b"/>
                      <a:r>
                        <a:rPr lang="ru-RU" sz="1300" u="none" strike="noStrike"/>
                        <a:t>Умение доступно и ярко излагать свою позицию</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300" b="1" u="none" strike="noStrike" dirty="0">
                          <a:solidFill>
                            <a:srgbClr val="C00000"/>
                          </a:solidFill>
                        </a:rPr>
                        <a:t>57</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r>
                        <a:rPr lang="ru-RU" sz="1300" b="1" u="none" strike="noStrike" dirty="0">
                          <a:solidFill>
                            <a:srgbClr val="C00000"/>
                          </a:solidFill>
                        </a:rPr>
                        <a:t>31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dirty="0"/>
                        <a:t>Знание </a:t>
                      </a:r>
                      <a:r>
                        <a:rPr lang="ru-RU" sz="1300" u="none" strike="noStrike" dirty="0" smtClean="0"/>
                        <a:t>фактов, информированность</a:t>
                      </a:r>
                      <a:endParaRPr lang="ru-RU" sz="13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51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41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dirty="0"/>
                        <a:t>Высокий интеллектуальный уровень, ярко выраженные аналитические способности</a:t>
                      </a:r>
                      <a:endParaRPr lang="ru-RU" sz="13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37</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33</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Общественный темперамент</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31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6</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dirty="0"/>
                        <a:t>Оперативность в работе</a:t>
                      </a:r>
                      <a:endParaRPr lang="ru-RU" sz="13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27</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31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dirty="0"/>
                        <a:t>Широта </a:t>
                      </a:r>
                      <a:r>
                        <a:rPr lang="ru-RU" sz="1300" u="none" strike="noStrike" dirty="0" smtClean="0"/>
                        <a:t>интересов, кругозор</a:t>
                      </a:r>
                      <a:endParaRPr lang="ru-RU" sz="13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25</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15</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Способность быстро осваивать новые проблемы, еще неизученные вопросы</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24</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25</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328955">
                <a:tc>
                  <a:txBody>
                    <a:bodyPr/>
                    <a:lstStyle/>
                    <a:p>
                      <a:pPr algn="l" fontAlgn="b"/>
                      <a:r>
                        <a:rPr lang="ru-RU" sz="1300" u="none" strike="noStrike"/>
                        <a:t>Стремление к поиску объективной истины, самостоятельность, независимость в оценках</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20</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Умение понимать конкретные интересы заказчика и готовность их учитывать</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17</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53</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Принципиальность</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14</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7</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Интуиция</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13</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13</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Терпимость к чужим точкам зрения, мнениям</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13</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19</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Скрупулезность и добросовестность в анализе и изложении его результатов</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12</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21</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Знание современной литературы в своей профессиональной области</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9</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12</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Высокая работоспособность</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8</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22</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a:t>Склонность подчинять свою жизненную позицию идеалам</a:t>
                      </a:r>
                      <a:endParaRPr lang="ru-RU" sz="1300" b="0" i="0" u="none" strike="noStrike">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6</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3</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164478">
                <a:tc>
                  <a:txBody>
                    <a:bodyPr/>
                    <a:lstStyle/>
                    <a:p>
                      <a:pPr algn="l" fontAlgn="b"/>
                      <a:r>
                        <a:rPr lang="ru-RU" sz="1300" u="none" strike="noStrike" dirty="0"/>
                        <a:t>Затруднились ответить/ нет ответа</a:t>
                      </a:r>
                      <a:endParaRPr lang="ru-RU" sz="1300" b="0" i="0" u="none" strike="noStrike" dirty="0">
                        <a:latin typeface="+mn-lt"/>
                      </a:endParaRPr>
                    </a:p>
                  </a:txBody>
                  <a:tcPr marL="72000" marR="72000" marT="0" marB="0" anchor="ctr">
                    <a:lnR w="12700" cap="flat" cmpd="sng" algn="ctr">
                      <a:solidFill>
                        <a:schemeClr val="tx1"/>
                      </a:solidFill>
                      <a:prstDash val="solid"/>
                      <a:round/>
                      <a:headEnd type="none" w="med" len="med"/>
                      <a:tailEnd type="none" w="med" len="med"/>
                    </a:lnR>
                  </a:tcPr>
                </a:tc>
                <a:tc>
                  <a:txBody>
                    <a:bodyPr/>
                    <a:lstStyle/>
                    <a:p>
                      <a:pPr algn="ctr" fontAlgn="b"/>
                      <a:r>
                        <a:rPr lang="ru-RU" sz="1300" b="1" u="none" strike="noStrike" dirty="0">
                          <a:solidFill>
                            <a:srgbClr val="C00000"/>
                          </a:solidFill>
                        </a:rPr>
                        <a:t>6</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300" b="1" u="none" strike="noStrike" dirty="0">
                          <a:solidFill>
                            <a:srgbClr val="C00000"/>
                          </a:solidFill>
                        </a:rPr>
                        <a:t>8</a:t>
                      </a:r>
                      <a:endParaRPr lang="ru-RU" sz="1300" b="1" i="0" u="none" strike="noStrike" dirty="0">
                        <a:solidFill>
                          <a:srgbClr val="C00000"/>
                        </a:solidFill>
                        <a:latin typeface="+mn-lt"/>
                      </a:endParaRPr>
                    </a:p>
                  </a:txBody>
                  <a:tcPr marL="72000" marR="72000" marT="0" marB="0" anchor="ctr">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18</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56758"/>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sz="1600" b="1" dirty="0" smtClean="0">
                <a:solidFill>
                  <a:schemeClr val="bg1"/>
                </a:solidFill>
                <a:cs typeface="Arial" pitchFamily="34" charset="0"/>
              </a:rPr>
              <a:t>Изменились </a:t>
            </a:r>
            <a:r>
              <a:rPr lang="ru-RU" sz="1600" b="1" dirty="0">
                <a:solidFill>
                  <a:schemeClr val="bg1"/>
                </a:solidFill>
                <a:cs typeface="Arial" pitchFamily="34" charset="0"/>
              </a:rPr>
              <a:t>или не изменились сегодня в целом условия экспертной деятельности по сравнению с серединой 2000-х годов для большинства </a:t>
            </a:r>
            <a:r>
              <a:rPr lang="ru-RU" sz="1600" b="1" dirty="0" smtClean="0">
                <a:solidFill>
                  <a:schemeClr val="bg1"/>
                </a:solidFill>
                <a:cs typeface="Arial" pitchFamily="34" charset="0"/>
              </a:rPr>
              <a:t>экспертов? И</a:t>
            </a:r>
            <a:r>
              <a:rPr lang="ru-RU" sz="1600" b="1" dirty="0">
                <a:solidFill>
                  <a:schemeClr val="bg1"/>
                </a:solidFill>
                <a:cs typeface="Arial" pitchFamily="34" charset="0"/>
              </a:rPr>
              <a:t>, если да, то улучшились или ухудшились</a:t>
            </a:r>
            <a:r>
              <a:rPr lang="ru-RU" sz="1600" b="1" dirty="0" smtClean="0">
                <a:solidFill>
                  <a:schemeClr val="bg1"/>
                </a:solidFill>
                <a:cs typeface="Arial" pitchFamily="34" charset="0"/>
              </a:rPr>
              <a:t>?(% от числа опрошенных)</a:t>
            </a:r>
            <a:endParaRPr lang="ru-RU" sz="1600" b="1" dirty="0">
              <a:solidFill>
                <a:schemeClr val="bg1"/>
              </a:solidFill>
              <a:cs typeface="Arial" pitchFamily="34" charset="0"/>
            </a:endParaRPr>
          </a:p>
        </p:txBody>
      </p:sp>
      <p:graphicFrame>
        <p:nvGraphicFramePr>
          <p:cNvPr id="12" name="Диаграмма 11"/>
          <p:cNvGraphicFramePr/>
          <p:nvPr/>
        </p:nvGraphicFramePr>
        <p:xfrm>
          <a:off x="185737" y="1396999"/>
          <a:ext cx="8834971" cy="44744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19</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Какая примерно </a:t>
            </a:r>
            <a:r>
              <a:rPr lang="ru-RU" b="1" dirty="0">
                <a:solidFill>
                  <a:schemeClr val="bg1"/>
                </a:solidFill>
                <a:cs typeface="Arial" pitchFamily="34" charset="0"/>
              </a:rPr>
              <a:t>доля финансовых средств, поступающих на экспертную деятельность в нашей стране, приходится на следующие источники финансирования</a:t>
            </a:r>
            <a:r>
              <a:rPr lang="ru-RU" b="1" dirty="0" smtClean="0">
                <a:solidFill>
                  <a:schemeClr val="bg1"/>
                </a:solidFill>
                <a:cs typeface="Arial" pitchFamily="34" charset="0"/>
              </a:rPr>
              <a:t>?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9" name="Диаграмма 8"/>
          <p:cNvGraphicFramePr/>
          <p:nvPr/>
        </p:nvGraphicFramePr>
        <p:xfrm>
          <a:off x="0" y="1475987"/>
          <a:ext cx="9144000" cy="50208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3"/>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6" name="Title 1"/>
          <p:cNvSpPr txBox="1">
            <a:spLocks/>
          </p:cNvSpPr>
          <p:nvPr/>
        </p:nvSpPr>
        <p:spPr bwMode="auto">
          <a:xfrm>
            <a:off x="1501775" y="188640"/>
            <a:ext cx="7467600" cy="790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ru-RU" b="1" dirty="0" smtClean="0">
                <a:solidFill>
                  <a:schemeClr val="bg1"/>
                </a:solidFill>
                <a:cs typeface="Arial" pitchFamily="34" charset="0"/>
              </a:rPr>
              <a:t>Информационная база исследования</a:t>
            </a:r>
            <a:endParaRPr kumimoji="0" lang="en-US" b="1" i="0" u="none" strike="noStrike" kern="1200" cap="none" spc="0" normalizeH="0" baseline="0" noProof="0" dirty="0" smtClean="0">
              <a:ln>
                <a:noFill/>
              </a:ln>
              <a:solidFill>
                <a:schemeClr val="bg1"/>
              </a:solidFill>
              <a:effectLst/>
              <a:uLnTx/>
              <a:uFillTx/>
              <a:ea typeface="ＭＳ Ｐゴシック" pitchFamily="34" charset="-128"/>
              <a:cs typeface="Arial" pitchFamily="34" charset="0"/>
            </a:endParaRP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a:t>
            </a:fld>
            <a:endParaRPr lang="en-US" sz="1600" b="1" dirty="0" smtClean="0">
              <a:latin typeface="Calibri" pitchFamily="34" charset="0"/>
              <a:ea typeface="ＭＳ Ｐゴシック" pitchFamily="34" charset="-128"/>
            </a:endParaRPr>
          </a:p>
        </p:txBody>
      </p:sp>
      <p:sp>
        <p:nvSpPr>
          <p:cNvPr id="10" name="Объект 2"/>
          <p:cNvSpPr>
            <a:spLocks noGrp="1"/>
          </p:cNvSpPr>
          <p:nvPr>
            <p:ph idx="1"/>
          </p:nvPr>
        </p:nvSpPr>
        <p:spPr>
          <a:xfrm>
            <a:off x="608013" y="1377950"/>
            <a:ext cx="7886700" cy="5039938"/>
          </a:xfrm>
        </p:spPr>
        <p:txBody>
          <a:bodyPr>
            <a:noAutofit/>
          </a:bodyPr>
          <a:lstStyle/>
          <a:p>
            <a:pPr marL="358775" indent="-273050" algn="just">
              <a:spcBef>
                <a:spcPts val="0"/>
              </a:spcBef>
              <a:spcAft>
                <a:spcPts val="600"/>
              </a:spcAft>
              <a:buClr>
                <a:srgbClr val="C00000"/>
              </a:buClr>
              <a:buSzPct val="110000"/>
              <a:buFont typeface="Arial" pitchFamily="34" charset="0"/>
              <a:buChar char="■"/>
              <a:defRPr/>
            </a:pPr>
            <a:r>
              <a:rPr lang="ru-RU" sz="1400" dirty="0">
                <a:solidFill>
                  <a:srgbClr val="1C2A55"/>
                </a:solidFill>
                <a:latin typeface="Arial" pitchFamily="34" charset="0"/>
                <a:cs typeface="Arial" pitchFamily="34" charset="0"/>
              </a:rPr>
              <a:t>Исследование проведено Центром исследований гражданского общества и некоммерческого сектора НИУ ВШЭ при поддержке Программы фундаментальных исследований НИУ ВШЭ.</a:t>
            </a:r>
            <a:endParaRPr lang="en-US" sz="1400" dirty="0">
              <a:solidFill>
                <a:srgbClr val="1C2A55"/>
              </a:solidFill>
              <a:latin typeface="Arial" pitchFamily="34" charset="0"/>
              <a:cs typeface="Arial" pitchFamily="34" charset="0"/>
            </a:endParaRPr>
          </a:p>
          <a:p>
            <a:pPr marL="358775" indent="-273050" algn="just">
              <a:spcBef>
                <a:spcPts val="0"/>
              </a:spcBef>
              <a:spcAft>
                <a:spcPts val="600"/>
              </a:spcAft>
              <a:buClr>
                <a:srgbClr val="C00000"/>
              </a:buClr>
              <a:buSzPct val="110000"/>
              <a:buFont typeface="Arial" pitchFamily="34" charset="0"/>
              <a:buChar char="■"/>
              <a:defRPr/>
            </a:pPr>
            <a:r>
              <a:rPr lang="ru-RU" sz="1400" dirty="0">
                <a:solidFill>
                  <a:srgbClr val="1C2A55"/>
                </a:solidFill>
                <a:latin typeface="Arial" pitchFamily="34" charset="0"/>
                <a:cs typeface="Arial" pitchFamily="34" charset="0"/>
              </a:rPr>
              <a:t>Опрос представителей российского экспертного сообщества на федеральном и региональном уровнях был поведен в феврале-марте 2016 г. независимым Центром исследований общественного мнения «Глас народа» методом анкетирования (</a:t>
            </a:r>
            <a:r>
              <a:rPr lang="ru-RU" sz="1400" dirty="0" err="1">
                <a:solidFill>
                  <a:srgbClr val="1C2A55"/>
                </a:solidFill>
                <a:latin typeface="Arial" pitchFamily="34" charset="0"/>
                <a:cs typeface="Arial" pitchFamily="34" charset="0"/>
              </a:rPr>
              <a:t>самозаполнения</a:t>
            </a:r>
            <a:r>
              <a:rPr lang="ru-RU" sz="1400" dirty="0">
                <a:solidFill>
                  <a:srgbClr val="1C2A55"/>
                </a:solidFill>
                <a:latin typeface="Arial" pitchFamily="34" charset="0"/>
                <a:cs typeface="Arial" pitchFamily="34" charset="0"/>
              </a:rPr>
              <a:t>), как правило, электронной анкеты. </a:t>
            </a:r>
          </a:p>
          <a:p>
            <a:pPr marL="358775" indent="-273050" algn="just">
              <a:spcBef>
                <a:spcPts val="0"/>
              </a:spcBef>
              <a:spcAft>
                <a:spcPts val="600"/>
              </a:spcAft>
              <a:buClr>
                <a:srgbClr val="C00000"/>
              </a:buClr>
              <a:buSzPct val="110000"/>
              <a:buFont typeface="Arial" pitchFamily="34" charset="0"/>
              <a:buChar char="■"/>
              <a:defRPr/>
            </a:pPr>
            <a:r>
              <a:rPr lang="ru-RU" sz="1400" dirty="0" smtClean="0">
                <a:solidFill>
                  <a:srgbClr val="1C2A55"/>
                </a:solidFill>
                <a:latin typeface="Arial" pitchFamily="34" charset="0"/>
                <a:cs typeface="Arial" pitchFamily="34" charset="0"/>
              </a:rPr>
              <a:t>Программа и инструментарий разработаны Л.И.</a:t>
            </a:r>
            <a:r>
              <a:rPr lang="en-US" sz="1400" dirty="0" smtClean="0">
                <a:solidFill>
                  <a:srgbClr val="1C2A55"/>
                </a:solidFill>
                <a:latin typeface="Arial" pitchFamily="34" charset="0"/>
                <a:cs typeface="Arial" pitchFamily="34" charset="0"/>
              </a:rPr>
              <a:t> </a:t>
            </a:r>
            <a:r>
              <a:rPr lang="ru-RU" sz="1400" dirty="0" smtClean="0">
                <a:solidFill>
                  <a:srgbClr val="1C2A55"/>
                </a:solidFill>
                <a:latin typeface="Arial" pitchFamily="34" charset="0"/>
                <a:cs typeface="Arial" pitchFamily="34" charset="0"/>
              </a:rPr>
              <a:t>Якобсоном </a:t>
            </a:r>
            <a:r>
              <a:rPr lang="ru-RU" sz="1400" dirty="0">
                <a:solidFill>
                  <a:srgbClr val="1C2A55"/>
                </a:solidFill>
                <a:latin typeface="Arial" pitchFamily="34" charset="0"/>
                <a:cs typeface="Arial" pitchFamily="34" charset="0"/>
              </a:rPr>
              <a:t>при участии </a:t>
            </a:r>
            <a:r>
              <a:rPr lang="en-US" sz="1400" dirty="0" smtClean="0">
                <a:solidFill>
                  <a:srgbClr val="1C2A55"/>
                </a:solidFill>
                <a:latin typeface="Arial" pitchFamily="34" charset="0"/>
                <a:cs typeface="Arial" pitchFamily="34" charset="0"/>
              </a:rPr>
              <a:t>                     </a:t>
            </a:r>
            <a:r>
              <a:rPr lang="ru-RU" sz="1400" dirty="0" smtClean="0">
                <a:solidFill>
                  <a:srgbClr val="1C2A55"/>
                </a:solidFill>
                <a:latin typeface="Arial" pitchFamily="34" charset="0"/>
                <a:cs typeface="Arial" pitchFamily="34" charset="0"/>
              </a:rPr>
              <a:t>И.В</a:t>
            </a:r>
            <a:r>
              <a:rPr lang="ru-RU" sz="1400" dirty="0">
                <a:solidFill>
                  <a:srgbClr val="1C2A55"/>
                </a:solidFill>
                <a:latin typeface="Arial" pitchFamily="34" charset="0"/>
                <a:cs typeface="Arial" pitchFamily="34" charset="0"/>
              </a:rPr>
              <a:t>. </a:t>
            </a:r>
            <a:r>
              <a:rPr lang="ru-RU" sz="1400" dirty="0" err="1">
                <a:solidFill>
                  <a:srgbClr val="1C2A55"/>
                </a:solidFill>
                <a:latin typeface="Arial" pitchFamily="34" charset="0"/>
                <a:cs typeface="Arial" pitchFamily="34" charset="0"/>
              </a:rPr>
              <a:t>Мерсияновой</a:t>
            </a:r>
            <a:r>
              <a:rPr lang="ru-RU" sz="1400" dirty="0">
                <a:solidFill>
                  <a:srgbClr val="1C2A55"/>
                </a:solidFill>
                <a:latin typeface="Arial" pitchFamily="34" charset="0"/>
                <a:cs typeface="Arial" pitchFamily="34" charset="0"/>
              </a:rPr>
              <a:t> и А.В. </a:t>
            </a:r>
            <a:r>
              <a:rPr lang="ru-RU" sz="1400" dirty="0" err="1">
                <a:solidFill>
                  <a:srgbClr val="1C2A55"/>
                </a:solidFill>
                <a:latin typeface="Arial" pitchFamily="34" charset="0"/>
                <a:cs typeface="Arial" pitchFamily="34" charset="0"/>
              </a:rPr>
              <a:t>Кинсбургского</a:t>
            </a:r>
            <a:r>
              <a:rPr lang="ru-RU" sz="1400" dirty="0">
                <a:solidFill>
                  <a:srgbClr val="1C2A55"/>
                </a:solidFill>
                <a:latin typeface="Arial" pitchFamily="34" charset="0"/>
                <a:cs typeface="Arial" pitchFamily="34" charset="0"/>
              </a:rPr>
              <a:t>.</a:t>
            </a:r>
          </a:p>
          <a:p>
            <a:pPr marL="358775" indent="-273050" algn="just">
              <a:spcBef>
                <a:spcPts val="0"/>
              </a:spcBef>
              <a:spcAft>
                <a:spcPts val="600"/>
              </a:spcAft>
              <a:buClr>
                <a:srgbClr val="C00000"/>
              </a:buClr>
              <a:buSzPct val="110000"/>
              <a:buFont typeface="Arial" pitchFamily="34" charset="0"/>
              <a:buChar char="■"/>
              <a:defRPr/>
            </a:pPr>
            <a:r>
              <a:rPr lang="ru-RU" sz="1400" dirty="0">
                <a:solidFill>
                  <a:srgbClr val="1C2A55"/>
                </a:solidFill>
                <a:latin typeface="Arial" pitchFamily="34" charset="0"/>
                <a:cs typeface="Arial" pitchFamily="34" charset="0"/>
              </a:rPr>
              <a:t>В опросе участвовали три группы экспертов: </a:t>
            </a:r>
          </a:p>
          <a:p>
            <a:pPr marL="758825" lvl="1" indent="-273050" algn="just">
              <a:spcBef>
                <a:spcPts val="0"/>
              </a:spcBef>
              <a:spcAft>
                <a:spcPts val="600"/>
              </a:spcAft>
              <a:buClr>
                <a:srgbClr val="C00000"/>
              </a:buClr>
              <a:buSzPct val="110000"/>
              <a:buFont typeface="Wingdings" pitchFamily="2" charset="2"/>
              <a:buChar char="Ø"/>
              <a:defRPr/>
            </a:pPr>
            <a:r>
              <a:rPr lang="ru-RU" sz="1400" dirty="0">
                <a:solidFill>
                  <a:srgbClr val="1C2A55"/>
                </a:solidFill>
                <a:latin typeface="Arial" pitchFamily="34" charset="0"/>
                <a:cs typeface="Arial" pitchFamily="34" charset="0"/>
              </a:rPr>
              <a:t>московские эксперты - участники аналогичного опроса в 2007 г. (100 человек); </a:t>
            </a:r>
          </a:p>
          <a:p>
            <a:pPr marL="758825" lvl="1" indent="-273050" algn="just">
              <a:spcBef>
                <a:spcPts val="0"/>
              </a:spcBef>
              <a:spcAft>
                <a:spcPts val="600"/>
              </a:spcAft>
              <a:buClr>
                <a:srgbClr val="C00000"/>
              </a:buClr>
              <a:buSzPct val="110000"/>
              <a:buFont typeface="Wingdings" pitchFamily="2" charset="2"/>
              <a:buChar char="Ø"/>
              <a:defRPr/>
            </a:pPr>
            <a:r>
              <a:rPr lang="ru-RU" sz="1400" dirty="0">
                <a:solidFill>
                  <a:srgbClr val="1C2A55"/>
                </a:solidFill>
                <a:latin typeface="Arial" pitchFamily="34" charset="0"/>
                <a:cs typeface="Arial" pitchFamily="34" charset="0"/>
              </a:rPr>
              <a:t>московские эксперты - члены Экспертного совета при Правительстве РФ, Совета по внешней и оборонной </a:t>
            </a:r>
            <a:r>
              <a:rPr lang="ru-RU" sz="1400" dirty="0" smtClean="0">
                <a:solidFill>
                  <a:srgbClr val="1C2A55"/>
                </a:solidFill>
                <a:latin typeface="Arial" pitchFamily="34" charset="0"/>
                <a:cs typeface="Arial" pitchFamily="34" charset="0"/>
              </a:rPr>
              <a:t>политике, </a:t>
            </a:r>
            <a:r>
              <a:rPr lang="ru-RU" sz="1400" dirty="0">
                <a:solidFill>
                  <a:srgbClr val="1C2A55"/>
                </a:solidFill>
                <a:latin typeface="Arial" pitchFamily="34" charset="0"/>
                <a:cs typeface="Arial" pitchFamily="34" charset="0"/>
              </a:rPr>
              <a:t>а также помощники (референты, советники, консультанты и т.д.) депутатов Государственной думы и членов Совета Федерации ФС РФ, представляющих парламентскую оппозицию - КПРФ, ЛДПР и СР (102 человека); </a:t>
            </a:r>
          </a:p>
          <a:p>
            <a:pPr marL="758825" lvl="1" indent="-273050" algn="just">
              <a:spcBef>
                <a:spcPts val="0"/>
              </a:spcBef>
              <a:spcAft>
                <a:spcPts val="600"/>
              </a:spcAft>
              <a:buClr>
                <a:srgbClr val="C00000"/>
              </a:buClr>
              <a:buSzPct val="110000"/>
              <a:buFont typeface="Wingdings" pitchFamily="2" charset="2"/>
              <a:buChar char="Ø"/>
              <a:defRPr/>
            </a:pPr>
            <a:r>
              <a:rPr lang="ru-RU" sz="1400" dirty="0">
                <a:solidFill>
                  <a:srgbClr val="1C2A55"/>
                </a:solidFill>
                <a:latin typeface="Arial" pitchFamily="34" charset="0"/>
                <a:cs typeface="Arial" pitchFamily="34" charset="0"/>
              </a:rPr>
              <a:t>члены экспертных, консультативных и иных общественных советов преимущественно при региональных и муниципальных органах законодательной и исполнительной власти (102 человека).</a:t>
            </a:r>
          </a:p>
          <a:p>
            <a:pPr marL="358775" indent="-273050" algn="just">
              <a:spcBef>
                <a:spcPts val="0"/>
              </a:spcBef>
              <a:spcAft>
                <a:spcPts val="600"/>
              </a:spcAft>
              <a:buClr>
                <a:srgbClr val="C00000"/>
              </a:buClr>
              <a:buSzPct val="110000"/>
              <a:buFont typeface="Arial" pitchFamily="34" charset="0"/>
              <a:buChar char="■"/>
              <a:defRPr/>
            </a:pPr>
            <a:r>
              <a:rPr lang="ru-RU" sz="1400" dirty="0">
                <a:solidFill>
                  <a:srgbClr val="1C2A55"/>
                </a:solidFill>
                <a:latin typeface="Arial" pitchFamily="34" charset="0"/>
                <a:cs typeface="Arial" pitchFamily="34" charset="0"/>
              </a:rPr>
              <a:t>Общее число опрошенных: </a:t>
            </a:r>
            <a:r>
              <a:rPr lang="ru-RU" sz="1400" b="1" dirty="0">
                <a:solidFill>
                  <a:srgbClr val="1C2A55"/>
                </a:solidFill>
                <a:latin typeface="Arial" pitchFamily="34" charset="0"/>
                <a:cs typeface="Arial" pitchFamily="34" charset="0"/>
              </a:rPr>
              <a:t>304 </a:t>
            </a:r>
            <a:r>
              <a:rPr lang="ru-RU" sz="1400" dirty="0">
                <a:solidFill>
                  <a:srgbClr val="1C2A55"/>
                </a:solidFill>
                <a:latin typeface="Arial" pitchFamily="34" charset="0"/>
                <a:cs typeface="Arial" pitchFamily="34" charset="0"/>
              </a:rPr>
              <a:t>человека. </a:t>
            </a:r>
          </a:p>
        </p:txBody>
      </p:sp>
      <p:sp>
        <p:nvSpPr>
          <p:cNvPr id="13" name="Rectangle 11"/>
          <p:cNvSpPr>
            <a:spLocks noChangeArrowheads="1"/>
          </p:cNvSpPr>
          <p:nvPr/>
        </p:nvSpPr>
        <p:spPr bwMode="auto">
          <a:xfrm>
            <a:off x="7300913" y="5778537"/>
            <a:ext cx="728662" cy="369888"/>
          </a:xfrm>
          <a:prstGeom prst="rect">
            <a:avLst/>
          </a:prstGeom>
          <a:noFill/>
          <a:ln w="9525">
            <a:noFill/>
            <a:miter lim="800000"/>
            <a:headEnd/>
            <a:tailEnd/>
          </a:ln>
        </p:spPr>
        <p:txBody>
          <a:bodyPr wrap="none">
            <a:spAutoFit/>
          </a:bodyPr>
          <a:lstStyle/>
          <a:p>
            <a:r>
              <a:rPr lang="ru-RU">
                <a:solidFill>
                  <a:srgbClr val="FFFFFF"/>
                </a:solidFill>
              </a:rPr>
              <a:t>фото</a:t>
            </a:r>
            <a:endParaRPr lang="en-US">
              <a:solidFill>
                <a:srgbClr val="FFFFFF"/>
              </a:solidFill>
            </a:endParaRPr>
          </a:p>
        </p:txBody>
      </p:sp>
      <p:sp>
        <p:nvSpPr>
          <p:cNvPr id="27"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Tree>
    <p:extLst>
      <p:ext uri="{BB962C8B-B14F-4D97-AF65-F5344CB8AC3E}">
        <p14:creationId xmlns:p14="http://schemas.microsoft.com/office/powerpoint/2010/main" xmlns="" val="1345786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400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20</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540043" y="266383"/>
            <a:ext cx="7279908"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sz="1700" b="1" dirty="0" smtClean="0">
                <a:solidFill>
                  <a:schemeClr val="bg1"/>
                </a:solidFill>
                <a:cs typeface="Arial" pitchFamily="34" charset="0"/>
              </a:rPr>
              <a:t>Какие </a:t>
            </a:r>
            <a:r>
              <a:rPr lang="ru-RU" sz="1700" b="1" dirty="0">
                <a:solidFill>
                  <a:schemeClr val="bg1"/>
                </a:solidFill>
                <a:cs typeface="Arial" pitchFamily="34" charset="0"/>
              </a:rPr>
              <a:t>из перечисленных источников финансирования экспертной деятельности в нашей стране играют / должны играть наиболее важную роль для ее успешного развития</a:t>
            </a:r>
            <a:r>
              <a:rPr lang="ru-RU" sz="1700" b="1" dirty="0" smtClean="0">
                <a:solidFill>
                  <a:schemeClr val="bg1"/>
                </a:solidFill>
                <a:cs typeface="Arial" pitchFamily="34" charset="0"/>
              </a:rPr>
              <a:t>? (% от числа опрошенных, не более трех вариантов ответа по столбцу)</a:t>
            </a:r>
            <a:endParaRPr lang="ru-RU" sz="1700" b="1" dirty="0">
              <a:solidFill>
                <a:schemeClr val="bg1"/>
              </a:solidFill>
              <a:cs typeface="Arial"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xmlns="" val="2044762206"/>
              </p:ext>
            </p:extLst>
          </p:nvPr>
        </p:nvGraphicFramePr>
        <p:xfrm>
          <a:off x="0" y="1528133"/>
          <a:ext cx="9143999" cy="3966570"/>
        </p:xfrm>
        <a:graphic>
          <a:graphicData uri="http://schemas.openxmlformats.org/drawingml/2006/table">
            <a:tbl>
              <a:tblPr>
                <a:tableStyleId>{2D5ABB26-0587-4C30-8999-92F81FD0307C}</a:tableStyleId>
              </a:tblPr>
              <a:tblGrid>
                <a:gridCol w="6189044"/>
                <a:gridCol w="1443790"/>
                <a:gridCol w="1511165"/>
              </a:tblGrid>
              <a:tr h="203300">
                <a:tc>
                  <a:txBody>
                    <a:bodyPr/>
                    <a:lstStyle/>
                    <a:p>
                      <a:pPr algn="l" fontAlgn="b"/>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600" b="1" u="none" strike="noStrike" dirty="0" smtClean="0"/>
                        <a:t>Играют</a:t>
                      </a:r>
                      <a:endParaRPr lang="ru-RU" sz="16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600" b="1" u="none" strike="noStrike" dirty="0" smtClean="0"/>
                        <a:t>Должны </a:t>
                      </a:r>
                    </a:p>
                    <a:p>
                      <a:pPr marL="0" marR="0" indent="0" algn="ctr" defTabSz="457200" rtl="0" eaLnBrk="1" fontAlgn="b" latinLnBrk="0" hangingPunct="1">
                        <a:lnSpc>
                          <a:spcPct val="100000"/>
                        </a:lnSpc>
                        <a:spcBef>
                          <a:spcPts val="0"/>
                        </a:spcBef>
                        <a:spcAft>
                          <a:spcPts val="0"/>
                        </a:spcAft>
                        <a:buClrTx/>
                        <a:buSzTx/>
                        <a:buFontTx/>
                        <a:buNone/>
                        <a:tabLst/>
                        <a:defRPr/>
                      </a:pPr>
                      <a:r>
                        <a:rPr lang="ru-RU" sz="1600" b="1" u="none" strike="noStrike" dirty="0" smtClean="0"/>
                        <a:t>играть</a:t>
                      </a:r>
                      <a:endParaRPr lang="ru-RU" sz="16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3300">
                <a:tc>
                  <a:txBody>
                    <a:bodyPr/>
                    <a:lstStyle/>
                    <a:p>
                      <a:pPr algn="l" fontAlgn="b"/>
                      <a:r>
                        <a:rPr lang="ru-RU" sz="1500" u="none" strike="noStrike" dirty="0"/>
                        <a:t>Заказы государственных и </a:t>
                      </a:r>
                      <a:r>
                        <a:rPr lang="ru-RU" sz="1500" u="none" strike="noStrike" dirty="0" smtClean="0"/>
                        <a:t>муниципальных </a:t>
                      </a:r>
                      <a:r>
                        <a:rPr lang="ru-RU" sz="1500" u="none" strike="noStrike" dirty="0"/>
                        <a:t>органов власти</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500" b="1" u="none" strike="noStrike" dirty="0">
                          <a:solidFill>
                            <a:srgbClr val="C00000"/>
                          </a:solidFill>
                        </a:rPr>
                        <a:t>58</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r>
                        <a:rPr lang="ru-RU" sz="1500" b="1" u="none" strike="noStrike" dirty="0">
                          <a:solidFill>
                            <a:srgbClr val="C00000"/>
                          </a:solidFill>
                        </a:rPr>
                        <a:t>34</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203300">
                <a:tc>
                  <a:txBody>
                    <a:bodyPr/>
                    <a:lstStyle/>
                    <a:p>
                      <a:pPr algn="l" fontAlgn="b"/>
                      <a:r>
                        <a:rPr lang="ru-RU" sz="1500" u="none" strike="noStrike" dirty="0"/>
                        <a:t>Бюджетное финансирование НИИ, вузов и т.д.</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50</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47</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203300">
                <a:tc>
                  <a:txBody>
                    <a:bodyPr/>
                    <a:lstStyle/>
                    <a:p>
                      <a:pPr algn="l" fontAlgn="b"/>
                      <a:r>
                        <a:rPr lang="ru-RU" sz="1500" u="none" strike="noStrike" dirty="0"/>
                        <a:t>Заказы частного бизнеса</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35</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26</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402258">
                <a:tc>
                  <a:txBody>
                    <a:bodyPr/>
                    <a:lstStyle/>
                    <a:p>
                      <a:pPr algn="l" fontAlgn="b"/>
                      <a:r>
                        <a:rPr lang="ru-RU" sz="1500" u="none" strike="noStrike" dirty="0"/>
                        <a:t>Финансирование из средств отечественных фондов и других НКО, тесно связанных со структурами власти</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32</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26</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203300">
                <a:tc>
                  <a:txBody>
                    <a:bodyPr/>
                    <a:lstStyle/>
                    <a:p>
                      <a:pPr algn="l" fontAlgn="b"/>
                      <a:r>
                        <a:rPr lang="ru-RU" sz="1500" u="none" strike="noStrike" dirty="0"/>
                        <a:t>Средства СМИ</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17</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12</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402258">
                <a:tc>
                  <a:txBody>
                    <a:bodyPr/>
                    <a:lstStyle/>
                    <a:p>
                      <a:pPr algn="l" fontAlgn="b"/>
                      <a:r>
                        <a:rPr lang="ru-RU" sz="1500" u="none" strike="noStrike" dirty="0"/>
                        <a:t>Финансирование из средств отечественных фондов и других НКО, тесно связанных с частным бизнесом</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16</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26</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601216">
                <a:tc>
                  <a:txBody>
                    <a:bodyPr/>
                    <a:lstStyle/>
                    <a:p>
                      <a:pPr algn="l" fontAlgn="b"/>
                      <a:r>
                        <a:rPr lang="ru-RU" sz="1500" u="none" strike="noStrike" dirty="0"/>
                        <a:t>Финансирование из средств отечественных фондов и других НКО, тесно связанных с неполитическими структурами гражданского общества (профессиональными, этническими, культурными и др.)</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16</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42</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402258">
                <a:tc>
                  <a:txBody>
                    <a:bodyPr/>
                    <a:lstStyle/>
                    <a:p>
                      <a:pPr algn="l" fontAlgn="b"/>
                      <a:r>
                        <a:rPr lang="ru-RU" sz="1500" u="none" strike="noStrike" dirty="0"/>
                        <a:t>Финансирование из средств отечественных фондов и других НКО, тесно связанных с политическими партиями</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12</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14</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r h="402258">
                <a:tc>
                  <a:txBody>
                    <a:bodyPr/>
                    <a:lstStyle/>
                    <a:p>
                      <a:pPr algn="l" fontAlgn="b"/>
                      <a:r>
                        <a:rPr lang="ru-RU" sz="1500" u="none" strike="noStrike" dirty="0"/>
                        <a:t>Финансирование из средств международных организаций, зарубежных правительственных агентств и других зарубежных НКО</a:t>
                      </a:r>
                      <a:endParaRPr lang="ru-RU" sz="1500" b="0" i="0" u="none" strike="noStrike" dirty="0">
                        <a:latin typeface="+mn-lt"/>
                      </a:endParaRPr>
                    </a:p>
                  </a:txBody>
                  <a:tcPr marL="72000" marR="4989" marT="4989"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10</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500" b="1" u="none" strike="noStrike" dirty="0">
                          <a:solidFill>
                            <a:srgbClr val="C00000"/>
                          </a:solidFill>
                        </a:rPr>
                        <a:t>13</a:t>
                      </a:r>
                      <a:endParaRPr lang="ru-RU" sz="1500" b="1" i="0" u="none" strike="noStrike" dirty="0">
                        <a:solidFill>
                          <a:srgbClr val="C00000"/>
                        </a:solidFill>
                        <a:latin typeface="+mn-lt"/>
                      </a:endParaRPr>
                    </a:p>
                  </a:txBody>
                  <a:tcPr marL="4989" marR="4989" marT="4989" marB="0" anchor="ctr">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21</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85725"/>
            <a:ext cx="7592601" cy="1009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Роль </a:t>
            </a:r>
            <a:r>
              <a:rPr lang="ru-RU" b="1" dirty="0">
                <a:solidFill>
                  <a:schemeClr val="bg1"/>
                </a:solidFill>
                <a:cs typeface="Arial" pitchFamily="34" charset="0"/>
              </a:rPr>
              <a:t>каких из перечисленных источников финансирования экспертной деятельности сегодня существенно выросла </a:t>
            </a:r>
            <a:r>
              <a:rPr lang="ru-RU" b="1" dirty="0" smtClean="0">
                <a:solidFill>
                  <a:schemeClr val="bg1"/>
                </a:solidFill>
                <a:cs typeface="Arial" pitchFamily="34" charset="0"/>
              </a:rPr>
              <a:t>/ уменьшилась </a:t>
            </a:r>
            <a:r>
              <a:rPr lang="ru-RU" b="1" dirty="0">
                <a:solidFill>
                  <a:schemeClr val="bg1"/>
                </a:solidFill>
                <a:cs typeface="Arial" pitchFamily="34" charset="0"/>
              </a:rPr>
              <a:t>по сравнению с серединой 2000-х годов</a:t>
            </a:r>
            <a:r>
              <a:rPr lang="ru-RU" b="1" dirty="0" smtClean="0">
                <a:solidFill>
                  <a:schemeClr val="bg1"/>
                </a:solidFill>
                <a:cs typeface="Arial" pitchFamily="34" charset="0"/>
              </a:rPr>
              <a:t>?</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xmlns="" val="4263416197"/>
              </p:ext>
            </p:extLst>
          </p:nvPr>
        </p:nvGraphicFramePr>
        <p:xfrm>
          <a:off x="-2" y="1568917"/>
          <a:ext cx="9144002" cy="3956960"/>
        </p:xfrm>
        <a:graphic>
          <a:graphicData uri="http://schemas.openxmlformats.org/drawingml/2006/table">
            <a:tbl>
              <a:tblPr>
                <a:tableStyleId>{2D5ABB26-0587-4C30-8999-92F81FD0307C}</a:tableStyleId>
              </a:tblPr>
              <a:tblGrid>
                <a:gridCol w="6237173"/>
                <a:gridCol w="1501541"/>
                <a:gridCol w="1405288"/>
              </a:tblGrid>
              <a:tr h="240632">
                <a:tc>
                  <a:txBody>
                    <a:bodyPr/>
                    <a:lstStyle/>
                    <a:p>
                      <a:pPr algn="l" fontAlgn="b"/>
                      <a:endParaRPr lang="ru-RU" sz="1600" b="0" i="0" u="none" strike="noStrike" dirty="0">
                        <a:latin typeface="+mn-lt"/>
                      </a:endParaRPr>
                    </a:p>
                  </a:txBody>
                  <a:tcPr marL="72000" marR="5552" marT="5552"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600" b="1" u="none" strike="noStrike" dirty="0" smtClean="0"/>
                        <a:t>Выросла</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ru-RU" sz="1600" b="1" u="none" strike="noStrike" dirty="0" smtClean="0"/>
                        <a:t>Уменьшилась</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1875">
                <a:tc>
                  <a:txBody>
                    <a:bodyPr/>
                    <a:lstStyle/>
                    <a:p>
                      <a:pPr algn="l" fontAlgn="b"/>
                      <a:r>
                        <a:rPr lang="ru-RU" sz="1600" u="none" strike="noStrike"/>
                        <a:t>Заказы государственных и муниципальных органов власти</a:t>
                      </a:r>
                      <a:endParaRPr lang="ru-RU" sz="1600" b="0" i="0" u="none" strike="noStrike">
                        <a:latin typeface="+mn-lt"/>
                      </a:endParaRPr>
                    </a:p>
                  </a:txBody>
                  <a:tcPr marL="72000" marR="5552" marT="5552"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600" b="1" u="none" strike="noStrike" dirty="0">
                          <a:solidFill>
                            <a:srgbClr val="C00000"/>
                          </a:solidFill>
                        </a:rPr>
                        <a:t>34</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fontAlgn="b"/>
                      <a:r>
                        <a:rPr lang="ru-RU" sz="1600" b="1" u="none" strike="noStrike" dirty="0">
                          <a:solidFill>
                            <a:srgbClr val="C00000"/>
                          </a:solidFill>
                        </a:rPr>
                        <a:t>9</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r h="359138">
                <a:tc>
                  <a:txBody>
                    <a:bodyPr/>
                    <a:lstStyle/>
                    <a:p>
                      <a:pPr algn="l" fontAlgn="b"/>
                      <a:r>
                        <a:rPr lang="ru-RU" sz="1600" u="none" strike="noStrike" dirty="0"/>
                        <a:t>Финансирование из средств отечественных фондов и других НКО, тесно связанных со структурами власти</a:t>
                      </a:r>
                      <a:endParaRPr lang="ru-RU" sz="1600" b="0" i="0" u="none" strike="noStrike" dirty="0">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27</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6</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181875">
                <a:tc>
                  <a:txBody>
                    <a:bodyPr/>
                    <a:lstStyle/>
                    <a:p>
                      <a:pPr algn="l" fontAlgn="b"/>
                      <a:r>
                        <a:rPr lang="ru-RU" sz="1600" u="none" strike="noStrike"/>
                        <a:t>Бюджетное финансирование НИИ, вузов и т.д.</a:t>
                      </a:r>
                      <a:endParaRPr lang="ru-RU" sz="1600" b="0" i="0" u="none" strike="noStrike">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25</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13</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181875">
                <a:tc>
                  <a:txBody>
                    <a:bodyPr/>
                    <a:lstStyle/>
                    <a:p>
                      <a:pPr algn="l" fontAlgn="b"/>
                      <a:r>
                        <a:rPr lang="ru-RU" sz="1600" u="none" strike="noStrike" dirty="0"/>
                        <a:t>Заказы частного бизнеса</a:t>
                      </a:r>
                      <a:endParaRPr lang="ru-RU" sz="1600" b="0" i="0" u="none" strike="noStrike" dirty="0">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15</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14</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359138">
                <a:tc>
                  <a:txBody>
                    <a:bodyPr/>
                    <a:lstStyle/>
                    <a:p>
                      <a:pPr algn="l" fontAlgn="b"/>
                      <a:r>
                        <a:rPr lang="ru-RU" sz="1600" u="none" strike="noStrike" dirty="0"/>
                        <a:t>Финансирование из средств отечественных фондов и других НКО, тесно связанных с политическими партиями</a:t>
                      </a:r>
                      <a:endParaRPr lang="ru-RU" sz="1600" b="0" i="0" u="none" strike="noStrike" dirty="0">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11</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8</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359138">
                <a:tc>
                  <a:txBody>
                    <a:bodyPr/>
                    <a:lstStyle/>
                    <a:p>
                      <a:pPr algn="l" fontAlgn="b"/>
                      <a:r>
                        <a:rPr lang="ru-RU" sz="1600" u="none" strike="noStrike"/>
                        <a:t>Финансирование из средств отечественных фондов и других НКО, тесно связанных с частным бизнесом</a:t>
                      </a:r>
                      <a:endParaRPr lang="ru-RU" sz="1600" b="0" i="0" u="none" strike="noStrike">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10</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16</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181875">
                <a:tc>
                  <a:txBody>
                    <a:bodyPr/>
                    <a:lstStyle/>
                    <a:p>
                      <a:pPr algn="l" fontAlgn="b"/>
                      <a:r>
                        <a:rPr lang="ru-RU" sz="1600" u="none" strike="noStrike"/>
                        <a:t>Средства СМИ</a:t>
                      </a:r>
                      <a:endParaRPr lang="ru-RU" sz="1600" b="0" i="0" u="none" strike="noStrike">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9</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9</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536400">
                <a:tc>
                  <a:txBody>
                    <a:bodyPr/>
                    <a:lstStyle/>
                    <a:p>
                      <a:pPr algn="l" fontAlgn="b"/>
                      <a:r>
                        <a:rPr lang="ru-RU" sz="1600" u="none" strike="noStrike" dirty="0"/>
                        <a:t>Финансирование из средств отечественных фондов и других НКО, тесно связанных с неполитическими структурами гражданского общества (профессиональными, этническими, культурными и др.)</a:t>
                      </a:r>
                      <a:endParaRPr lang="ru-RU" sz="1600" b="0" i="0" u="none" strike="noStrike" dirty="0">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6</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15</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r h="359138">
                <a:tc>
                  <a:txBody>
                    <a:bodyPr/>
                    <a:lstStyle/>
                    <a:p>
                      <a:pPr algn="l" fontAlgn="b"/>
                      <a:r>
                        <a:rPr lang="ru-RU" sz="1600" u="none" strike="noStrike" dirty="0"/>
                        <a:t>Финансирование из средств международных организаций, зарубежных правительственных агентств и других зарубежных НКО</a:t>
                      </a:r>
                      <a:endParaRPr lang="ru-RU" sz="1600" b="0" i="0" u="none" strike="noStrike" dirty="0">
                        <a:latin typeface="+mn-lt"/>
                      </a:endParaRPr>
                    </a:p>
                  </a:txBody>
                  <a:tcPr marL="72000" marR="5552" marT="5552" marB="0" anchor="ctr">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rPr>
                        <a:t>4</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fontAlgn="b"/>
                      <a:r>
                        <a:rPr lang="ru-RU" sz="1600" b="1" u="none" strike="noStrike" dirty="0">
                          <a:solidFill>
                            <a:srgbClr val="C00000"/>
                          </a:solidFill>
                        </a:rPr>
                        <a:t>45</a:t>
                      </a:r>
                      <a:endParaRPr lang="ru-RU" sz="1600" b="1" i="0" u="none" strike="noStrike" dirty="0">
                        <a:solidFill>
                          <a:srgbClr val="C00000"/>
                        </a:solidFill>
                        <a:latin typeface="+mn-lt"/>
                      </a:endParaRPr>
                    </a:p>
                  </a:txBody>
                  <a:tcPr marL="72000" marR="5552" marT="5552" marB="0" anchor="ctr">
                    <a:lnL w="12700" cap="flat" cmpd="sng" algn="ctr">
                      <a:solidFill>
                        <a:schemeClr val="tx1"/>
                      </a:solidFill>
                      <a:prstDash val="solid"/>
                      <a:round/>
                      <a:headEnd type="none" w="med" len="med"/>
                      <a:tailEnd type="none" w="med" len="med"/>
                    </a:lnL>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22</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2" name="Title 1"/>
          <p:cNvSpPr txBox="1">
            <a:spLocks/>
          </p:cNvSpPr>
          <p:nvPr/>
        </p:nvSpPr>
        <p:spPr bwMode="auto">
          <a:xfrm>
            <a:off x="1565477" y="231004"/>
            <a:ext cx="7273723"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altLang="zh-CN" b="1" dirty="0" smtClean="0">
                <a:solidFill>
                  <a:schemeClr val="bg1"/>
                </a:solidFill>
                <a:cs typeface="Arial" pitchFamily="34" charset="0"/>
              </a:rPr>
              <a:t>Какое из следующих суждений об экспертном сообществе в России наиболее точно отражает </a:t>
            </a:r>
            <a:r>
              <a:rPr lang="ru-RU" altLang="zh-CN" b="1" dirty="0">
                <a:solidFill>
                  <a:schemeClr val="bg1"/>
                </a:solidFill>
                <a:cs typeface="Arial" pitchFamily="34" charset="0"/>
              </a:rPr>
              <a:t>В</a:t>
            </a:r>
            <a:r>
              <a:rPr lang="ru-RU" altLang="zh-CN" b="1" dirty="0" smtClean="0">
                <a:solidFill>
                  <a:schemeClr val="bg1"/>
                </a:solidFill>
                <a:cs typeface="Arial" pitchFamily="34" charset="0"/>
              </a:rPr>
              <a:t>ашу точку зрения? </a:t>
            </a:r>
          </a:p>
          <a:p>
            <a:pPr algn="ctr">
              <a:defRPr/>
            </a:pPr>
            <a:r>
              <a:rPr lang="ru-RU" b="1" dirty="0" smtClean="0">
                <a:solidFill>
                  <a:schemeClr val="bg1"/>
                </a:solidFill>
                <a:cs typeface="Arial" pitchFamily="34" charset="0"/>
              </a:rPr>
              <a:t>(% от числа опрошенных)</a:t>
            </a:r>
            <a:endParaRPr kumimoji="0" lang="en-US" b="1" i="0" u="none" strike="noStrike" kern="1200" cap="none" spc="0" normalizeH="0" baseline="0" noProof="0" dirty="0" smtClean="0">
              <a:ln>
                <a:noFill/>
              </a:ln>
              <a:solidFill>
                <a:schemeClr val="bg1"/>
              </a:solidFill>
              <a:effectLst/>
              <a:uLnTx/>
              <a:uFillTx/>
              <a:cs typeface="Arial" pitchFamily="34" charset="0"/>
            </a:endParaRPr>
          </a:p>
        </p:txBody>
      </p:sp>
      <p:graphicFrame>
        <p:nvGraphicFramePr>
          <p:cNvPr id="22" name="Диаграмма 21"/>
          <p:cNvGraphicFramePr/>
          <p:nvPr/>
        </p:nvGraphicFramePr>
        <p:xfrm>
          <a:off x="510139" y="1588168"/>
          <a:ext cx="8329061" cy="4620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23</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7" name="Title 1"/>
          <p:cNvSpPr txBox="1">
            <a:spLocks/>
          </p:cNvSpPr>
          <p:nvPr/>
        </p:nvSpPr>
        <p:spPr bwMode="auto">
          <a:xfrm>
            <a:off x="1428108" y="114300"/>
            <a:ext cx="7592601"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b="1" dirty="0" smtClean="0">
                <a:solidFill>
                  <a:schemeClr val="bg1"/>
                </a:solidFill>
                <a:cs typeface="Arial" pitchFamily="34" charset="0"/>
              </a:rPr>
              <a:t>К </a:t>
            </a:r>
            <a:r>
              <a:rPr lang="ru-RU" b="1" dirty="0">
                <a:solidFill>
                  <a:schemeClr val="bg1"/>
                </a:solidFill>
                <a:cs typeface="Arial" pitchFamily="34" charset="0"/>
              </a:rPr>
              <a:t>какому экспертному сообществу </a:t>
            </a:r>
            <a:r>
              <a:rPr lang="ru-RU" b="1" dirty="0" smtClean="0">
                <a:solidFill>
                  <a:schemeClr val="bg1"/>
                </a:solidFill>
                <a:cs typeface="Arial" pitchFamily="34" charset="0"/>
              </a:rPr>
              <a:t>Вы </a:t>
            </a:r>
            <a:r>
              <a:rPr lang="ru-RU" b="1" dirty="0">
                <a:solidFill>
                  <a:schemeClr val="bg1"/>
                </a:solidFill>
                <a:cs typeface="Arial" pitchFamily="34" charset="0"/>
              </a:rPr>
              <a:t>скорее </a:t>
            </a:r>
            <a:endParaRPr lang="ru-RU" b="1" dirty="0" smtClean="0">
              <a:solidFill>
                <a:schemeClr val="bg1"/>
              </a:solidFill>
              <a:cs typeface="Arial" pitchFamily="34" charset="0"/>
            </a:endParaRPr>
          </a:p>
          <a:p>
            <a:pPr algn="ctr">
              <a:defRPr/>
            </a:pPr>
            <a:r>
              <a:rPr lang="ru-RU" b="1" dirty="0" smtClean="0">
                <a:solidFill>
                  <a:schemeClr val="bg1"/>
                </a:solidFill>
                <a:cs typeface="Arial" pitchFamily="34" charset="0"/>
              </a:rPr>
              <a:t>ощущаете </a:t>
            </a:r>
            <a:r>
              <a:rPr lang="ru-RU" b="1" dirty="0">
                <a:solidFill>
                  <a:schemeClr val="bg1"/>
                </a:solidFill>
                <a:cs typeface="Arial" pitchFamily="34" charset="0"/>
              </a:rPr>
              <a:t>свою принадлежность</a:t>
            </a:r>
            <a:r>
              <a:rPr lang="ru-RU" b="1" dirty="0" smtClean="0">
                <a:solidFill>
                  <a:schemeClr val="bg1"/>
                </a:solidFill>
                <a:cs typeface="Arial" pitchFamily="34" charset="0"/>
              </a:rPr>
              <a:t>? </a:t>
            </a:r>
          </a:p>
          <a:p>
            <a:pPr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9" name="Диаграмма 8"/>
          <p:cNvGraphicFramePr/>
          <p:nvPr/>
        </p:nvGraphicFramePr>
        <p:xfrm>
          <a:off x="317634" y="1501541"/>
          <a:ext cx="8521565" cy="46297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24</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В </a:t>
            </a:r>
            <a:r>
              <a:rPr lang="ru-RU" b="1" dirty="0">
                <a:solidFill>
                  <a:schemeClr val="bg1"/>
                </a:solidFill>
                <a:cs typeface="Arial" pitchFamily="34" charset="0"/>
              </a:rPr>
              <a:t>какой мере определенные нормы, существующие в экспертной среде, побуждают экспертов в целом </a:t>
            </a:r>
            <a:r>
              <a:rPr lang="ru-RU" b="1" dirty="0" smtClean="0">
                <a:solidFill>
                  <a:schemeClr val="bg1"/>
                </a:solidFill>
                <a:cs typeface="Arial" pitchFamily="34" charset="0"/>
              </a:rPr>
              <a:t>…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xmlns="" val="2133618542"/>
              </p:ext>
            </p:extLst>
          </p:nvPr>
        </p:nvGraphicFramePr>
        <p:xfrm>
          <a:off x="-1" y="1476374"/>
          <a:ext cx="9144001" cy="4933950"/>
        </p:xfrm>
        <a:graphic>
          <a:graphicData uri="http://schemas.openxmlformats.org/drawingml/2006/table">
            <a:tbl>
              <a:tblPr>
                <a:tableStyleId>{2D5ABB26-0587-4C30-8999-92F81FD0307C}</a:tableStyleId>
              </a:tblPr>
              <a:tblGrid>
                <a:gridCol w="7440329"/>
                <a:gridCol w="1703672"/>
              </a:tblGrid>
              <a:tr h="0">
                <a:tc>
                  <a:txBody>
                    <a:bodyPr/>
                    <a:lstStyle/>
                    <a:p>
                      <a:pPr algn="l" fontAlgn="b"/>
                      <a:r>
                        <a:rPr lang="ru-RU" sz="1500" b="1" u="none" strike="noStrike" dirty="0"/>
                        <a:t> </a:t>
                      </a:r>
                      <a:endParaRPr lang="ru-RU" sz="1500" b="1"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ru-RU" sz="1500" b="1" u="none" strike="noStrike" dirty="0" smtClean="0">
                          <a:solidFill>
                            <a:srgbClr val="C00000"/>
                          </a:solidFill>
                        </a:rPr>
                        <a:t>%</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212688">
                <a:tc>
                  <a:txBody>
                    <a:bodyPr/>
                    <a:lstStyle/>
                    <a:p>
                      <a:pPr marL="0" marR="0" lvl="1" indent="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 стремиться к убедительности своих оценок для аудитории?</a:t>
                      </a:r>
                      <a:endParaRPr lang="ru-RU" sz="1500" b="1"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212688">
                <a:tc>
                  <a:txBody>
                    <a:bodyPr/>
                    <a:lstStyle/>
                    <a:p>
                      <a:pPr lvl="1" algn="l" fontAlgn="b"/>
                      <a:r>
                        <a:rPr lang="ru-RU" sz="1500" u="none" strike="noStrike" dirty="0"/>
                        <a:t>В 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69</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несущественной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27</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Вовсе не побуждают</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marL="0" marR="0" lvl="1" indent="0" algn="l" defTabSz="457200" rtl="0" eaLnBrk="1" fontAlgn="b" latinLnBrk="0" hangingPunct="1">
                        <a:lnSpc>
                          <a:spcPct val="100000"/>
                        </a:lnSpc>
                        <a:spcBef>
                          <a:spcPts val="0"/>
                        </a:spcBef>
                        <a:spcAft>
                          <a:spcPts val="0"/>
                        </a:spcAft>
                        <a:buClrTx/>
                        <a:buSzTx/>
                        <a:buFontTx/>
                        <a:buNone/>
                        <a:tabLst/>
                        <a:defRPr/>
                      </a:pPr>
                      <a:r>
                        <a:rPr lang="ru-RU" sz="1500" b="1" u="none" strike="noStrike" kern="1200" dirty="0" smtClean="0"/>
                        <a:t>… быть в курсе новейших достижений в соответствующей области науки?</a:t>
                      </a:r>
                      <a:endParaRPr lang="ru-RU" sz="1500" b="1"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57</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несущественной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29</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Вовсе не побуждают</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9</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marL="457200" marR="0" lvl="1" indent="-45720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 быть в курсе того, что делают другие эксперты?</a:t>
                      </a:r>
                      <a:endParaRPr lang="ru-RU" sz="1500" b="1"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40</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несущественной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40</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Вовсе не побуждают</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11</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marL="457200" marR="0" lvl="1" indent="-45720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 заботиться о научной обоснованности своих оценок?</a:t>
                      </a:r>
                      <a:endParaRPr lang="ru-RU" sz="1500" b="1"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37</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несущественной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43</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Вовсе не побуждают</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16</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marL="457200" marR="0" lvl="1" indent="-457200" algn="l" defTabSz="457200" rtl="0" eaLnBrk="1" fontAlgn="b" latinLnBrk="0" hangingPunct="1">
                        <a:lnSpc>
                          <a:spcPct val="100000"/>
                        </a:lnSpc>
                        <a:spcBef>
                          <a:spcPts val="0"/>
                        </a:spcBef>
                        <a:spcAft>
                          <a:spcPts val="0"/>
                        </a:spcAft>
                        <a:buClrTx/>
                        <a:buSzTx/>
                        <a:buFontTx/>
                        <a:buNone/>
                        <a:tabLst/>
                        <a:defRPr/>
                      </a:pPr>
                      <a:r>
                        <a:rPr lang="ru-RU" sz="1500" b="1" u="none" strike="noStrike" dirty="0" smtClean="0"/>
                        <a:t>… избегать неискренности в оценках?</a:t>
                      </a:r>
                      <a:endParaRPr lang="ru-RU" sz="1500" b="1"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27</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 несущественной мере</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30</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12688">
                <a:tc>
                  <a:txBody>
                    <a:bodyPr/>
                    <a:lstStyle/>
                    <a:p>
                      <a:pPr lvl="1" algn="l" fontAlgn="b"/>
                      <a:r>
                        <a:rPr lang="ru-RU" sz="1500" u="none" strike="noStrike" dirty="0"/>
                        <a:t>Вовсе не побуждают</a:t>
                      </a:r>
                      <a:endParaRPr lang="ru-RU" sz="1500" b="0" i="0" u="none" strike="noStrike" dirty="0">
                        <a:latin typeface="+mn-lt"/>
                      </a:endParaRPr>
                    </a:p>
                  </a:txBody>
                  <a:tcPr marL="72000" marR="72000" marT="6350" marB="0" anchor="ctr">
                    <a:lnR w="12700" cap="flat" cmpd="sng" algn="ctr">
                      <a:solidFill>
                        <a:schemeClr val="tx1"/>
                      </a:solidFill>
                      <a:prstDash val="solid"/>
                      <a:round/>
                      <a:headEnd type="none" w="med" len="med"/>
                      <a:tailEnd type="none" w="med" len="med"/>
                    </a:lnR>
                  </a:tcPr>
                </a:tc>
                <a:tc>
                  <a:txBody>
                    <a:bodyPr/>
                    <a:lstStyle/>
                    <a:p>
                      <a:pPr algn="ctr" fontAlgn="b"/>
                      <a:r>
                        <a:rPr lang="ru-RU" sz="1500" b="1" u="none" strike="noStrike" dirty="0">
                          <a:solidFill>
                            <a:srgbClr val="C00000"/>
                          </a:solidFill>
                        </a:rPr>
                        <a:t>29</a:t>
                      </a:r>
                      <a:endParaRPr lang="ru-RU" sz="1500" b="1" i="0" u="none" strike="noStrike" dirty="0">
                        <a:solidFill>
                          <a:srgbClr val="C00000"/>
                        </a:solidFill>
                        <a:latin typeface="+mn-lt"/>
                      </a:endParaRPr>
                    </a:p>
                  </a:txBody>
                  <a:tcPr marL="72000" marR="7200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25</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b="1" noProof="0" dirty="0" smtClean="0">
                <a:solidFill>
                  <a:schemeClr val="bg1"/>
                </a:solidFill>
                <a:cs typeface="Arial" pitchFamily="34" charset="0"/>
              </a:rPr>
              <a:t>Вы согласны или не согласны со следующими утверждениями относительно большинства российских экспертов?</a:t>
            </a:r>
            <a:br>
              <a:rPr lang="ru-RU" b="1" noProof="0" dirty="0" smtClean="0">
                <a:solidFill>
                  <a:schemeClr val="bg1"/>
                </a:solidFill>
                <a:cs typeface="Arial" pitchFamily="34" charset="0"/>
              </a:rPr>
            </a:br>
            <a:r>
              <a:rPr lang="ru-RU" b="1" noProof="0" dirty="0" smtClean="0">
                <a:solidFill>
                  <a:schemeClr val="bg1"/>
                </a:solidFill>
                <a:cs typeface="Arial" pitchFamily="34" charset="0"/>
              </a:rPr>
              <a:t>(% от числа опрошенных, один ответ по каждой строке)</a:t>
            </a:r>
            <a:endParaRPr kumimoji="0" lang="en-US" b="1" i="0" u="none" strike="noStrike" kern="1200" cap="none" spc="0" normalizeH="0" baseline="0" noProof="0" dirty="0" smtClean="0">
              <a:ln>
                <a:noFill/>
              </a:ln>
              <a:solidFill>
                <a:schemeClr val="bg1"/>
              </a:solidFill>
              <a:effectLst/>
              <a:uLnTx/>
              <a:uFillTx/>
              <a:cs typeface="Arial" pitchFamily="34" charset="0"/>
            </a:endParaRPr>
          </a:p>
        </p:txBody>
      </p:sp>
      <p:graphicFrame>
        <p:nvGraphicFramePr>
          <p:cNvPr id="11" name="Таблица 10"/>
          <p:cNvGraphicFramePr>
            <a:graphicFrameLocks noGrp="1"/>
          </p:cNvGraphicFramePr>
          <p:nvPr/>
        </p:nvGraphicFramePr>
        <p:xfrm>
          <a:off x="-2" y="1953928"/>
          <a:ext cx="9144001" cy="4228241"/>
        </p:xfrm>
        <a:graphic>
          <a:graphicData uri="http://schemas.openxmlformats.org/drawingml/2006/table">
            <a:tbl>
              <a:tblPr>
                <a:tableStyleId>{2D5ABB26-0587-4C30-8999-92F81FD0307C}</a:tableStyleId>
              </a:tblPr>
              <a:tblGrid>
                <a:gridCol w="6602933"/>
                <a:gridCol w="664143"/>
                <a:gridCol w="644892"/>
                <a:gridCol w="620894"/>
                <a:gridCol w="611139"/>
              </a:tblGrid>
              <a:tr h="1174283">
                <a:tc>
                  <a:txBody>
                    <a:bodyPr/>
                    <a:lstStyle/>
                    <a:p>
                      <a:pPr algn="l" fontAlgn="b"/>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u="none" strike="noStrike" dirty="0" smtClean="0"/>
                        <a:t>Согласны</a:t>
                      </a:r>
                      <a:endParaRPr lang="ru-RU" sz="1400" b="1" i="0" u="none" strike="noStrike" dirty="0">
                        <a:solidFill>
                          <a:srgbClr val="000000"/>
                        </a:solidFill>
                        <a:latin typeface="+mn-lt"/>
                      </a:endParaRPr>
                    </a:p>
                  </a:txBody>
                  <a:tcPr marL="72000" marR="3600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u="none" strike="noStrike" dirty="0" smtClean="0"/>
                        <a:t>Не согласны</a:t>
                      </a:r>
                      <a:endParaRPr lang="ru-RU" sz="1400" b="1" i="0" u="none" strike="noStrike" dirty="0">
                        <a:solidFill>
                          <a:srgbClr val="000000"/>
                        </a:solidFill>
                        <a:latin typeface="+mn-lt"/>
                      </a:endParaRPr>
                    </a:p>
                  </a:txBody>
                  <a:tcPr marL="72000" marR="3600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i="0" u="none" strike="noStrike" dirty="0" smtClean="0">
                          <a:solidFill>
                            <a:srgbClr val="000000"/>
                          </a:solidFill>
                          <a:latin typeface="+mn-lt"/>
                        </a:rPr>
                        <a:t>Затрудняюсь ответить</a:t>
                      </a:r>
                      <a:endParaRPr lang="ru-RU" sz="1400" b="1" i="0" u="none" strike="noStrike" dirty="0">
                        <a:solidFill>
                          <a:srgbClr val="000000"/>
                        </a:solidFill>
                        <a:latin typeface="+mn-lt"/>
                      </a:endParaRPr>
                    </a:p>
                  </a:txBody>
                  <a:tcPr marL="72000" marR="3600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ru-RU" sz="1400" b="1" i="0" u="none" strike="noStrike" dirty="0" smtClean="0">
                          <a:solidFill>
                            <a:srgbClr val="C00000"/>
                          </a:solidFill>
                        </a:rPr>
                        <a:t>Разность</a:t>
                      </a:r>
                      <a:endParaRPr lang="ru-RU" sz="1400" b="1" i="0" u="none" strike="noStrike" dirty="0">
                        <a:solidFill>
                          <a:srgbClr val="C00000"/>
                        </a:solidFill>
                        <a:latin typeface="+mn-lt"/>
                      </a:endParaRPr>
                    </a:p>
                  </a:txBody>
                  <a:tcPr marL="72000" marR="3600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833">
                <a:tc>
                  <a:txBody>
                    <a:bodyPr/>
                    <a:lstStyle/>
                    <a:p>
                      <a:pPr algn="l" fontAlgn="b"/>
                      <a:r>
                        <a:rPr lang="ru-RU" sz="1400" u="none" strike="noStrike"/>
                        <a:t>Имеют доступ к необходимой информации</a:t>
                      </a:r>
                      <a:endParaRPr lang="ru-RU" sz="1400" b="0" i="0" u="none" strike="noStrike">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400" u="none" strike="noStrike" dirty="0"/>
                        <a:t>62</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400" u="none" strike="noStrike" kern="1200" dirty="0">
                          <a:solidFill>
                            <a:schemeClr val="tx1"/>
                          </a:solidFill>
                          <a:latin typeface="+mn-lt"/>
                          <a:ea typeface="+mn-ea"/>
                          <a:cs typeface="+mn-cs"/>
                        </a:rPr>
                        <a:t>26</a:t>
                      </a: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400" u="none" strike="noStrike" kern="1200" dirty="0">
                          <a:solidFill>
                            <a:schemeClr val="tx1"/>
                          </a:solidFill>
                          <a:latin typeface="+mn-lt"/>
                          <a:ea typeface="+mn-ea"/>
                          <a:cs typeface="+mn-cs"/>
                        </a:rPr>
                        <a:t>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400" i="0" u="none" strike="noStrike" dirty="0" smtClean="0">
                          <a:solidFill>
                            <a:srgbClr val="C00000"/>
                          </a:solidFill>
                        </a:rPr>
                        <a:t>+26</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88116">
                <a:tc>
                  <a:txBody>
                    <a:bodyPr/>
                    <a:lstStyle/>
                    <a:p>
                      <a:pPr algn="l" fontAlgn="b"/>
                      <a:r>
                        <a:rPr lang="ru-RU" sz="1400" u="none" strike="noStrike" dirty="0"/>
                        <a:t>Свободны от необходимости адаптировать </a:t>
                      </a:r>
                      <a:r>
                        <a:rPr lang="ru-RU" sz="1400" u="none" strike="noStrike" dirty="0" smtClean="0"/>
                        <a:t>свои выводы </a:t>
                      </a:r>
                      <a:r>
                        <a:rPr lang="ru-RU" sz="1400" u="none" strike="noStrike" dirty="0"/>
                        <a:t>к представлениям коллег по работе </a:t>
                      </a:r>
                      <a:r>
                        <a:rPr lang="ru-RU" sz="1400" u="none" strike="noStrike" dirty="0" smtClean="0"/>
                        <a:t>в аналитическом </a:t>
                      </a:r>
                      <a:r>
                        <a:rPr lang="ru-RU" sz="1400" u="none" strike="noStrike" dirty="0"/>
                        <a:t>центре, вузе, СМИ и др.</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47</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47</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a:solidFill>
                            <a:srgbClr val="C00000"/>
                          </a:solidFill>
                        </a:rPr>
                        <a:t>0</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99833">
                <a:tc>
                  <a:txBody>
                    <a:bodyPr/>
                    <a:lstStyle/>
                    <a:p>
                      <a:pPr algn="l" fontAlgn="b"/>
                      <a:r>
                        <a:rPr lang="ru-RU" sz="1400" u="none" strike="noStrike" dirty="0"/>
                        <a:t>Располагают временем для </a:t>
                      </a:r>
                      <a:r>
                        <a:rPr lang="ru-RU" sz="1400" u="none" strike="noStrike" dirty="0" smtClean="0"/>
                        <a:t>тщательной проверки </a:t>
                      </a:r>
                      <a:r>
                        <a:rPr lang="ru-RU" sz="1400" u="none" strike="noStrike" dirty="0"/>
                        <a:t>гипотез и проработки выводов</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44</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50</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-6</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88116">
                <a:tc>
                  <a:txBody>
                    <a:bodyPr/>
                    <a:lstStyle/>
                    <a:p>
                      <a:pPr algn="l" fontAlgn="b"/>
                      <a:r>
                        <a:rPr lang="ru-RU" sz="1400" u="none" strike="noStrike" dirty="0"/>
                        <a:t>Свободны от необходимости адаптировать свои </a:t>
                      </a:r>
                      <a:r>
                        <a:rPr lang="ru-RU" sz="1400" u="none" strike="noStrike" dirty="0" smtClean="0"/>
                        <a:t>выводы </a:t>
                      </a:r>
                      <a:r>
                        <a:rPr lang="ru-RU" sz="1400" u="none" strike="noStrike" dirty="0"/>
                        <a:t>к представлениям, доминирующим в </a:t>
                      </a:r>
                      <a:r>
                        <a:rPr lang="ru-RU" sz="1400" u="none" strike="noStrike" dirty="0" smtClean="0"/>
                        <a:t>профессиональной </a:t>
                      </a:r>
                      <a:r>
                        <a:rPr lang="ru-RU" sz="1400" u="none" strike="noStrike" dirty="0"/>
                        <a:t>«тусовке», к которой </a:t>
                      </a:r>
                      <a:r>
                        <a:rPr lang="ru-RU" sz="1400" u="none" strike="noStrike" dirty="0" smtClean="0"/>
                        <a:t>они принадлежат</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a:t>38</a:t>
                      </a:r>
                      <a:endParaRPr lang="ru-RU" sz="1400" b="0" i="0" u="none" strike="noStrike">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55</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-17</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88116">
                <a:tc>
                  <a:txBody>
                    <a:bodyPr/>
                    <a:lstStyle/>
                    <a:p>
                      <a:pPr algn="l" fontAlgn="b"/>
                      <a:r>
                        <a:rPr lang="ru-RU" sz="1400" u="none" strike="noStrike" dirty="0"/>
                        <a:t>Имеют возможность строить свою работу </a:t>
                      </a:r>
                      <a:r>
                        <a:rPr lang="ru-RU" sz="1400" u="none" strike="noStrike" dirty="0" smtClean="0"/>
                        <a:t>в соответствии </a:t>
                      </a:r>
                      <a:r>
                        <a:rPr lang="ru-RU" sz="1400" u="none" strike="noStrike" dirty="0"/>
                        <a:t>с собственными предпочтениями</a:t>
                      </a:r>
                      <a:r>
                        <a:rPr lang="ru-RU" sz="1400" u="none" strike="noStrike" dirty="0" smtClean="0"/>
                        <a:t>, а </a:t>
                      </a:r>
                      <a:r>
                        <a:rPr lang="ru-RU" sz="1400" u="none" strike="noStrike" dirty="0"/>
                        <a:t>не рыночной конъюнктурой</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a:t>38</a:t>
                      </a:r>
                      <a:endParaRPr lang="ru-RU" sz="1400" b="0" i="0" u="none" strike="noStrike">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57</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-19</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261228">
                <a:tc>
                  <a:txBody>
                    <a:bodyPr/>
                    <a:lstStyle/>
                    <a:p>
                      <a:pPr algn="l" fontAlgn="b"/>
                      <a:r>
                        <a:rPr lang="ru-RU" sz="1400" u="none" strike="noStrike" dirty="0"/>
                        <a:t>Сильно мотивированы тщательно </a:t>
                      </a:r>
                      <a:r>
                        <a:rPr lang="ru-RU" sz="1400" u="none" strike="noStrike" dirty="0" smtClean="0"/>
                        <a:t>проверять свои </a:t>
                      </a:r>
                      <a:r>
                        <a:rPr lang="ru-RU" sz="1400" u="none" strike="noStrike" dirty="0"/>
                        <a:t>гипотезы и прорабатывать выводы</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a:t>28</a:t>
                      </a:r>
                      <a:endParaRPr lang="ru-RU" sz="1400" b="0" i="0" u="none" strike="noStrike">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66</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-38</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99833">
                <a:tc>
                  <a:txBody>
                    <a:bodyPr/>
                    <a:lstStyle/>
                    <a:p>
                      <a:pPr algn="l" fontAlgn="b"/>
                      <a:r>
                        <a:rPr lang="ru-RU" sz="1400" u="none" strike="noStrike" dirty="0"/>
                        <a:t>Свободны от давления власти, цензуры</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a:t>29</a:t>
                      </a:r>
                      <a:endParaRPr lang="ru-RU" sz="1400" b="0" i="0" u="none" strike="noStrike">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67</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-38</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88116">
                <a:tc>
                  <a:txBody>
                    <a:bodyPr/>
                    <a:lstStyle/>
                    <a:p>
                      <a:pPr algn="l" fontAlgn="b"/>
                      <a:r>
                        <a:rPr lang="ru-RU" sz="1400" u="none" strike="noStrike" dirty="0"/>
                        <a:t>Свободны от необходимости адаптировать </a:t>
                      </a:r>
                      <a:r>
                        <a:rPr lang="ru-RU" sz="1400" u="none" strike="noStrike" dirty="0" smtClean="0"/>
                        <a:t>свои выводы </a:t>
                      </a:r>
                      <a:r>
                        <a:rPr lang="ru-RU" sz="1400" u="none" strike="noStrike" dirty="0"/>
                        <a:t>к интересам конкретного заказчика</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a:t>28</a:t>
                      </a:r>
                      <a:endParaRPr lang="ru-RU" sz="1400" b="0" i="0" u="none" strike="noStrike">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67</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-39</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88116">
                <a:tc>
                  <a:txBody>
                    <a:bodyPr/>
                    <a:lstStyle/>
                    <a:p>
                      <a:pPr algn="l" fontAlgn="b"/>
                      <a:r>
                        <a:rPr lang="ru-RU" sz="1400" u="none" strike="noStrike" dirty="0"/>
                        <a:t>Свободны от необходимости приспосабливаться</a:t>
                      </a:r>
                      <a:br>
                        <a:rPr lang="ru-RU" sz="1400" u="none" strike="noStrike" dirty="0"/>
                      </a:br>
                      <a:r>
                        <a:rPr lang="ru-RU" sz="1400" u="none" strike="noStrike" dirty="0"/>
                        <a:t>к мнению работодателя</a:t>
                      </a:r>
                      <a:endParaRPr lang="ru-RU" sz="1400" b="0" i="0" u="none" strike="noStrike" dirty="0">
                        <a:solidFill>
                          <a:srgbClr val="000000"/>
                        </a:solidFill>
                        <a:latin typeface="+mn-lt"/>
                      </a:endParaRPr>
                    </a:p>
                  </a:txBody>
                  <a:tcPr marL="72000" marR="36000" marT="0" marB="0" anchor="ctr">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24</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dirty="0"/>
                        <a:t>72</a:t>
                      </a:r>
                      <a:endParaRPr lang="ru-RU" sz="1400" b="0" i="0" u="none" strike="noStrike" dirty="0">
                        <a:solidFill>
                          <a:srgbClr val="0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u="none" strike="noStrike" kern="1200" dirty="0">
                          <a:solidFill>
                            <a:schemeClr val="tx1"/>
                          </a:solidFill>
                          <a:latin typeface="+mn-lt"/>
                          <a:ea typeface="+mn-ea"/>
                          <a:cs typeface="+mn-cs"/>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ru-RU" sz="1400" i="0" u="none" strike="noStrike" dirty="0" smtClean="0">
                          <a:solidFill>
                            <a:srgbClr val="C00000"/>
                          </a:solidFill>
                        </a:rPr>
                        <a:t>-48</a:t>
                      </a:r>
                      <a:endParaRPr lang="ru-RU" sz="1400" b="1" i="0" u="none" strike="noStrike" dirty="0">
                        <a:solidFill>
                          <a:srgbClr val="C00000"/>
                        </a:solidFill>
                        <a:latin typeface="+mn-lt"/>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26</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ru-RU" b="1" noProof="0" dirty="0" smtClean="0">
                <a:solidFill>
                  <a:schemeClr val="bg1"/>
                </a:solidFill>
                <a:cs typeface="Arial" pitchFamily="34" charset="0"/>
              </a:rPr>
              <a:t>Способна ли элита экспертного сообщества стать </a:t>
            </a:r>
          </a:p>
          <a:p>
            <a:pPr algn="ctr">
              <a:defRPr/>
            </a:pPr>
            <a:r>
              <a:rPr lang="ru-RU" b="1" noProof="0" dirty="0" smtClean="0">
                <a:solidFill>
                  <a:schemeClr val="bg1"/>
                </a:solidFill>
                <a:cs typeface="Arial" pitchFamily="34" charset="0"/>
              </a:rPr>
              <a:t>агентом перемен?</a:t>
            </a:r>
            <a:endParaRPr kumimoji="0" lang="en-US" b="1" i="0" u="none" strike="noStrike" kern="1200" cap="none" spc="0" normalizeH="0" baseline="0" noProof="0" dirty="0" smtClean="0">
              <a:ln>
                <a:noFill/>
              </a:ln>
              <a:solidFill>
                <a:schemeClr val="bg1"/>
              </a:solidFill>
              <a:effectLst/>
              <a:uLnTx/>
              <a:uFillTx/>
              <a:cs typeface="Arial" pitchFamily="34" charset="0"/>
            </a:endParaRPr>
          </a:p>
        </p:txBody>
      </p:sp>
      <p:sp>
        <p:nvSpPr>
          <p:cNvPr id="13" name="Subtitle 2"/>
          <p:cNvSpPr txBox="1">
            <a:spLocks/>
          </p:cNvSpPr>
          <p:nvPr/>
        </p:nvSpPr>
        <p:spPr bwMode="auto">
          <a:xfrm>
            <a:off x="185737" y="2255838"/>
            <a:ext cx="8799095" cy="14883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defTabSz="457200" rtl="0" eaLnBrk="0" fontAlgn="base" hangingPunct="0">
              <a:spcBef>
                <a:spcPct val="20000"/>
              </a:spcBef>
              <a:spcAft>
                <a:spcPct val="0"/>
              </a:spcAft>
              <a:buFont typeface="Arial" pitchFamily="34"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ru-RU" sz="1600" dirty="0" smtClean="0">
                <a:solidFill>
                  <a:srgbClr val="003F82"/>
                </a:solidFill>
                <a:latin typeface="Myriad Pro"/>
                <a:ea typeface="ＭＳ Ｐゴシック" pitchFamily="34" charset="-128"/>
              </a:rPr>
              <a:t>Более полную информацию об исследовании можно получить</a:t>
            </a:r>
            <a:r>
              <a:rPr lang="en-US" sz="1600" dirty="0" smtClean="0">
                <a:solidFill>
                  <a:srgbClr val="003F82"/>
                </a:solidFill>
                <a:latin typeface="Myriad Pro"/>
                <a:ea typeface="ＭＳ Ｐゴシック" pitchFamily="34" charset="-128"/>
              </a:rPr>
              <a:t> </a:t>
            </a:r>
            <a:r>
              <a:rPr lang="ru-RU" sz="1600" dirty="0" smtClean="0">
                <a:solidFill>
                  <a:srgbClr val="003F82"/>
                </a:solidFill>
                <a:latin typeface="Myriad Pro"/>
                <a:ea typeface="ＭＳ Ｐゴシック" pitchFamily="34" charset="-128"/>
              </a:rPr>
              <a:t>в Центре исследований гражданского общества и некоммерческого сектора НИУ ВШЭ: </a:t>
            </a:r>
          </a:p>
          <a:p>
            <a:r>
              <a:rPr lang="ru-RU" sz="1600" dirty="0" smtClean="0">
                <a:solidFill>
                  <a:srgbClr val="003F82"/>
                </a:solidFill>
                <a:latin typeface="Myriad Pro"/>
                <a:ea typeface="ＭＳ Ｐゴシック" pitchFamily="34" charset="-128"/>
              </a:rPr>
              <a:t>101000, Россия, Москва, Мясницкая ул., д. 20, тел.: (495) 623-88-03 </a:t>
            </a:r>
          </a:p>
          <a:p>
            <a:r>
              <a:rPr lang="en-US" sz="1600" dirty="0" smtClean="0">
                <a:solidFill>
                  <a:srgbClr val="003F82"/>
                </a:solidFill>
                <a:latin typeface="Myriad Pro"/>
                <a:ea typeface="ＭＳ Ｐゴシック" pitchFamily="34" charset="-128"/>
              </a:rPr>
              <a:t>E-mail</a:t>
            </a:r>
            <a:r>
              <a:rPr lang="ru-RU" sz="1600" dirty="0" smtClean="0">
                <a:solidFill>
                  <a:srgbClr val="003F82"/>
                </a:solidFill>
                <a:latin typeface="Myriad Pro"/>
                <a:ea typeface="ＭＳ Ｐゴシック" pitchFamily="34" charset="-128"/>
              </a:rPr>
              <a:t>: </a:t>
            </a:r>
            <a:r>
              <a:rPr lang="en-US" sz="1600" dirty="0" smtClean="0">
                <a:solidFill>
                  <a:srgbClr val="003F82"/>
                </a:solidFill>
                <a:latin typeface="Myriad Pro"/>
                <a:ea typeface="ＭＳ Ｐゴシック" pitchFamily="34" charset="-128"/>
                <a:hlinkClick r:id="rId2"/>
              </a:rPr>
              <a:t>imersianova@hse.ru</a:t>
            </a:r>
            <a:endParaRPr lang="ru-RU" sz="1600" dirty="0" smtClean="0">
              <a:solidFill>
                <a:srgbClr val="003F82"/>
              </a:solidFill>
              <a:latin typeface="Myriad Pro"/>
              <a:ea typeface="ＭＳ Ｐゴシック" pitchFamily="34" charset="-128"/>
            </a:endParaRPr>
          </a:p>
          <a:p>
            <a:r>
              <a:rPr lang="en-US" sz="1600" dirty="0" smtClean="0">
                <a:solidFill>
                  <a:srgbClr val="003F82"/>
                </a:solidFill>
                <a:latin typeface="Myriad Pro"/>
                <a:ea typeface="ＭＳ Ｐゴシック" pitchFamily="34" charset="-128"/>
              </a:rPr>
              <a:t>http</a:t>
            </a:r>
            <a:r>
              <a:rPr lang="en-US" sz="1600" dirty="0" smtClean="0">
                <a:solidFill>
                  <a:srgbClr val="003F82"/>
                </a:solidFill>
                <a:latin typeface="Myriad Pro"/>
                <a:ea typeface="ＭＳ Ｐゴシック" pitchFamily="34" charset="-128"/>
                <a:sym typeface="Wingdings" pitchFamily="2" charset="2"/>
              </a:rPr>
              <a:t>:</a:t>
            </a:r>
            <a:r>
              <a:rPr lang="ru-RU" sz="1600" dirty="0" smtClean="0">
                <a:solidFill>
                  <a:srgbClr val="003F82"/>
                </a:solidFill>
                <a:latin typeface="Myriad Pro"/>
                <a:ea typeface="ＭＳ Ｐゴシック" pitchFamily="34" charset="-128"/>
                <a:sym typeface="Wingdings" pitchFamily="2" charset="2"/>
              </a:rPr>
              <a:t>//</a:t>
            </a:r>
            <a:r>
              <a:rPr lang="en-US" sz="1600" dirty="0" smtClean="0">
                <a:solidFill>
                  <a:srgbClr val="003F82"/>
                </a:solidFill>
                <a:latin typeface="Myriad Pro"/>
                <a:ea typeface="ＭＳ Ｐゴシック" pitchFamily="34" charset="-128"/>
                <a:sym typeface="Wingdings" pitchFamily="2" charset="2"/>
              </a:rPr>
              <a:t>grans.</a:t>
            </a:r>
            <a:r>
              <a:rPr lang="en-US" sz="1600" dirty="0" smtClean="0">
                <a:solidFill>
                  <a:srgbClr val="003F82"/>
                </a:solidFill>
                <a:latin typeface="Myriad Pro"/>
                <a:ea typeface="ＭＳ Ｐゴシック" pitchFamily="34" charset="-128"/>
              </a:rPr>
              <a:t>hse.ru</a:t>
            </a:r>
            <a:endParaRPr lang="ru-RU" sz="1600" dirty="0" smtClean="0">
              <a:solidFill>
                <a:srgbClr val="003F82"/>
              </a:solidFill>
              <a:latin typeface="Myriad Pro"/>
              <a:ea typeface="ＭＳ Ｐゴシック" pitchFamily="34" charset="-128"/>
            </a:endParaRPr>
          </a:p>
        </p:txBody>
      </p:sp>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3</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9" name="Title 1"/>
          <p:cNvSpPr txBox="1">
            <a:spLocks/>
          </p:cNvSpPr>
          <p:nvPr/>
        </p:nvSpPr>
        <p:spPr bwMode="auto">
          <a:xfrm>
            <a:off x="1428109" y="113601"/>
            <a:ext cx="7592600" cy="101917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Выражают </a:t>
            </a:r>
            <a:r>
              <a:rPr lang="ru-RU" b="1" dirty="0">
                <a:solidFill>
                  <a:schemeClr val="bg1"/>
                </a:solidFill>
                <a:cs typeface="Arial" pitchFamily="34" charset="0"/>
              </a:rPr>
              <a:t>или не выражают </a:t>
            </a:r>
            <a:r>
              <a:rPr lang="ru-RU" b="1" dirty="0" smtClean="0">
                <a:solidFill>
                  <a:schemeClr val="bg1"/>
                </a:solidFill>
                <a:cs typeface="Arial" pitchFamily="34" charset="0"/>
              </a:rPr>
              <a:t>эксперты</a:t>
            </a:r>
          </a:p>
          <a:p>
            <a:pPr lvl="0" algn="ctr">
              <a:defRPr/>
            </a:pPr>
            <a:r>
              <a:rPr lang="ru-RU" b="1" dirty="0" smtClean="0">
                <a:solidFill>
                  <a:schemeClr val="bg1"/>
                </a:solidFill>
                <a:cs typeface="Arial" pitchFamily="34" charset="0"/>
              </a:rPr>
              <a:t> </a:t>
            </a:r>
            <a:r>
              <a:rPr lang="ru-RU" b="1" dirty="0">
                <a:solidFill>
                  <a:schemeClr val="bg1"/>
                </a:solidFill>
                <a:cs typeface="Arial" pitchFamily="34" charset="0"/>
              </a:rPr>
              <a:t>доминирующие настроения и запросы гражданского общества? И, если да, то насколько </a:t>
            </a:r>
            <a:r>
              <a:rPr lang="ru-RU" b="1" dirty="0" smtClean="0">
                <a:solidFill>
                  <a:schemeClr val="bg1"/>
                </a:solidFill>
                <a:cs typeface="Arial" pitchFamily="34" charset="0"/>
              </a:rPr>
              <a:t>адекватно?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11" name="Диаграмма 10"/>
          <p:cNvGraphicFramePr/>
          <p:nvPr/>
        </p:nvGraphicFramePr>
        <p:xfrm>
          <a:off x="185737" y="1396999"/>
          <a:ext cx="8834972" cy="48305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4</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1" name="Title 1"/>
          <p:cNvSpPr txBox="1">
            <a:spLocks/>
          </p:cNvSpPr>
          <p:nvPr/>
        </p:nvSpPr>
        <p:spPr bwMode="auto">
          <a:xfrm>
            <a:off x="1428108" y="161925"/>
            <a:ext cx="7592601" cy="87992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Деятельность </a:t>
            </a:r>
            <a:r>
              <a:rPr lang="ru-RU" b="1" dirty="0">
                <a:solidFill>
                  <a:schemeClr val="bg1"/>
                </a:solidFill>
                <a:cs typeface="Arial" pitchFamily="34" charset="0"/>
              </a:rPr>
              <a:t>экспертов помогает или мешает гражданскому обществу понимать намерения и действия властей</a:t>
            </a:r>
            <a:r>
              <a:rPr lang="ru-RU" b="1" dirty="0" smtClean="0">
                <a:solidFill>
                  <a:schemeClr val="bg1"/>
                </a:solidFill>
                <a:cs typeface="Arial" pitchFamily="34" charset="0"/>
              </a:rPr>
              <a:t>?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13" name="Диаграмма 12"/>
          <p:cNvGraphicFramePr/>
          <p:nvPr/>
        </p:nvGraphicFramePr>
        <p:xfrm>
          <a:off x="346509" y="1396999"/>
          <a:ext cx="8492691" cy="47246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5</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9" name="Title 1"/>
          <p:cNvSpPr txBox="1">
            <a:spLocks/>
          </p:cNvSpPr>
          <p:nvPr/>
        </p:nvSpPr>
        <p:spPr bwMode="auto">
          <a:xfrm>
            <a:off x="1428108" y="264148"/>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Отвечает </a:t>
            </a:r>
            <a:r>
              <a:rPr lang="ru-RU" b="1" dirty="0">
                <a:solidFill>
                  <a:schemeClr val="bg1"/>
                </a:solidFill>
                <a:cs typeface="Arial" pitchFamily="34" charset="0"/>
              </a:rPr>
              <a:t>или не отвечает выбор тематики и приоритетных проблем, на которых сосредоточено внимание большинства </a:t>
            </a:r>
            <a:r>
              <a:rPr lang="ru-RU" b="1" dirty="0" smtClean="0">
                <a:solidFill>
                  <a:schemeClr val="bg1"/>
                </a:solidFill>
                <a:cs typeface="Arial" pitchFamily="34" charset="0"/>
              </a:rPr>
              <a:t>экспертов реальным </a:t>
            </a:r>
            <a:r>
              <a:rPr lang="ru-RU" b="1" dirty="0">
                <a:solidFill>
                  <a:schemeClr val="bg1"/>
                </a:solidFill>
                <a:cs typeface="Arial" pitchFamily="34" charset="0"/>
              </a:rPr>
              <a:t>потребностям российского общества</a:t>
            </a:r>
            <a:r>
              <a:rPr lang="ru-RU" b="1" dirty="0" smtClean="0">
                <a:solidFill>
                  <a:schemeClr val="bg1"/>
                </a:solidFill>
                <a:cs typeface="Arial" pitchFamily="34" charset="0"/>
              </a:rPr>
              <a:t>?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11" name="Диаграмма 10"/>
          <p:cNvGraphicFramePr/>
          <p:nvPr/>
        </p:nvGraphicFramePr>
        <p:xfrm>
          <a:off x="336884" y="1396999"/>
          <a:ext cx="8502316" cy="441665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6</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itle 1"/>
          <p:cNvSpPr txBox="1">
            <a:spLocks/>
          </p:cNvSpPr>
          <p:nvPr/>
        </p:nvSpPr>
        <p:spPr bwMode="auto">
          <a:xfrm>
            <a:off x="1428108" y="238125"/>
            <a:ext cx="7592601" cy="80372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Каковы </a:t>
            </a:r>
            <a:r>
              <a:rPr lang="ru-RU" b="1" dirty="0">
                <a:solidFill>
                  <a:schemeClr val="bg1"/>
                </a:solidFill>
                <a:cs typeface="Arial" pitchFamily="34" charset="0"/>
              </a:rPr>
              <a:t>условия более успешного выполнения </a:t>
            </a:r>
            <a:r>
              <a:rPr lang="ru-RU" b="1" dirty="0" smtClean="0">
                <a:solidFill>
                  <a:schemeClr val="bg1"/>
                </a:solidFill>
                <a:cs typeface="Arial" pitchFamily="34" charset="0"/>
              </a:rPr>
              <a:t>экспертным </a:t>
            </a:r>
            <a:r>
              <a:rPr lang="ru-RU" b="1" dirty="0">
                <a:solidFill>
                  <a:schemeClr val="bg1"/>
                </a:solidFill>
                <a:cs typeface="Arial" pitchFamily="34" charset="0"/>
              </a:rPr>
              <a:t>сообществом роли связующего звена </a:t>
            </a:r>
            <a:r>
              <a:rPr lang="ru-RU" b="1" dirty="0" smtClean="0">
                <a:solidFill>
                  <a:schemeClr val="bg1"/>
                </a:solidFill>
                <a:cs typeface="Arial" pitchFamily="34" charset="0"/>
              </a:rPr>
              <a:t>между </a:t>
            </a:r>
            <a:r>
              <a:rPr lang="ru-RU" b="1" dirty="0">
                <a:solidFill>
                  <a:schemeClr val="bg1"/>
                </a:solidFill>
                <a:cs typeface="Arial" pitchFamily="34" charset="0"/>
              </a:rPr>
              <a:t>гражданским обществом и властью</a:t>
            </a:r>
            <a:r>
              <a:rPr lang="ru-RU" b="1" dirty="0" smtClean="0">
                <a:solidFill>
                  <a:schemeClr val="bg1"/>
                </a:solidFill>
                <a:cs typeface="Arial" pitchFamily="34" charset="0"/>
              </a:rPr>
              <a:t>? (% от числа опрошенных, допускалось несколько вариантов ответа)</a:t>
            </a:r>
            <a:endParaRPr lang="ru-RU" b="1" dirty="0">
              <a:solidFill>
                <a:schemeClr val="bg1"/>
              </a:solidFill>
              <a:cs typeface="Arial" pitchFamily="34" charset="0"/>
            </a:endParaRPr>
          </a:p>
        </p:txBody>
      </p:sp>
      <p:graphicFrame>
        <p:nvGraphicFramePr>
          <p:cNvPr id="20" name="Таблица 19"/>
          <p:cNvGraphicFramePr>
            <a:graphicFrameLocks noGrp="1"/>
          </p:cNvGraphicFramePr>
          <p:nvPr>
            <p:extLst>
              <p:ext uri="{D42A27DB-BD31-4B8C-83A1-F6EECF244321}">
                <p14:modId xmlns:p14="http://schemas.microsoft.com/office/powerpoint/2010/main" xmlns="" val="259489630"/>
              </p:ext>
            </p:extLst>
          </p:nvPr>
        </p:nvGraphicFramePr>
        <p:xfrm>
          <a:off x="0" y="1597794"/>
          <a:ext cx="9144000" cy="2941320"/>
        </p:xfrm>
        <a:graphic>
          <a:graphicData uri="http://schemas.openxmlformats.org/drawingml/2006/table">
            <a:tbl>
              <a:tblPr>
                <a:tableStyleId>{2D5ABB26-0587-4C30-8999-92F81FD0307C}</a:tableStyleId>
              </a:tblPr>
              <a:tblGrid>
                <a:gridCol w="7391842"/>
                <a:gridCol w="1752158"/>
              </a:tblGrid>
              <a:tr h="231006">
                <a:tc>
                  <a:txBody>
                    <a:bodyPr/>
                    <a:lstStyle/>
                    <a:p>
                      <a:pPr algn="l" fontAlgn="b"/>
                      <a:endParaRPr lang="ru-RU" sz="17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ru-RU" sz="1600" b="1" u="none" strike="noStrike" dirty="0" smtClean="0">
                          <a:solidFill>
                            <a:srgbClr val="C00000"/>
                          </a:solidFill>
                          <a:latin typeface="+mn-lt"/>
                        </a:rPr>
                        <a:t>%</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r h="125128">
                <a:tc>
                  <a:txBody>
                    <a:bodyPr/>
                    <a:lstStyle/>
                    <a:p>
                      <a:pPr lvl="0" algn="l" fontAlgn="b"/>
                      <a:r>
                        <a:rPr lang="ru-RU" sz="1600" u="none" strike="noStrike" dirty="0">
                          <a:latin typeface="+mn-lt"/>
                        </a:rPr>
                        <a:t>Более внимательное отношение властей к мнению </a:t>
                      </a:r>
                      <a:r>
                        <a:rPr lang="ru-RU" sz="1600" u="none" strike="noStrike" dirty="0" smtClean="0">
                          <a:latin typeface="+mn-lt"/>
                        </a:rPr>
                        <a:t>экспертов</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ru-RU" sz="1600" b="1" u="none" strike="noStrike" dirty="0">
                          <a:solidFill>
                            <a:srgbClr val="C00000"/>
                          </a:solidFill>
                          <a:latin typeface="+mn-lt"/>
                        </a:rPr>
                        <a:t>49</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0">
                <a:tc>
                  <a:txBody>
                    <a:bodyPr/>
                    <a:lstStyle/>
                    <a:p>
                      <a:pPr lvl="0" algn="l" fontAlgn="b"/>
                      <a:r>
                        <a:rPr lang="ru-RU" sz="1600" u="none" strike="noStrike" dirty="0">
                          <a:latin typeface="+mn-lt"/>
                        </a:rPr>
                        <a:t>Более ответственное, принципиальное отношение </a:t>
                      </a:r>
                      <a:r>
                        <a:rPr lang="ru-RU" sz="1600" u="none" strike="noStrike" dirty="0" smtClean="0">
                          <a:latin typeface="+mn-lt"/>
                        </a:rPr>
                        <a:t>экспертов </a:t>
                      </a:r>
                      <a:r>
                        <a:rPr lang="ru-RU" sz="1600" u="none" strike="noStrike" dirty="0">
                          <a:latin typeface="+mn-lt"/>
                        </a:rPr>
                        <a:t>к своей деятельности</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39</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24564">
                <a:tc>
                  <a:txBody>
                    <a:bodyPr/>
                    <a:lstStyle/>
                    <a:p>
                      <a:pPr lvl="0" algn="l" fontAlgn="b"/>
                      <a:r>
                        <a:rPr lang="ru-RU" sz="1600" u="none" strike="noStrike" dirty="0">
                          <a:latin typeface="+mn-lt"/>
                        </a:rPr>
                        <a:t>Более высокая компетентность экспертов</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38</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24564">
                <a:tc>
                  <a:txBody>
                    <a:bodyPr/>
                    <a:lstStyle/>
                    <a:p>
                      <a:pPr lvl="0" algn="l" fontAlgn="b"/>
                      <a:r>
                        <a:rPr lang="ru-RU" sz="1600" u="none" strike="noStrike" dirty="0">
                          <a:latin typeface="+mn-lt"/>
                        </a:rPr>
                        <a:t>Большая финансовая независимость экспертной </a:t>
                      </a:r>
                      <a:r>
                        <a:rPr lang="ru-RU" sz="1600" u="none" strike="noStrike" dirty="0" smtClean="0">
                          <a:latin typeface="+mn-lt"/>
                        </a:rPr>
                        <a:t>деятельности</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38</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83088">
                <a:tc>
                  <a:txBody>
                    <a:bodyPr/>
                    <a:lstStyle/>
                    <a:p>
                      <a:pPr lvl="0" algn="l" fontAlgn="b"/>
                      <a:r>
                        <a:rPr lang="ru-RU" sz="1600" u="none" strike="noStrike" dirty="0">
                          <a:latin typeface="+mn-lt"/>
                        </a:rPr>
                        <a:t>Более адекватное выражение экспертами </a:t>
                      </a:r>
                      <a:r>
                        <a:rPr lang="ru-RU" sz="1600" u="none" strike="noStrike" dirty="0" smtClean="0">
                          <a:latin typeface="+mn-lt"/>
                        </a:rPr>
                        <a:t>интересов </a:t>
                      </a:r>
                      <a:r>
                        <a:rPr lang="ru-RU" sz="1600" u="none" strike="noStrike" dirty="0">
                          <a:latin typeface="+mn-lt"/>
                        </a:rPr>
                        <a:t>гражданского общества</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37</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24564">
                <a:tc>
                  <a:txBody>
                    <a:bodyPr/>
                    <a:lstStyle/>
                    <a:p>
                      <a:pPr lvl="0" algn="l" fontAlgn="b"/>
                      <a:r>
                        <a:rPr lang="ru-RU" sz="1600" u="none" strike="noStrike" dirty="0">
                          <a:latin typeface="+mn-lt"/>
                        </a:rPr>
                        <a:t>Меньшая ангажированность средств массовой </a:t>
                      </a:r>
                      <a:r>
                        <a:rPr lang="ru-RU" sz="1600" u="none" strike="noStrike" dirty="0" smtClean="0">
                          <a:latin typeface="+mn-lt"/>
                        </a:rPr>
                        <a:t>информации</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34</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24564">
                <a:tc>
                  <a:txBody>
                    <a:bodyPr/>
                    <a:lstStyle/>
                    <a:p>
                      <a:pPr lvl="0" algn="l" fontAlgn="b"/>
                      <a:r>
                        <a:rPr lang="ru-RU" sz="1600" u="none" strike="noStrike" dirty="0">
                          <a:latin typeface="+mn-lt"/>
                        </a:rPr>
                        <a:t>Более высокий уровень развития </a:t>
                      </a:r>
                      <a:r>
                        <a:rPr lang="ru-RU" sz="1600" u="none" strike="noStrike" dirty="0" smtClean="0">
                          <a:latin typeface="+mn-lt"/>
                        </a:rPr>
                        <a:t>гражданского общества</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33</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449127">
                <a:tc>
                  <a:txBody>
                    <a:bodyPr/>
                    <a:lstStyle/>
                    <a:p>
                      <a:pPr lvl="0" algn="l" fontAlgn="b"/>
                      <a:r>
                        <a:rPr lang="ru-RU" sz="1600" u="none" strike="noStrike" dirty="0">
                          <a:latin typeface="+mn-lt"/>
                        </a:rPr>
                        <a:t>Меньшая подверженность экспертов </a:t>
                      </a:r>
                      <a:br>
                        <a:rPr lang="ru-RU" sz="1600" u="none" strike="noStrike" dirty="0">
                          <a:latin typeface="+mn-lt"/>
                        </a:rPr>
                      </a:br>
                      <a:r>
                        <a:rPr lang="ru-RU" sz="1600" u="none" strike="noStrike" dirty="0">
                          <a:latin typeface="+mn-lt"/>
                        </a:rPr>
                        <a:t>идеологическим влияниям</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31</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224564">
                <a:tc>
                  <a:txBody>
                    <a:bodyPr/>
                    <a:lstStyle/>
                    <a:p>
                      <a:pPr lvl="0" algn="l" fontAlgn="b"/>
                      <a:r>
                        <a:rPr lang="ru-RU" sz="1600" u="none" strike="noStrike" dirty="0">
                          <a:latin typeface="+mn-lt"/>
                        </a:rPr>
                        <a:t>Изменение характера власти</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18</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r h="139389">
                <a:tc>
                  <a:txBody>
                    <a:bodyPr/>
                    <a:lstStyle/>
                    <a:p>
                      <a:pPr lvl="0" algn="l" fontAlgn="b"/>
                      <a:r>
                        <a:rPr lang="ru-RU" sz="1600" u="none" strike="noStrike" dirty="0">
                          <a:latin typeface="+mn-lt"/>
                        </a:rPr>
                        <a:t>Гражданского общества вообще нет</a:t>
                      </a:r>
                      <a:endParaRPr lang="ru-RU" sz="1600" b="0" i="0" u="none" strike="noStrike" dirty="0">
                        <a:solidFill>
                          <a:srgbClr val="000000"/>
                        </a:solidFill>
                        <a:latin typeface="+mn-lt"/>
                        <a:cs typeface="Arial" pitchFamily="34" charset="0"/>
                      </a:endParaRPr>
                    </a:p>
                  </a:txBody>
                  <a:tcPr marL="72000" marR="36000" marT="0" marB="0" anchor="b">
                    <a:lnR w="12700" cap="flat" cmpd="sng" algn="ctr">
                      <a:solidFill>
                        <a:schemeClr val="tx1"/>
                      </a:solidFill>
                      <a:prstDash val="solid"/>
                      <a:round/>
                      <a:headEnd type="none" w="med" len="med"/>
                      <a:tailEnd type="none" w="med" len="med"/>
                    </a:lnR>
                  </a:tcPr>
                </a:tc>
                <a:tc>
                  <a:txBody>
                    <a:bodyPr/>
                    <a:lstStyle/>
                    <a:p>
                      <a:pPr algn="ctr" fontAlgn="b"/>
                      <a:r>
                        <a:rPr lang="ru-RU" sz="1600" b="1" u="none" strike="noStrike" dirty="0">
                          <a:solidFill>
                            <a:srgbClr val="C00000"/>
                          </a:solidFill>
                          <a:latin typeface="+mn-lt"/>
                        </a:rPr>
                        <a:t>7</a:t>
                      </a:r>
                      <a:endParaRPr lang="ru-RU" sz="1600" b="1" i="0" u="none" strike="noStrike" dirty="0">
                        <a:solidFill>
                          <a:srgbClr val="C00000"/>
                        </a:solidFill>
                        <a:latin typeface="+mn-lt"/>
                        <a:cs typeface="Arial" pitchFamily="34" charset="0"/>
                      </a:endParaRPr>
                    </a:p>
                  </a:txBody>
                  <a:tcPr marL="72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r>
            </a:tbl>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7</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428108" y="104775"/>
            <a:ext cx="7592601" cy="93707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Насколько </a:t>
            </a:r>
            <a:r>
              <a:rPr lang="ru-RU" b="1" dirty="0">
                <a:solidFill>
                  <a:schemeClr val="bg1"/>
                </a:solidFill>
                <a:cs typeface="Arial" pitchFamily="34" charset="0"/>
              </a:rPr>
              <a:t>заинтересованы или не заинтересованы </a:t>
            </a:r>
            <a:endParaRPr lang="ru-RU" b="1" dirty="0" smtClean="0">
              <a:solidFill>
                <a:schemeClr val="bg1"/>
              </a:solidFill>
              <a:cs typeface="Arial" pitchFamily="34" charset="0"/>
            </a:endParaRPr>
          </a:p>
          <a:p>
            <a:pPr lvl="0" algn="ctr">
              <a:defRPr/>
            </a:pPr>
            <a:r>
              <a:rPr lang="ru-RU" b="1" dirty="0" smtClean="0">
                <a:solidFill>
                  <a:schemeClr val="bg1"/>
                </a:solidFill>
                <a:cs typeface="Arial" pitchFamily="34" charset="0"/>
              </a:rPr>
              <a:t>органы </a:t>
            </a:r>
            <a:r>
              <a:rPr lang="ru-RU" b="1" dirty="0">
                <a:solidFill>
                  <a:schemeClr val="bg1"/>
                </a:solidFill>
                <a:cs typeface="Arial" pitchFamily="34" charset="0"/>
              </a:rPr>
              <a:t>власти в целом учитывать </a:t>
            </a:r>
            <a:r>
              <a:rPr lang="ru-RU" b="1" dirty="0" smtClean="0">
                <a:solidFill>
                  <a:schemeClr val="bg1"/>
                </a:solidFill>
                <a:cs typeface="Arial" pitchFamily="34" charset="0"/>
              </a:rPr>
              <a:t>доминирующие </a:t>
            </a:r>
            <a:r>
              <a:rPr lang="ru-RU" b="1" dirty="0">
                <a:solidFill>
                  <a:schemeClr val="bg1"/>
                </a:solidFill>
                <a:cs typeface="Arial" pitchFamily="34" charset="0"/>
              </a:rPr>
              <a:t>настроения и запросы гражданского общества</a:t>
            </a:r>
            <a:r>
              <a:rPr lang="ru-RU" b="1" dirty="0" smtClean="0">
                <a:solidFill>
                  <a:schemeClr val="bg1"/>
                </a:solidFill>
                <a:cs typeface="Arial" pitchFamily="34" charset="0"/>
              </a:rPr>
              <a:t>? </a:t>
            </a:r>
          </a:p>
          <a:p>
            <a:pPr lvl="0" algn="ctr">
              <a:defRPr/>
            </a:pPr>
            <a:r>
              <a:rPr lang="ru-RU" b="1" dirty="0" smtClean="0">
                <a:solidFill>
                  <a:schemeClr val="bg1"/>
                </a:solidFill>
                <a:cs typeface="Arial" pitchFamily="34" charset="0"/>
              </a:rPr>
              <a:t>(% от числа опрошенных)</a:t>
            </a:r>
            <a:endParaRPr lang="ru-RU" b="1" dirty="0">
              <a:solidFill>
                <a:schemeClr val="bg1"/>
              </a:solidFill>
              <a:cs typeface="Arial" pitchFamily="34" charset="0"/>
            </a:endParaRPr>
          </a:p>
        </p:txBody>
      </p:sp>
      <p:graphicFrame>
        <p:nvGraphicFramePr>
          <p:cNvPr id="9" name="Диаграмма 8"/>
          <p:cNvGraphicFramePr/>
          <p:nvPr/>
        </p:nvGraphicFramePr>
        <p:xfrm>
          <a:off x="308008" y="1396999"/>
          <a:ext cx="8393230" cy="47439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8</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sp>
        <p:nvSpPr>
          <p:cNvPr id="10" name="Title 1"/>
          <p:cNvSpPr txBox="1">
            <a:spLocks/>
          </p:cNvSpPr>
          <p:nvPr/>
        </p:nvSpPr>
        <p:spPr bwMode="auto">
          <a:xfrm>
            <a:off x="1351908" y="180457"/>
            <a:ext cx="7592601" cy="89586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Изменилась </a:t>
            </a:r>
            <a:r>
              <a:rPr lang="ru-RU" b="1" dirty="0">
                <a:solidFill>
                  <a:schemeClr val="bg1"/>
                </a:solidFill>
                <a:cs typeface="Arial" pitchFamily="34" charset="0"/>
              </a:rPr>
              <a:t>или не изменилась </a:t>
            </a:r>
            <a:r>
              <a:rPr lang="ru-RU" b="1" dirty="0" smtClean="0">
                <a:solidFill>
                  <a:schemeClr val="bg1"/>
                </a:solidFill>
                <a:cs typeface="Arial" pitchFamily="34" charset="0"/>
              </a:rPr>
              <a:t>заинтересованность </a:t>
            </a:r>
            <a:r>
              <a:rPr lang="ru-RU" b="1" dirty="0">
                <a:solidFill>
                  <a:schemeClr val="bg1"/>
                </a:solidFill>
                <a:cs typeface="Arial" pitchFamily="34" charset="0"/>
              </a:rPr>
              <a:t>органов власти </a:t>
            </a:r>
            <a:r>
              <a:rPr lang="ru-RU" b="1" dirty="0" smtClean="0">
                <a:solidFill>
                  <a:schemeClr val="bg1"/>
                </a:solidFill>
                <a:cs typeface="Arial" pitchFamily="34" charset="0"/>
              </a:rPr>
              <a:t>в </a:t>
            </a:r>
            <a:r>
              <a:rPr lang="ru-RU" b="1" dirty="0">
                <a:solidFill>
                  <a:schemeClr val="bg1"/>
                </a:solidFill>
                <a:cs typeface="Arial" pitchFamily="34" charset="0"/>
              </a:rPr>
              <a:t>рекомендациях экспертов по сравнению с серединой 2000-х годов? И, если изменилась, то усилилась или ослабла</a:t>
            </a:r>
            <a:r>
              <a:rPr lang="ru-RU" b="1" dirty="0" smtClean="0">
                <a:solidFill>
                  <a:schemeClr val="bg1"/>
                </a:solidFill>
                <a:cs typeface="Arial" pitchFamily="34" charset="0"/>
              </a:rPr>
              <a:t>? (% от числа опрошенных)</a:t>
            </a:r>
            <a:endParaRPr lang="ru-RU" b="1" dirty="0">
              <a:solidFill>
                <a:schemeClr val="bg1"/>
              </a:solidFill>
              <a:cs typeface="Arial" pitchFamily="34" charset="0"/>
            </a:endParaRPr>
          </a:p>
        </p:txBody>
      </p:sp>
      <p:graphicFrame>
        <p:nvGraphicFramePr>
          <p:cNvPr id="9" name="Диаграмма 8"/>
          <p:cNvGraphicFramePr/>
          <p:nvPr/>
        </p:nvGraphicFramePr>
        <p:xfrm>
          <a:off x="308008" y="1396999"/>
          <a:ext cx="8393230" cy="47439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Рисунок 14" descr="Рисунок1.jpg"/>
          <p:cNvPicPr>
            <a:picLocks noChangeAspect="1"/>
          </p:cNvPicPr>
          <p:nvPr/>
        </p:nvPicPr>
        <p:blipFill>
          <a:blip r:embed="rId2"/>
          <a:stretch>
            <a:fillRect/>
          </a:stretch>
        </p:blipFill>
        <p:spPr>
          <a:xfrm>
            <a:off x="0" y="0"/>
            <a:ext cx="9144000" cy="6858000"/>
          </a:xfrm>
          <a:prstGeom prst="rect">
            <a:avLst/>
          </a:prstGeom>
        </p:spPr>
      </p:pic>
      <p:sp>
        <p:nvSpPr>
          <p:cNvPr id="14343" name="Rectangle 9"/>
          <p:cNvSpPr>
            <a:spLocks noChangeArrowheads="1"/>
          </p:cNvSpPr>
          <p:nvPr/>
        </p:nvSpPr>
        <p:spPr bwMode="auto">
          <a:xfrm>
            <a:off x="7300913" y="2255838"/>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4344" name="Rectangle 10"/>
          <p:cNvSpPr>
            <a:spLocks noChangeArrowheads="1"/>
          </p:cNvSpPr>
          <p:nvPr/>
        </p:nvSpPr>
        <p:spPr bwMode="auto">
          <a:xfrm>
            <a:off x="7300913" y="3967163"/>
            <a:ext cx="7731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a:solidFill>
                  <a:srgbClr val="FFFFFF"/>
                </a:solidFill>
                <a:latin typeface="+mn-lt"/>
              </a:rPr>
              <a:t>photo</a:t>
            </a:r>
          </a:p>
        </p:txBody>
      </p:sp>
      <p:sp>
        <p:nvSpPr>
          <p:cNvPr id="18" name="Номер слайда 1"/>
          <p:cNvSpPr txBox="1">
            <a:spLocks/>
          </p:cNvSpPr>
          <p:nvPr/>
        </p:nvSpPr>
        <p:spPr bwMode="auto">
          <a:xfrm>
            <a:off x="6705600" y="6496875"/>
            <a:ext cx="2133600" cy="3651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defPPr>
              <a:defRPr lang="en-US"/>
            </a:defPPr>
            <a:lvl1pPr algn="r" defTabSz="457200" rtl="0" fontAlgn="base">
              <a:spcBef>
                <a:spcPct val="0"/>
              </a:spcBef>
              <a:spcAft>
                <a:spcPct val="0"/>
              </a:spcAft>
              <a:defRPr sz="1200" kern="1200">
                <a:solidFill>
                  <a:srgbClr val="898989"/>
                </a:solidFill>
                <a:latin typeface="Calibri"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fld id="{3AE60732-3E9C-4AB7-B3E5-8CC6A97E9152}" type="slidenum">
              <a:rPr lang="en-US" sz="1600" b="1" smtClean="0">
                <a:latin typeface="Calibri" pitchFamily="34" charset="0"/>
                <a:ea typeface="ＭＳ Ｐゴシック" pitchFamily="34" charset="-128"/>
              </a:rPr>
              <a:pPr/>
              <a:t>9</a:t>
            </a:fld>
            <a:endParaRPr lang="en-US" sz="1600" b="1" dirty="0" smtClean="0">
              <a:latin typeface="Calibri" pitchFamily="34" charset="0"/>
              <a:ea typeface="ＭＳ Ｐゴシック" pitchFamily="34" charset="-128"/>
            </a:endParaRPr>
          </a:p>
        </p:txBody>
      </p:sp>
      <p:sp>
        <p:nvSpPr>
          <p:cNvPr id="19" name="Subtitle 2"/>
          <p:cNvSpPr txBox="1">
            <a:spLocks/>
          </p:cNvSpPr>
          <p:nvPr/>
        </p:nvSpPr>
        <p:spPr bwMode="auto">
          <a:xfrm>
            <a:off x="185737" y="6417888"/>
            <a:ext cx="4143375" cy="246062"/>
          </a:xfrm>
          <a:prstGeom prst="rect">
            <a:avLst/>
          </a:prstGeom>
          <a:noFill/>
          <a:ln w="9525">
            <a:noFill/>
            <a:miter lim="800000"/>
            <a:headEnd/>
            <a:tailEnd/>
          </a:ln>
        </p:spPr>
        <p:txBody>
          <a:bodyPr/>
          <a:lstStyle/>
          <a:p>
            <a:pPr>
              <a:spcBef>
                <a:spcPct val="20000"/>
              </a:spcBef>
            </a:pPr>
            <a:r>
              <a:rPr lang="ru-RU" sz="800" dirty="0">
                <a:solidFill>
                  <a:schemeClr val="bg1"/>
                </a:solidFill>
              </a:rPr>
              <a:t>Высшая школа экономики, Москва, </a:t>
            </a:r>
            <a:r>
              <a:rPr lang="ru-RU" sz="800" dirty="0" smtClean="0">
                <a:solidFill>
                  <a:schemeClr val="bg1"/>
                </a:solidFill>
              </a:rPr>
              <a:t>2016</a:t>
            </a:r>
            <a:endParaRPr kumimoji="1" lang="ru-RU" sz="800" dirty="0">
              <a:solidFill>
                <a:schemeClr val="bg1"/>
              </a:solidFill>
            </a:endParaRPr>
          </a:p>
        </p:txBody>
      </p:sp>
      <p:graphicFrame>
        <p:nvGraphicFramePr>
          <p:cNvPr id="9" name="Диаграмма 8"/>
          <p:cNvGraphicFramePr/>
          <p:nvPr/>
        </p:nvGraphicFramePr>
        <p:xfrm>
          <a:off x="4889633" y="2492943"/>
          <a:ext cx="4254367" cy="3924945"/>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txBox="1">
            <a:spLocks/>
          </p:cNvSpPr>
          <p:nvPr/>
        </p:nvSpPr>
        <p:spPr bwMode="auto">
          <a:xfrm>
            <a:off x="4745255" y="1265237"/>
            <a:ext cx="4275454" cy="1360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sz="1400" b="1" dirty="0" smtClean="0">
                <a:solidFill>
                  <a:srgbClr val="002060"/>
                </a:solidFill>
                <a:cs typeface="Arial" pitchFamily="34" charset="0"/>
              </a:rPr>
              <a:t>Изменилась или не изменилась сегодня способность органов власти в целом учитывать рекомендации экспертов по сравнению с серединой 2000-х годов? И, если изменилась, то усилилась или ослабла? (% от числа опрошенных)</a:t>
            </a:r>
            <a:endParaRPr lang="ru-RU" sz="1400" b="1" dirty="0">
              <a:solidFill>
                <a:srgbClr val="002060"/>
              </a:solidFill>
              <a:cs typeface="Arial" pitchFamily="34" charset="0"/>
            </a:endParaRPr>
          </a:p>
        </p:txBody>
      </p:sp>
      <p:sp>
        <p:nvSpPr>
          <p:cNvPr id="13" name="Title 1"/>
          <p:cNvSpPr txBox="1">
            <a:spLocks/>
          </p:cNvSpPr>
          <p:nvPr/>
        </p:nvSpPr>
        <p:spPr bwMode="auto">
          <a:xfrm>
            <a:off x="185738" y="1396704"/>
            <a:ext cx="4559518"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sz="1400" b="1" dirty="0" smtClean="0">
                <a:solidFill>
                  <a:srgbClr val="002060"/>
                </a:solidFill>
                <a:cs typeface="Arial" pitchFamily="34" charset="0"/>
              </a:rPr>
              <a:t>Насколько </a:t>
            </a:r>
            <a:r>
              <a:rPr lang="ru-RU" sz="1400" b="1" dirty="0">
                <a:solidFill>
                  <a:srgbClr val="002060"/>
                </a:solidFill>
                <a:cs typeface="Arial" pitchFamily="34" charset="0"/>
              </a:rPr>
              <a:t>способны или не способны </a:t>
            </a:r>
            <a:endParaRPr lang="ru-RU" sz="1400" b="1" dirty="0" smtClean="0">
              <a:solidFill>
                <a:srgbClr val="002060"/>
              </a:solidFill>
              <a:cs typeface="Arial" pitchFamily="34" charset="0"/>
            </a:endParaRPr>
          </a:p>
          <a:p>
            <a:pPr lvl="0" algn="ctr">
              <a:defRPr/>
            </a:pPr>
            <a:r>
              <a:rPr lang="ru-RU" sz="1400" b="1" dirty="0" smtClean="0">
                <a:solidFill>
                  <a:srgbClr val="002060"/>
                </a:solidFill>
                <a:cs typeface="Arial" pitchFamily="34" charset="0"/>
              </a:rPr>
              <a:t>органы </a:t>
            </a:r>
            <a:r>
              <a:rPr lang="ru-RU" sz="1400" b="1" dirty="0">
                <a:solidFill>
                  <a:srgbClr val="002060"/>
                </a:solidFill>
                <a:cs typeface="Arial" pitchFamily="34" charset="0"/>
              </a:rPr>
              <a:t>власти учитывать рекомендации </a:t>
            </a:r>
            <a:endParaRPr lang="ru-RU" sz="1400" b="1" dirty="0" smtClean="0">
              <a:solidFill>
                <a:srgbClr val="002060"/>
              </a:solidFill>
              <a:cs typeface="Arial" pitchFamily="34" charset="0"/>
            </a:endParaRPr>
          </a:p>
          <a:p>
            <a:pPr lvl="0" algn="ctr">
              <a:defRPr/>
            </a:pPr>
            <a:r>
              <a:rPr lang="ru-RU" sz="1400" b="1" dirty="0" smtClean="0">
                <a:solidFill>
                  <a:srgbClr val="002060"/>
                </a:solidFill>
                <a:cs typeface="Arial" pitchFamily="34" charset="0"/>
              </a:rPr>
              <a:t>наиболее </a:t>
            </a:r>
            <a:r>
              <a:rPr lang="ru-RU" sz="1400" b="1" dirty="0">
                <a:solidFill>
                  <a:srgbClr val="002060"/>
                </a:solidFill>
                <a:cs typeface="Arial" pitchFamily="34" charset="0"/>
              </a:rPr>
              <a:t>компетентных и непредвзятых экспертов</a:t>
            </a:r>
            <a:r>
              <a:rPr lang="ru-RU" sz="1400" b="1" dirty="0" smtClean="0">
                <a:solidFill>
                  <a:srgbClr val="002060"/>
                </a:solidFill>
                <a:cs typeface="Arial" pitchFamily="34" charset="0"/>
              </a:rPr>
              <a:t>? (% от числа опрошенных)</a:t>
            </a:r>
            <a:endParaRPr lang="ru-RU" sz="1400" b="1" dirty="0">
              <a:solidFill>
                <a:srgbClr val="002060"/>
              </a:solidFill>
              <a:cs typeface="Arial" pitchFamily="34" charset="0"/>
            </a:endParaRPr>
          </a:p>
        </p:txBody>
      </p:sp>
      <p:graphicFrame>
        <p:nvGraphicFramePr>
          <p:cNvPr id="14" name="Диаграмма 13"/>
          <p:cNvGraphicFramePr/>
          <p:nvPr/>
        </p:nvGraphicFramePr>
        <p:xfrm>
          <a:off x="0" y="1396999"/>
          <a:ext cx="5274644" cy="5020889"/>
        </p:xfrm>
        <a:graphic>
          <a:graphicData uri="http://schemas.openxmlformats.org/drawingml/2006/chart">
            <c:chart xmlns:c="http://schemas.openxmlformats.org/drawingml/2006/chart" xmlns:r="http://schemas.openxmlformats.org/officeDocument/2006/relationships" r:id="rId4"/>
          </a:graphicData>
        </a:graphic>
      </p:graphicFrame>
      <p:sp>
        <p:nvSpPr>
          <p:cNvPr id="16" name="Title 1"/>
          <p:cNvSpPr txBox="1">
            <a:spLocks/>
          </p:cNvSpPr>
          <p:nvPr/>
        </p:nvSpPr>
        <p:spPr bwMode="auto">
          <a:xfrm>
            <a:off x="1428108" y="247133"/>
            <a:ext cx="7592601" cy="6919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ru-RU" b="1" dirty="0" smtClean="0">
                <a:solidFill>
                  <a:schemeClr val="bg1"/>
                </a:solidFill>
                <a:cs typeface="Arial" pitchFamily="34" charset="0"/>
              </a:rPr>
              <a:t>Способность органов власти учитывать </a:t>
            </a:r>
          </a:p>
          <a:p>
            <a:pPr lvl="0" algn="ctr">
              <a:defRPr/>
            </a:pPr>
            <a:r>
              <a:rPr lang="ru-RU" b="1" dirty="0" smtClean="0">
                <a:solidFill>
                  <a:schemeClr val="bg1"/>
                </a:solidFill>
                <a:cs typeface="Arial" pitchFamily="34" charset="0"/>
              </a:rPr>
              <a:t>рекомендации экспертов</a:t>
            </a:r>
            <a:endParaRPr lang="ru-RU" b="1" dirty="0">
              <a:solidFill>
                <a:schemeClr val="bg1"/>
              </a:solidFill>
              <a:cs typeface="Arial" pitchFamily="34" charset="0"/>
            </a:endParaRPr>
          </a:p>
        </p:txBody>
      </p:sp>
    </p:spTree>
    <p:extLst>
      <p:ext uri="{BB962C8B-B14F-4D97-AF65-F5344CB8AC3E}">
        <p14:creationId xmlns:p14="http://schemas.microsoft.com/office/powerpoint/2010/main" xmlns="" val="1935571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6487</TotalTime>
  <Words>2143</Words>
  <Application>Microsoft Office PowerPoint</Application>
  <PresentationFormat>Экран (4:3)</PresentationFormat>
  <Paragraphs>478</Paragraphs>
  <Slides>26</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26</vt:i4>
      </vt:variant>
    </vt:vector>
  </HeadingPairs>
  <TitlesOfParts>
    <vt:vector size="28" baseType="lpstr">
      <vt:lpstr>Office Theme</vt:lpstr>
      <vt:lpstr>Специальное оформление</vt:lpstr>
      <vt:lpstr>Российское экспертное сообщество как интерфейс между гражданским обществом и публичной властью (по результатам исследования, проведенного Центром исследований гражданского общества  и некоммерческого сектора НИУ ВШЭ в рамках мониторинга состояния гражданского общества)</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OMO</cp:lastModifiedBy>
  <cp:revision>462</cp:revision>
  <dcterms:created xsi:type="dcterms:W3CDTF">2010-09-30T06:45:29Z</dcterms:created>
  <dcterms:modified xsi:type="dcterms:W3CDTF">2016-07-22T08:43:58Z</dcterms:modified>
</cp:coreProperties>
</file>