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40" r:id="rId2"/>
    <p:sldId id="341" r:id="rId3"/>
    <p:sldId id="384" r:id="rId4"/>
    <p:sldId id="378" r:id="rId5"/>
    <p:sldId id="379" r:id="rId6"/>
    <p:sldId id="368" r:id="rId7"/>
    <p:sldId id="380" r:id="rId8"/>
    <p:sldId id="382" r:id="rId9"/>
    <p:sldId id="383" r:id="rId10"/>
    <p:sldId id="381" r:id="rId11"/>
    <p:sldId id="375" r:id="rId12"/>
    <p:sldId id="370" r:id="rId13"/>
    <p:sldId id="3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7B7FF"/>
    <a:srgbClr val="A50021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619" autoAdjust="0"/>
    <p:restoredTop sz="94667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6495200-BB55-4574-8497-63F9A0551A45}" type="datetimeFigureOut">
              <a:rPr lang="ru-RU"/>
              <a:pPr>
                <a:defRPr/>
              </a:pPr>
              <a:t>13.10.2009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23FF44DD-0B4B-44DF-800A-1B47D4F68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678654F7-E639-4CD3-81BF-91A27D213ECB}" type="datetimeFigureOut">
              <a:rPr lang="ru-RU"/>
              <a:pPr>
                <a:defRPr/>
              </a:pPr>
              <a:t>13.10.2009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27E893A4-47B9-4632-9247-51E63814D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0360392-A09D-4CC0-9EEB-9C20BDFE88E3}" type="slidenum">
              <a:rPr lang="ru-RU" sz="1200" b="0">
                <a:latin typeface="+mn-lt"/>
              </a:rPr>
              <a:pPr algn="r">
                <a:defRPr/>
              </a:pPr>
              <a:t>2</a:t>
            </a:fld>
            <a:endParaRPr lang="ru-RU" sz="1200" b="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F7ABF980-5C04-4658-ACCA-CFDFC058CA6D}" type="slidenum">
              <a:rPr lang="ru-RU" sz="1200" b="0"/>
              <a:pPr algn="r" defTabSz="919163"/>
              <a:t>6</a:t>
            </a:fld>
            <a:endParaRPr lang="ru-RU" sz="1200" b="0"/>
          </a:p>
        </p:txBody>
      </p:sp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6" tIns="45992" rIns="91986" bIns="45992" anchor="b"/>
          <a:lstStyle/>
          <a:p>
            <a:pPr algn="r" defTabSz="919163"/>
            <a:fld id="{6FF635D3-BD18-449F-94C2-76C2B7206F0D}" type="slidenum">
              <a:rPr lang="ru-RU" sz="1200" b="0"/>
              <a:pPr algn="r" defTabSz="919163"/>
              <a:t>6</a:t>
            </a:fld>
            <a:endParaRPr lang="ru-RU" sz="1200" b="0"/>
          </a:p>
        </p:txBody>
      </p:sp>
      <p:sp>
        <p:nvSpPr>
          <p:cNvPr id="2560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5605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algn="r" defTabSz="919163"/>
            <a:fld id="{99130B75-C8D8-4F09-A0F0-E3027A1EBAA4}" type="slidenum">
              <a:rPr lang="ru-RU" sz="1200" b="0">
                <a:latin typeface="Calibri" pitchFamily="34" charset="0"/>
              </a:rPr>
              <a:pPr algn="r" defTabSz="919163"/>
              <a:t>6</a:t>
            </a:fld>
            <a:endParaRPr lang="ru-RU" sz="1200" b="0">
              <a:latin typeface="Calibri" pitchFamily="34" charset="0"/>
            </a:endParaRPr>
          </a:p>
        </p:txBody>
      </p:sp>
      <p:sp>
        <p:nvSpPr>
          <p:cNvPr id="25606" name="Footer Placeholder 5"/>
          <p:cNvSpPr txBox="1">
            <a:spLocks noGrp="1"/>
          </p:cNvSpPr>
          <p:nvPr/>
        </p:nvSpPr>
        <p:spPr bwMode="auto">
          <a:xfrm>
            <a:off x="0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9" tIns="45994" rIns="91989" bIns="45994" anchor="b"/>
          <a:lstStyle/>
          <a:p>
            <a:pPr defTabSz="919163"/>
            <a:r>
              <a:rPr lang="en-US" sz="1200" b="0"/>
              <a:t>I</a:t>
            </a:r>
            <a:endParaRPr lang="ru-RU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9984C-1344-4A88-ABC8-D533E94BF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71D51-A3C6-4C7A-8246-E3CCE8DBD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6DDE4-0D9B-49E3-B424-51F3B179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0E28-863A-4AA2-809F-D11FE7859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0CD11-FFA6-4933-B045-5DA4129B1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A700-7104-4FD2-AD4E-096AE2B92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9218-A758-44B7-AF10-7FB7F842F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9926-3F14-4F9F-A74B-52AF27A5E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F23DA-4283-4D8A-A90D-F11365CC7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312AA-2998-4403-8DE1-C95FB629C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87510-1BB1-4FE8-8302-3C0B8522D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0E29-2FAF-4AB7-BBAD-DBC41A68E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" name="Rectangle 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32138" y="6519863"/>
            <a:ext cx="601186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pitchFamily="34" charset="0"/>
                <a:ea typeface="HYGothic-Extra"/>
                <a:cs typeface="Arial" pitchFamily="34" charset="0"/>
              </a:defRPr>
            </a:lvl1pPr>
          </a:lstStyle>
          <a:p>
            <a:pPr>
              <a:defRPr/>
            </a:pPr>
            <a:fld id="{D829C3F5-D647-49C3-B6C6-B39D794E8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2" name="Rectangle 1028"/>
          <p:cNvSpPr>
            <a:spLocks noChangeArrowheads="1"/>
          </p:cNvSpPr>
          <p:nvPr userDrawn="1"/>
        </p:nvSpPr>
        <p:spPr bwMode="auto">
          <a:xfrm>
            <a:off x="323850" y="6524625"/>
            <a:ext cx="2735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200" i="1">
                <a:solidFill>
                  <a:srgbClr val="000099"/>
                </a:solidFill>
                <a:latin typeface="Arial" pitchFamily="34" charset="0"/>
              </a:rPr>
              <a:t>ГРАНС-Центр </a:t>
            </a:r>
            <a:r>
              <a:rPr lang="en-US" sz="1200">
                <a:solidFill>
                  <a:srgbClr val="000099"/>
                </a:solidFill>
                <a:latin typeface="Arial" pitchFamily="34" charset="0"/>
              </a:rPr>
              <a:t>©</a:t>
            </a:r>
            <a:r>
              <a:rPr lang="ru-RU" sz="1200">
                <a:solidFill>
                  <a:srgbClr val="000099"/>
                </a:solidFill>
                <a:latin typeface="Arial" pitchFamily="34" charset="0"/>
              </a:rPr>
              <a:t> 2009</a:t>
            </a:r>
          </a:p>
        </p:txBody>
      </p:sp>
      <p:pic>
        <p:nvPicPr>
          <p:cNvPr id="1028" name="Picture 103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20650" y="6543675"/>
            <a:ext cx="2079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circl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urdev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mef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1EA33D-67BA-46A8-B31C-761D557D97A1}" type="slidenum">
              <a:rPr lang="ru-RU" smtClean="0">
                <a:latin typeface="Arial" charset="0"/>
                <a:cs typeface="Arial" charset="0"/>
              </a:rPr>
              <a:pPr/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0" y="2349500"/>
            <a:ext cx="9144000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r>
              <a:rPr lang="ru-RU" sz="2200" b="0">
                <a:solidFill>
                  <a:srgbClr val="000066"/>
                </a:solidFill>
                <a:latin typeface="Arial Black" pitchFamily="34" charset="0"/>
              </a:rPr>
              <a:t>ИНДЕКС ГРАЖДАНСКОГО ОБЩЕСТВА В РОССИИ-2009</a:t>
            </a:r>
            <a:r>
              <a:rPr lang="ru-RU" sz="2300" b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2300" b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b="0">
                <a:solidFill>
                  <a:srgbClr val="000066"/>
                </a:solidFill>
                <a:latin typeface="Arial Black" pitchFamily="34" charset="0"/>
              </a:rPr>
              <a:t>(по методологии Всемирного альянса за гражданское участие)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r>
              <a:rPr lang="ru-RU" sz="2400" b="0">
                <a:solidFill>
                  <a:srgbClr val="000066"/>
                </a:solidFill>
                <a:latin typeface="Arial Black" pitchFamily="34" charset="0"/>
              </a:rPr>
              <a:t>Л.Н. Проскурякова</a:t>
            </a:r>
            <a:br>
              <a:rPr lang="ru-RU" sz="2400" b="0">
                <a:solidFill>
                  <a:srgbClr val="000066"/>
                </a:solidFill>
                <a:latin typeface="Arial Black" pitchFamily="34" charset="0"/>
              </a:rPr>
            </a:br>
            <a:endParaRPr lang="ru-RU" sz="1400" b="0" i="1">
              <a:solidFill>
                <a:srgbClr val="000066"/>
              </a:solidFill>
              <a:cs typeface="Arial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spcAft>
                <a:spcPct val="110000"/>
              </a:spcAft>
            </a:pPr>
            <a:endParaRPr lang="ru-RU" sz="2000" b="0">
              <a:solidFill>
                <a:srgbClr val="000066"/>
              </a:solidFill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0" y="6399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0"/>
              <a:t>Москва, 13 октября 2009 г.</a:t>
            </a:r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5650" y="69850"/>
            <a:ext cx="7440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dist"/>
            <a:r>
              <a:rPr lang="ru-RU" sz="1600">
                <a:solidFill>
                  <a:srgbClr val="000099"/>
                </a:solidFill>
                <a:cs typeface="Arial" charset="0"/>
              </a:rPr>
              <a:t>ГОСУДАРСТВЕННЫЙ УНИВЕРСИТЕТ – ВЫСШАЯ ШКОЛА ЭКОНОМИКИ</a:t>
            </a:r>
          </a:p>
          <a:p>
            <a:pPr algn="dist"/>
            <a:r>
              <a:rPr lang="ru-RU" sz="1200">
                <a:solidFill>
                  <a:srgbClr val="000099"/>
                </a:solidFill>
                <a:cs typeface="Arial" charset="0"/>
              </a:rPr>
              <a:t>ЦЕНТР ИССЛЕДОВАНИЙ ГРАЖДАНСКОГО ОБЩЕСТВА И НЕКОММЕРЧЕСКОГО СЕКТОРА</a:t>
            </a:r>
          </a:p>
        </p:txBody>
      </p:sp>
      <p:grpSp>
        <p:nvGrpSpPr>
          <p:cNvPr id="16390" name="Group 3"/>
          <p:cNvGrpSpPr>
            <a:grpSpLocks/>
          </p:cNvGrpSpPr>
          <p:nvPr/>
        </p:nvGrpSpPr>
        <p:grpSpPr bwMode="auto">
          <a:xfrm>
            <a:off x="0" y="692150"/>
            <a:ext cx="9144000" cy="144463"/>
            <a:chOff x="0" y="391"/>
            <a:chExt cx="5760" cy="91"/>
          </a:xfrm>
        </p:grpSpPr>
        <p:sp>
          <p:nvSpPr>
            <p:cNvPr id="16395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16396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ru-RU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2475" y="88900"/>
            <a:ext cx="5222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38" y="53975"/>
            <a:ext cx="5397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28575" y="6486525"/>
            <a:ext cx="2195513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4" name="Picture 1" descr="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908050"/>
            <a:ext cx="1143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097E79A-2A6E-4484-9F92-8E1F703FD8F6}" type="slidenum">
              <a:rPr lang="ru-RU" smtClean="0">
                <a:latin typeface="Arial" charset="0"/>
                <a:cs typeface="Arial" charset="0"/>
              </a:rPr>
              <a:pPr/>
              <a:t>10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A50021"/>
                </a:solidFill>
              </a:rPr>
              <a:t>Информация о реализации проекта в мире (4)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229600" cy="5256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mtClean="0"/>
              <a:t>Публикации</a:t>
            </a:r>
            <a:r>
              <a:rPr lang="en-US" smtClean="0"/>
              <a:t> </a:t>
            </a:r>
            <a:r>
              <a:rPr lang="ru-RU" smtClean="0"/>
              <a:t>С</a:t>
            </a:r>
            <a:r>
              <a:rPr lang="en-US" smtClean="0"/>
              <a:t>IVICUS</a:t>
            </a:r>
            <a:r>
              <a:rPr lang="ru-RU" smtClean="0"/>
              <a:t>: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9716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9717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pic>
        <p:nvPicPr>
          <p:cNvPr id="29701" name="Picture 8" descr="CSI_VOL1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1847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/>
              <a:t> </a:t>
            </a:r>
          </a:p>
        </p:txBody>
      </p:sp>
      <p:sp>
        <p:nvSpPr>
          <p:cNvPr id="29703" name="Rectangle 11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0"/>
              <a:t> </a:t>
            </a: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b="0"/>
              <a:t> </a:t>
            </a:r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468313" y="48688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970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250825" y="4652963"/>
            <a:ext cx="21605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CIVICUS Global Survey of the State of Civil Society, Volume 1, V. Finn Heinrich (ed.)</a:t>
            </a:r>
            <a:endParaRPr lang="ru-RU" sz="1600"/>
          </a:p>
        </p:txBody>
      </p:sp>
      <p:sp>
        <p:nvSpPr>
          <p:cNvPr id="29708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0" name="Rectangle 20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1" name="Rectangle 21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12" name="Rectangle 2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9713" name="Picture 23" descr="CS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700213"/>
            <a:ext cx="18351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4" name="Text Box 24"/>
          <p:cNvSpPr txBox="1">
            <a:spLocks noChangeArrowheads="1"/>
          </p:cNvSpPr>
          <p:nvPr/>
        </p:nvSpPr>
        <p:spPr bwMode="auto">
          <a:xfrm>
            <a:off x="2987675" y="4581525"/>
            <a:ext cx="21605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CIVICUS Global Survey: Volume 2: </a:t>
            </a:r>
            <a:r>
              <a:rPr lang="ru-RU" sz="1600"/>
              <a:t>Comparative Perspectives, edited by V. Finn Heinrich and Lorenzo Fioramonti </a:t>
            </a:r>
          </a:p>
        </p:txBody>
      </p:sp>
      <p:sp>
        <p:nvSpPr>
          <p:cNvPr id="29715" name="Text Box 25"/>
          <p:cNvSpPr txBox="1">
            <a:spLocks noChangeArrowheads="1"/>
          </p:cNvSpPr>
          <p:nvPr/>
        </p:nvSpPr>
        <p:spPr bwMode="auto">
          <a:xfrm>
            <a:off x="5580063" y="1341438"/>
            <a:ext cx="3024187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L. Fioramonti, V.F.Heinrich, How Civil Society Influences Policy: A Comparative Abalysis of the CIVICUS Civil Society Index in Post-Communist Europe, Working paper (2007) </a:t>
            </a:r>
            <a:r>
              <a:rPr lang="ru-RU" b="0" i="1"/>
              <a:t>Болгария, Хорватия, Чехия, Македония, Польша, Румыния, Словения, Украина</a:t>
            </a:r>
            <a:r>
              <a:rPr lang="ru-RU"/>
              <a:t> 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H. Anheier,</a:t>
            </a:r>
            <a:r>
              <a:rPr lang="ru-RU"/>
              <a:t> </a:t>
            </a:r>
            <a:r>
              <a:rPr lang="en-US"/>
              <a:t>Civil Society Measurement, Evaluation, Policy (</a:t>
            </a:r>
            <a:r>
              <a:rPr lang="ru-RU"/>
              <a:t>2004) 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1D300E-E782-4E03-BD86-B3967D733C85}" type="slidenum">
              <a:rPr lang="ru-RU" smtClean="0">
                <a:latin typeface="Arial" charset="0"/>
                <a:cs typeface="Arial" charset="0"/>
              </a:rPr>
              <a:pPr/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smtClean="0">
                <a:solidFill>
                  <a:srgbClr val="A50021"/>
                </a:solidFill>
              </a:rPr>
              <a:t>Функции наблюдательного совета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2800" smtClean="0"/>
              <a:t>Общий надзор за выполнением проекта,  достижением поставленных целей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Участие: анализ расстановки социальных сил и составление карты гражданского общества, опр-е состава участников фокус-групп, организация и проведение национальной конференции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Совместно с исследовательской командой оценка сильных и слабых сторон различных этапов 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Внесение предложений по повышению эффективности, ресурсному обеспечению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Распространение результатов проекта </a:t>
            </a:r>
          </a:p>
          <a:p>
            <a:pPr>
              <a:lnSpc>
                <a:spcPct val="80000"/>
              </a:lnSpc>
            </a:pPr>
            <a:endParaRPr lang="ru-RU" sz="2800" smtClean="0"/>
          </a:p>
        </p:txBody>
      </p:sp>
      <p:grpSp>
        <p:nvGrpSpPr>
          <p:cNvPr id="346116" name="Group 3"/>
          <p:cNvGrpSpPr>
            <a:grpSpLocks/>
          </p:cNvGrpSpPr>
          <p:nvPr/>
        </p:nvGrpSpPr>
        <p:grpSpPr bwMode="auto">
          <a:xfrm>
            <a:off x="0" y="981075"/>
            <a:ext cx="9144000" cy="144463"/>
            <a:chOff x="0" y="391"/>
            <a:chExt cx="5760" cy="91"/>
          </a:xfrm>
        </p:grpSpPr>
        <p:sp>
          <p:nvSpPr>
            <p:cNvPr id="34611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34611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sp>
        <p:nvSpPr>
          <p:cNvPr id="346117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7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855EFA-D4B3-4D69-B6DC-9701B948DB61}" type="slidenum">
              <a:rPr lang="ru-RU" smtClean="0">
                <a:latin typeface="Arial" charset="0"/>
                <a:cs typeface="Arial" charset="0"/>
              </a:rPr>
              <a:pPr/>
              <a:t>12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000" smtClean="0">
                <a:solidFill>
                  <a:srgbClr val="A50021"/>
                </a:solidFill>
              </a:rPr>
              <a:t>Цели и задачи третьей встречи НС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Обсуждение проекта Доклада по России</a:t>
            </a:r>
          </a:p>
          <a:p>
            <a:r>
              <a:rPr lang="ru-RU" smtClean="0"/>
              <a:t>Обсуждение проекта практических рекомендаций</a:t>
            </a:r>
          </a:p>
          <a:p>
            <a:r>
              <a:rPr lang="ru-RU" smtClean="0"/>
              <a:t>Обсуждение стратегии распространения результатов целевым группам в России и за рубежом</a:t>
            </a:r>
          </a:p>
        </p:txBody>
      </p:sp>
      <p:grpSp>
        <p:nvGrpSpPr>
          <p:cNvPr id="347140" name="Group 3"/>
          <p:cNvGrpSpPr>
            <a:grpSpLocks/>
          </p:cNvGrpSpPr>
          <p:nvPr/>
        </p:nvGrpSpPr>
        <p:grpSpPr bwMode="auto">
          <a:xfrm>
            <a:off x="0" y="981075"/>
            <a:ext cx="9144000" cy="144463"/>
            <a:chOff x="0" y="391"/>
            <a:chExt cx="5760" cy="91"/>
          </a:xfrm>
        </p:grpSpPr>
        <p:sp>
          <p:nvSpPr>
            <p:cNvPr id="347142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347143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sp>
        <p:nvSpPr>
          <p:cNvPr id="347141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1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5C8CC3-3306-4D22-8A97-83B733A85028}" type="slidenum">
              <a:rPr lang="ru-RU" smtClean="0">
                <a:latin typeface="Arial" charset="0"/>
                <a:cs typeface="Arial" charset="0"/>
              </a:rPr>
              <a:pPr/>
              <a:t>13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481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3600" b="1" smtClean="0">
                <a:solidFill>
                  <a:srgbClr val="A5002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5C22F0-7E37-418F-878E-4CC9E3689ECD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7950" y="44450"/>
            <a:ext cx="8858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A50021"/>
                </a:solidFill>
              </a:rPr>
              <a:t>Информация о реализации проекта в России (1)</a:t>
            </a:r>
            <a:endParaRPr lang="en-US" sz="2400">
              <a:solidFill>
                <a:srgbClr val="A50021"/>
              </a:solidFill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0" y="500063"/>
            <a:ext cx="9144000" cy="144462"/>
            <a:chOff x="0" y="391"/>
            <a:chExt cx="5760" cy="91"/>
          </a:xfrm>
        </p:grpSpPr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8137525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>
              <a:spcBef>
                <a:spcPct val="50000"/>
              </a:spcBef>
            </a:pPr>
            <a:r>
              <a:rPr lang="ru-RU" sz="2600" u="sng">
                <a:latin typeface="Times New Roman" pitchFamily="18" charset="0"/>
              </a:rPr>
              <a:t>Компоненты проекта (завершенные или на стадии завершения)</a:t>
            </a:r>
          </a:p>
          <a:p>
            <a:pPr marL="179388" indent="-179388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ГРАНС-Центр стал полноправным членом </a:t>
            </a:r>
            <a:r>
              <a:rPr lang="en-US" sz="2000">
                <a:latin typeface="Times New Roman" pitchFamily="18" charset="0"/>
              </a:rPr>
              <a:t>CIVICUS</a:t>
            </a:r>
            <a:endParaRPr lang="ru-RU" sz="2000">
              <a:latin typeface="Times New Roman" pitchFamily="18" charset="0"/>
            </a:endParaRPr>
          </a:p>
          <a:p>
            <a:pPr marL="179388" indent="-179388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Сформирован наблюдательный совет и проведена его первая встреча</a:t>
            </a:r>
          </a:p>
          <a:p>
            <a:pPr marL="179388" indent="-179388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Проведен тренинг для российской команды (онлайн тренинг + телефонная конференция и тренинг в Минске)</a:t>
            </a:r>
          </a:p>
          <a:p>
            <a:pPr marL="179388" indent="-179388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Собрана информация по индикаторам, в т.ч. в рамках:</a:t>
            </a:r>
          </a:p>
          <a:p>
            <a:pPr marL="742950" lvl="1" indent="-285750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Всероссийского обследования НКО</a:t>
            </a:r>
          </a:p>
          <a:p>
            <a:pPr marL="742950" lvl="1" indent="-285750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Экспертного опроса представителей организаций, относящихся к категории заинтересованных в развитии гражданского общества и имеющих реальный опыт взаимодействия с его структурами</a:t>
            </a:r>
          </a:p>
          <a:p>
            <a:pPr marL="742950" lvl="1" indent="-285750">
              <a:spcBef>
                <a:spcPts val="1000"/>
              </a:spcBef>
              <a:buFontTx/>
              <a:buChar char="•"/>
            </a:pPr>
            <a:r>
              <a:rPr lang="ru-RU" sz="2000">
                <a:latin typeface="Times New Roman" pitchFamily="18" charset="0"/>
              </a:rPr>
              <a:t>Всероссийского опроса населения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277C9E-3079-47B4-9216-0FD1C73CDFA2}" type="slidenum">
              <a:rPr lang="ru-RU" smtClean="0">
                <a:latin typeface="Arial" charset="0"/>
                <a:cs typeface="Arial" charset="0"/>
              </a:rPr>
              <a:pPr/>
              <a:t>3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8229600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600" b="1" smtClean="0">
                <a:solidFill>
                  <a:srgbClr val="A50021"/>
                </a:solidFill>
              </a:rPr>
              <a:t>Первая встреча НС, 01 июля 2009 г.</a:t>
            </a: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1511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pic>
        <p:nvPicPr>
          <p:cNvPr id="21509" name="Picture 7" descr="ACMee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981075"/>
            <a:ext cx="597535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323850" y="1125538"/>
            <a:ext cx="2411413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 u="sng">
                <a:latin typeface="Times New Roman" pitchFamily="18" charset="0"/>
              </a:rPr>
              <a:t>Цели встречи:</a:t>
            </a:r>
          </a:p>
          <a:p>
            <a:r>
              <a:rPr lang="ru-RU" sz="2000" b="0">
                <a:latin typeface="Times New Roman" pitchFamily="18" charset="0"/>
              </a:rPr>
              <a:t>Получение «обратной связи», одобрение процесса реализации проекта:</a:t>
            </a:r>
          </a:p>
          <a:p>
            <a:r>
              <a:rPr lang="ru-RU" sz="2000" b="0">
                <a:latin typeface="Times New Roman" pitchFamily="18" charset="0"/>
              </a:rPr>
              <a:t>Определение, матрица источников информации по индикаторам, анализ расстановки социальных сил, определение основных заинтересованных сторон для опроса внешнего восприятия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en-GB" sz="20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8F7CFFC-00C5-4538-875D-1E7D52BB2CDB}" type="slidenum">
              <a:rPr lang="ru-RU" smtClean="0">
                <a:latin typeface="Arial" charset="0"/>
                <a:cs typeface="Arial" charset="0"/>
              </a:rPr>
              <a:pPr/>
              <a:t>4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3460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smtClean="0">
                <a:solidFill>
                  <a:srgbClr val="A50021"/>
                </a:solidFill>
              </a:rPr>
              <a:t>Информация о реализации проекта в России (2)</a:t>
            </a:r>
            <a:r>
              <a:rPr lang="en-US" sz="2200" b="1" smtClean="0">
                <a:solidFill>
                  <a:srgbClr val="A50021"/>
                </a:solidFill>
              </a:rPr>
              <a:t/>
            </a:r>
            <a:br>
              <a:rPr lang="en-US" sz="2200" b="1" smtClean="0">
                <a:solidFill>
                  <a:srgbClr val="A50021"/>
                </a:solidFill>
              </a:rPr>
            </a:br>
            <a:endParaRPr lang="ru-RU" sz="2200" b="1" smtClean="0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1438"/>
            <a:ext cx="8229600" cy="5040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sz="2400" b="1" u="sng" smtClean="0"/>
              <a:t>Компоненты проекта (в стадии реализации)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Проводится анализ источниковой базы (публикации, результаты исследований, международные источники данных и т.д.)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Проводится контент-анализ публикаций в СМИ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Начата подготовка текста </a:t>
            </a:r>
            <a:r>
              <a:rPr lang="ru-RU" sz="2400" b="1" smtClean="0">
                <a:solidFill>
                  <a:srgbClr val="000000"/>
                </a:solidFill>
              </a:rPr>
              <a:t>Аналитического доклада по России</a:t>
            </a:r>
            <a:r>
              <a:rPr lang="ru-RU" sz="2400" b="1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Обсуждение предварительных результатов (проекта доклада и рекомендаций) будет проведено в рамках ежегодной конференции МЭР (декабрь 2009 г.)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Подготовка информации и данных по России для глобальной базы данных индикаторов и глобального отчета о состоянии гражданского общества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0" y="765175"/>
            <a:ext cx="9144000" cy="144463"/>
            <a:chOff x="0" y="391"/>
            <a:chExt cx="5760" cy="91"/>
          </a:xfrm>
        </p:grpSpPr>
        <p:sp>
          <p:nvSpPr>
            <p:cNvPr id="22533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2534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003807-8493-4476-89F8-C57F97824EA6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A50021"/>
                </a:solidFill>
              </a:rPr>
              <a:t>Информация о реализации проекта в России (3)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  <a:buFontTx/>
              <a:buNone/>
            </a:pPr>
            <a:r>
              <a:rPr lang="ru-RU" sz="2600" b="1" smtClean="0"/>
              <a:t>Международное сотрудничество и обмен опытом </a:t>
            </a:r>
            <a:r>
              <a:rPr lang="ru-RU" sz="2400" b="1" smtClean="0"/>
              <a:t>(</a:t>
            </a:r>
            <a:r>
              <a:rPr lang="en-US" sz="2400" b="1" smtClean="0"/>
              <a:t>CIVICUS</a:t>
            </a:r>
            <a:r>
              <a:rPr lang="ru-RU" sz="2400" b="1" smtClean="0"/>
              <a:t>, национальные команды в странах СНГ):</a:t>
            </a:r>
            <a:endParaRPr lang="en-US" sz="2400" b="1" smtClean="0"/>
          </a:p>
          <a:p>
            <a:pPr>
              <a:lnSpc>
                <a:spcPct val="85000"/>
              </a:lnSpc>
              <a:buFontTx/>
              <a:buNone/>
            </a:pPr>
            <a:endParaRPr lang="ru-RU" sz="2400" b="1" smtClean="0"/>
          </a:p>
          <a:p>
            <a:pPr>
              <a:lnSpc>
                <a:spcPct val="85000"/>
              </a:lnSpc>
            </a:pPr>
            <a:r>
              <a:rPr lang="ru-RU" sz="2600" smtClean="0"/>
              <a:t>Размещение новостей российского проекта на сайте </a:t>
            </a:r>
            <a:r>
              <a:rPr lang="en-US" sz="2600" smtClean="0"/>
              <a:t>CIVICUS</a:t>
            </a:r>
            <a:r>
              <a:rPr lang="ru-RU" sz="2600" smtClean="0"/>
              <a:t> и целевая рассылка организациям-членам</a:t>
            </a:r>
          </a:p>
          <a:p>
            <a:pPr>
              <a:lnSpc>
                <a:spcPct val="85000"/>
              </a:lnSpc>
            </a:pPr>
            <a:r>
              <a:rPr lang="ru-RU" sz="2600" smtClean="0"/>
              <a:t>Предоставление российской методики общероссийских опросов</a:t>
            </a:r>
          </a:p>
          <a:p>
            <a:pPr>
              <a:lnSpc>
                <a:spcPct val="85000"/>
              </a:lnSpc>
            </a:pPr>
            <a:r>
              <a:rPr lang="ru-RU" sz="2600" smtClean="0"/>
              <a:t>Предоставление переводов на русский частей методологии </a:t>
            </a:r>
          </a:p>
          <a:p>
            <a:pPr>
              <a:lnSpc>
                <a:spcPct val="85000"/>
              </a:lnSpc>
            </a:pPr>
            <a:r>
              <a:rPr lang="ru-RU" sz="2600" smtClean="0"/>
              <a:t>2010: международный семинар для стран ЦВЕ/СНГ (Москва)</a:t>
            </a:r>
          </a:p>
          <a:p>
            <a:pPr>
              <a:lnSpc>
                <a:spcPct val="85000"/>
              </a:lnSpc>
            </a:pPr>
            <a:r>
              <a:rPr lang="ru-RU" sz="2600" smtClean="0"/>
              <a:t>2010: Всемирная ассамблея </a:t>
            </a:r>
            <a:r>
              <a:rPr lang="en-US" sz="2600" smtClean="0"/>
              <a:t>CIVICUS</a:t>
            </a:r>
            <a:endParaRPr lang="ru-RU" sz="2600" smtClean="0"/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3557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3558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90DB8D-D4D3-4FDD-8EE1-B5AA1D65E219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1047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A50021"/>
                </a:solidFill>
              </a:rPr>
              <a:t>Информация о реализации проекта в России (4)</a:t>
            </a:r>
            <a:endParaRPr lang="ru-RU" altLang="ko-KR">
              <a:solidFill>
                <a:srgbClr val="A50021"/>
              </a:solidFill>
            </a:endParaRPr>
          </a:p>
        </p:txBody>
      </p:sp>
      <p:sp>
        <p:nvSpPr>
          <p:cNvPr id="24579" name="Line 9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0" y="571500"/>
            <a:ext cx="9144000" cy="144463"/>
            <a:chOff x="0" y="391"/>
            <a:chExt cx="5760" cy="91"/>
          </a:xfrm>
        </p:grpSpPr>
        <p:sp>
          <p:nvSpPr>
            <p:cNvPr id="24608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4609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grpSp>
        <p:nvGrpSpPr>
          <p:cNvPr id="24581" name="Group 1051"/>
          <p:cNvGrpSpPr>
            <a:grpSpLocks noChangeAspect="1"/>
          </p:cNvGrpSpPr>
          <p:nvPr/>
        </p:nvGrpSpPr>
        <p:grpSpPr bwMode="auto">
          <a:xfrm>
            <a:off x="323850" y="549275"/>
            <a:ext cx="8135938" cy="6008688"/>
            <a:chOff x="2550" y="-305"/>
            <a:chExt cx="7350" cy="4629"/>
          </a:xfrm>
        </p:grpSpPr>
        <p:sp>
          <p:nvSpPr>
            <p:cNvPr id="24583" name="AutoShape 1052"/>
            <p:cNvSpPr>
              <a:spLocks noChangeAspect="1" noChangeArrowheads="1"/>
            </p:cNvSpPr>
            <p:nvPr/>
          </p:nvSpPr>
          <p:spPr bwMode="auto">
            <a:xfrm>
              <a:off x="2550" y="-305"/>
              <a:ext cx="7350" cy="4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Text Box 1053"/>
            <p:cNvSpPr txBox="1">
              <a:spLocks noChangeArrowheads="1"/>
            </p:cNvSpPr>
            <p:nvPr/>
          </p:nvSpPr>
          <p:spPr bwMode="auto">
            <a:xfrm>
              <a:off x="2700" y="-151"/>
              <a:ext cx="1200" cy="8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1.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Конкурс заявок на реализацию проекта</a:t>
              </a:r>
              <a:endParaRPr lang="ru-RU" sz="1200"/>
            </a:p>
          </p:txBody>
        </p:sp>
        <p:sp>
          <p:nvSpPr>
            <p:cNvPr id="24585" name="Text Box 1054"/>
            <p:cNvSpPr txBox="1">
              <a:spLocks noChangeArrowheads="1"/>
            </p:cNvSpPr>
            <p:nvPr/>
          </p:nvSpPr>
          <p:spPr bwMode="auto">
            <a:xfrm>
              <a:off x="4350" y="-151"/>
              <a:ext cx="1200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2.</a:t>
              </a:r>
            </a:p>
            <a:p>
              <a:pPr algn="ctr"/>
              <a:r>
                <a:rPr lang="ru-RU" sz="1300">
                  <a:solidFill>
                    <a:srgbClr val="000000"/>
                  </a:solidFill>
                  <a:latin typeface="Times New Roman" pitchFamily="18" charset="0"/>
                </a:rPr>
                <a:t>Отбор нац. Координа-торов</a:t>
              </a:r>
              <a:endParaRPr lang="ru-RU" sz="1300"/>
            </a:p>
          </p:txBody>
        </p:sp>
        <p:sp>
          <p:nvSpPr>
            <p:cNvPr id="24586" name="Text Box 1055"/>
            <p:cNvSpPr txBox="1">
              <a:spLocks noChangeArrowheads="1"/>
            </p:cNvSpPr>
            <p:nvPr/>
          </p:nvSpPr>
          <p:spPr bwMode="auto">
            <a:xfrm>
              <a:off x="6000" y="-151"/>
              <a:ext cx="1200" cy="77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300">
                  <a:solidFill>
                    <a:srgbClr val="000000"/>
                  </a:solidFill>
                  <a:latin typeface="Times New Roman" pitchFamily="18" charset="0"/>
                </a:rPr>
                <a:t>3.</a:t>
              </a:r>
            </a:p>
            <a:p>
              <a:pPr algn="ctr"/>
              <a:r>
                <a:rPr lang="ru-RU" sz="1300">
                  <a:solidFill>
                    <a:srgbClr val="000000"/>
                  </a:solidFill>
                  <a:latin typeface="Times New Roman" pitchFamily="18" charset="0"/>
                </a:rPr>
                <a:t>Подготови-тельные мероприятия </a:t>
              </a:r>
            </a:p>
            <a:p>
              <a:endParaRPr lang="ru-RU" sz="1300"/>
            </a:p>
          </p:txBody>
        </p:sp>
        <p:sp>
          <p:nvSpPr>
            <p:cNvPr id="24587" name="Text Box 1056"/>
            <p:cNvSpPr txBox="1">
              <a:spLocks noChangeArrowheads="1"/>
            </p:cNvSpPr>
            <p:nvPr/>
          </p:nvSpPr>
          <p:spPr bwMode="auto">
            <a:xfrm>
              <a:off x="7650" y="-151"/>
              <a:ext cx="1800" cy="7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4.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Организация российской исследовательской команды</a:t>
              </a:r>
              <a:endParaRPr lang="ru-RU" sz="1200"/>
            </a:p>
          </p:txBody>
        </p:sp>
        <p:sp>
          <p:nvSpPr>
            <p:cNvPr id="24588" name="Text Box 1057"/>
            <p:cNvSpPr txBox="1">
              <a:spLocks noChangeArrowheads="1"/>
            </p:cNvSpPr>
            <p:nvPr/>
          </p:nvSpPr>
          <p:spPr bwMode="auto">
            <a:xfrm>
              <a:off x="7650" y="2363"/>
              <a:ext cx="1800" cy="7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7.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Организация Наблюдательного Совета и его 1я встреча</a:t>
              </a:r>
              <a:endParaRPr lang="ru-RU" sz="1200">
                <a:solidFill>
                  <a:srgbClr val="000000"/>
                </a:solidFill>
                <a:latin typeface="SimSun"/>
              </a:endParaRPr>
            </a:p>
            <a:p>
              <a:endParaRPr lang="ru-RU" sz="1200" b="0">
                <a:solidFill>
                  <a:srgbClr val="000000"/>
                </a:solidFill>
                <a:latin typeface="SimSun"/>
              </a:endParaRPr>
            </a:p>
            <a:p>
              <a:endParaRPr lang="ru-RU" sz="1200"/>
            </a:p>
          </p:txBody>
        </p:sp>
        <p:sp>
          <p:nvSpPr>
            <p:cNvPr id="24589" name="Text Box 1058"/>
            <p:cNvSpPr txBox="1">
              <a:spLocks noChangeArrowheads="1"/>
            </p:cNvSpPr>
            <p:nvPr/>
          </p:nvSpPr>
          <p:spPr bwMode="auto">
            <a:xfrm>
              <a:off x="7650" y="775"/>
              <a:ext cx="1800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5.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Анализ публикаций и исследований</a:t>
              </a:r>
            </a:p>
            <a:p>
              <a:endParaRPr lang="ru-RU" sz="1200"/>
            </a:p>
          </p:txBody>
        </p:sp>
        <p:sp>
          <p:nvSpPr>
            <p:cNvPr id="24590" name="Text Box 1059"/>
            <p:cNvSpPr txBox="1">
              <a:spLocks noChangeArrowheads="1"/>
            </p:cNvSpPr>
            <p:nvPr/>
          </p:nvSpPr>
          <p:spPr bwMode="auto">
            <a:xfrm>
              <a:off x="7650" y="3398"/>
              <a:ext cx="1800" cy="8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8.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Первичные колич. исследования (опрос населения и организаций)</a:t>
              </a:r>
            </a:p>
            <a:p>
              <a:endParaRPr lang="ru-RU" sz="1200"/>
            </a:p>
          </p:txBody>
        </p:sp>
        <p:sp>
          <p:nvSpPr>
            <p:cNvPr id="24591" name="Text Box 1060"/>
            <p:cNvSpPr txBox="1">
              <a:spLocks noChangeArrowheads="1"/>
            </p:cNvSpPr>
            <p:nvPr/>
          </p:nvSpPr>
          <p:spPr bwMode="auto">
            <a:xfrm>
              <a:off x="6263" y="3090"/>
              <a:ext cx="1087" cy="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9. Качеств. первичные исследования (вкл. кейс-стади)</a:t>
              </a:r>
            </a:p>
            <a:p>
              <a:endParaRPr lang="ru-RU" sz="1200" b="0">
                <a:solidFill>
                  <a:srgbClr val="000000"/>
                </a:solidFill>
                <a:latin typeface="SimSun"/>
              </a:endParaRPr>
            </a:p>
            <a:p>
              <a:endParaRPr lang="ru-RU" sz="1200"/>
            </a:p>
          </p:txBody>
        </p:sp>
        <p:sp>
          <p:nvSpPr>
            <p:cNvPr id="24592" name="Text Box 1061"/>
            <p:cNvSpPr txBox="1">
              <a:spLocks noChangeArrowheads="1"/>
            </p:cNvSpPr>
            <p:nvPr/>
          </p:nvSpPr>
          <p:spPr bwMode="auto">
            <a:xfrm>
              <a:off x="4650" y="3090"/>
              <a:ext cx="120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10.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Фокус-группы в регионах</a:t>
              </a:r>
            </a:p>
            <a:p>
              <a:endParaRPr lang="ru-RU" sz="1200" b="0">
                <a:solidFill>
                  <a:srgbClr val="000000"/>
                </a:solidFill>
                <a:latin typeface="SimSun"/>
              </a:endParaRPr>
            </a:p>
            <a:p>
              <a:endParaRPr lang="ru-RU" sz="1200"/>
            </a:p>
          </p:txBody>
        </p:sp>
        <p:sp>
          <p:nvSpPr>
            <p:cNvPr id="24593" name="Text Box 1062"/>
            <p:cNvSpPr txBox="1">
              <a:spLocks noChangeArrowheads="1"/>
            </p:cNvSpPr>
            <p:nvPr/>
          </p:nvSpPr>
          <p:spPr bwMode="auto">
            <a:xfrm>
              <a:off x="2850" y="3090"/>
              <a:ext cx="1500" cy="96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11. 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2я встреча Наблюдательного  Совета и общероссийская конференция</a:t>
              </a:r>
            </a:p>
            <a:p>
              <a:endParaRPr lang="ru-RU" sz="1200" b="0">
                <a:solidFill>
                  <a:srgbClr val="000000"/>
                </a:solidFill>
                <a:latin typeface="SimSun"/>
              </a:endParaRPr>
            </a:p>
            <a:p>
              <a:endParaRPr lang="ru-RU" sz="1200"/>
            </a:p>
          </p:txBody>
        </p:sp>
        <p:sp>
          <p:nvSpPr>
            <p:cNvPr id="24594" name="AutoShape 1063"/>
            <p:cNvSpPr>
              <a:spLocks noChangeArrowheads="1"/>
            </p:cNvSpPr>
            <p:nvPr/>
          </p:nvSpPr>
          <p:spPr bwMode="auto">
            <a:xfrm>
              <a:off x="2550" y="1084"/>
              <a:ext cx="1500" cy="1079"/>
            </a:xfrm>
            <a:prstGeom prst="wedgeEllipseCallout">
              <a:avLst>
                <a:gd name="adj1" fmla="val -3144"/>
                <a:gd name="adj2" fmla="val 12252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Основной результат 1: Аналитичес-кий отчет по России </a:t>
              </a:r>
              <a:endParaRPr lang="ru-RU" sz="1200"/>
            </a:p>
          </p:txBody>
        </p:sp>
        <p:sp>
          <p:nvSpPr>
            <p:cNvPr id="24595" name="AutoShape 1064"/>
            <p:cNvSpPr>
              <a:spLocks noChangeArrowheads="1"/>
            </p:cNvSpPr>
            <p:nvPr/>
          </p:nvSpPr>
          <p:spPr bwMode="auto">
            <a:xfrm>
              <a:off x="4200" y="1084"/>
              <a:ext cx="1500" cy="1079"/>
            </a:xfrm>
            <a:prstGeom prst="wedgeEllipseCallout">
              <a:avLst>
                <a:gd name="adj1" fmla="val -72051"/>
                <a:gd name="adj2" fmla="val 12013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Основной результат 2: Практические рекомендации </a:t>
              </a:r>
              <a:endParaRPr lang="ru-RU" sz="1200"/>
            </a:p>
          </p:txBody>
        </p:sp>
        <p:sp>
          <p:nvSpPr>
            <p:cNvPr id="24596" name="Text Box 1065"/>
            <p:cNvSpPr txBox="1">
              <a:spLocks noChangeArrowheads="1"/>
            </p:cNvSpPr>
            <p:nvPr/>
          </p:nvSpPr>
          <p:spPr bwMode="auto">
            <a:xfrm>
              <a:off x="7650" y="1547"/>
              <a:ext cx="1800" cy="70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6.</a:t>
              </a:r>
            </a:p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Тренинг для российской исследовательской команды</a:t>
              </a:r>
            </a:p>
            <a:p>
              <a:endParaRPr lang="ru-RU" sz="1200" b="0">
                <a:solidFill>
                  <a:srgbClr val="000000"/>
                </a:solidFill>
                <a:latin typeface="SimSun"/>
              </a:endParaRPr>
            </a:p>
            <a:p>
              <a:endParaRPr lang="ru-RU" sz="1200"/>
            </a:p>
          </p:txBody>
        </p:sp>
        <p:cxnSp>
          <p:nvCxnSpPr>
            <p:cNvPr id="24597" name="AutoShape 1066"/>
            <p:cNvCxnSpPr>
              <a:cxnSpLocks noChangeShapeType="1"/>
              <a:stCxn id="24584" idx="3"/>
              <a:endCxn id="24585" idx="1"/>
            </p:cNvCxnSpPr>
            <p:nvPr/>
          </p:nvCxnSpPr>
          <p:spPr bwMode="auto">
            <a:xfrm flipV="1">
              <a:off x="3900" y="235"/>
              <a:ext cx="450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8" name="AutoShape 1067"/>
            <p:cNvCxnSpPr>
              <a:cxnSpLocks noChangeShapeType="1"/>
              <a:stCxn id="24585" idx="3"/>
              <a:endCxn id="24586" idx="1"/>
            </p:cNvCxnSpPr>
            <p:nvPr/>
          </p:nvCxnSpPr>
          <p:spPr bwMode="auto">
            <a:xfrm flipV="1">
              <a:off x="5550" y="235"/>
              <a:ext cx="4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9" name="AutoShape 1068"/>
            <p:cNvCxnSpPr>
              <a:cxnSpLocks noChangeShapeType="1"/>
              <a:stCxn id="24586" idx="3"/>
              <a:endCxn id="24587" idx="1"/>
            </p:cNvCxnSpPr>
            <p:nvPr/>
          </p:nvCxnSpPr>
          <p:spPr bwMode="auto">
            <a:xfrm>
              <a:off x="7200" y="235"/>
              <a:ext cx="45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0" name="AutoShape 1069"/>
            <p:cNvCxnSpPr>
              <a:cxnSpLocks noChangeShapeType="1"/>
              <a:stCxn id="24587" idx="3"/>
              <a:endCxn id="24589" idx="3"/>
            </p:cNvCxnSpPr>
            <p:nvPr/>
          </p:nvCxnSpPr>
          <p:spPr bwMode="auto">
            <a:xfrm>
              <a:off x="9450" y="235"/>
              <a:ext cx="1" cy="848"/>
            </a:xfrm>
            <a:prstGeom prst="bentConnector3">
              <a:avLst>
                <a:gd name="adj1" fmla="val 360000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4601" name="AutoShape 1070"/>
            <p:cNvCxnSpPr>
              <a:cxnSpLocks noChangeShapeType="1"/>
              <a:stCxn id="24589" idx="1"/>
              <a:endCxn id="24596" idx="1"/>
            </p:cNvCxnSpPr>
            <p:nvPr/>
          </p:nvCxnSpPr>
          <p:spPr bwMode="auto">
            <a:xfrm rot="10800000" flipH="1" flipV="1">
              <a:off x="7650" y="1083"/>
              <a:ext cx="1" cy="816"/>
            </a:xfrm>
            <a:prstGeom prst="bentConnector3">
              <a:avLst>
                <a:gd name="adj1" fmla="val -360000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4602" name="AutoShape 1071"/>
            <p:cNvCxnSpPr>
              <a:cxnSpLocks noChangeShapeType="1"/>
              <a:stCxn id="24596" idx="3"/>
              <a:endCxn id="24588" idx="3"/>
            </p:cNvCxnSpPr>
            <p:nvPr/>
          </p:nvCxnSpPr>
          <p:spPr bwMode="auto">
            <a:xfrm>
              <a:off x="9450" y="1899"/>
              <a:ext cx="1" cy="828"/>
            </a:xfrm>
            <a:prstGeom prst="bentConnector3">
              <a:avLst>
                <a:gd name="adj1" fmla="val 3590001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4603" name="AutoShape 1072"/>
            <p:cNvCxnSpPr>
              <a:cxnSpLocks noChangeShapeType="1"/>
              <a:stCxn id="24588" idx="2"/>
              <a:endCxn id="24590" idx="0"/>
            </p:cNvCxnSpPr>
            <p:nvPr/>
          </p:nvCxnSpPr>
          <p:spPr bwMode="auto">
            <a:xfrm>
              <a:off x="8550" y="3090"/>
              <a:ext cx="1" cy="3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4" name="AutoShape 1073"/>
            <p:cNvCxnSpPr>
              <a:cxnSpLocks noChangeShapeType="1"/>
              <a:stCxn id="24590" idx="1"/>
              <a:endCxn id="24591" idx="3"/>
            </p:cNvCxnSpPr>
            <p:nvPr/>
          </p:nvCxnSpPr>
          <p:spPr bwMode="auto">
            <a:xfrm flipH="1" flipV="1">
              <a:off x="7350" y="3553"/>
              <a:ext cx="300" cy="2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5" name="AutoShape 1074"/>
            <p:cNvCxnSpPr>
              <a:cxnSpLocks noChangeShapeType="1"/>
              <a:stCxn id="24591" idx="1"/>
              <a:endCxn id="24592" idx="3"/>
            </p:cNvCxnSpPr>
            <p:nvPr/>
          </p:nvCxnSpPr>
          <p:spPr bwMode="auto">
            <a:xfrm flipH="1">
              <a:off x="5850" y="3553"/>
              <a:ext cx="41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606" name="AutoShape 1075"/>
            <p:cNvCxnSpPr>
              <a:cxnSpLocks noChangeShapeType="1"/>
              <a:stCxn id="24592" idx="1"/>
              <a:endCxn id="24593" idx="3"/>
            </p:cNvCxnSpPr>
            <p:nvPr/>
          </p:nvCxnSpPr>
          <p:spPr bwMode="auto">
            <a:xfrm flipH="1">
              <a:off x="4350" y="3553"/>
              <a:ext cx="300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4607" name="AutoShape 1076"/>
            <p:cNvSpPr>
              <a:spLocks noChangeArrowheads="1"/>
            </p:cNvSpPr>
            <p:nvPr/>
          </p:nvSpPr>
          <p:spPr bwMode="auto">
            <a:xfrm>
              <a:off x="5733" y="780"/>
              <a:ext cx="1541" cy="2035"/>
            </a:xfrm>
            <a:custGeom>
              <a:avLst/>
              <a:gdLst>
                <a:gd name="T0" fmla="*/ 1541 w 21600"/>
                <a:gd name="T1" fmla="*/ 1018 h 21600"/>
                <a:gd name="T2" fmla="*/ 771 w 21600"/>
                <a:gd name="T3" fmla="*/ 2035 h 21600"/>
                <a:gd name="T4" fmla="*/ 0 w 21600"/>
                <a:gd name="T5" fmla="*/ 1018 h 21600"/>
                <a:gd name="T6" fmla="*/ 771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5396 w 21600"/>
                <a:gd name="T13" fmla="*/ 5403 h 21600"/>
                <a:gd name="T14" fmla="*/ 16204 w 21600"/>
                <a:gd name="T15" fmla="*/ 1619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5400"/>
                  </a:moveTo>
                  <a:lnTo>
                    <a:pt x="9450" y="5400"/>
                  </a:lnTo>
                  <a:lnTo>
                    <a:pt x="9450" y="2700"/>
                  </a:lnTo>
                  <a:lnTo>
                    <a:pt x="8100" y="2700"/>
                  </a:lnTo>
                  <a:lnTo>
                    <a:pt x="10800" y="0"/>
                  </a:lnTo>
                  <a:lnTo>
                    <a:pt x="13500" y="2700"/>
                  </a:lnTo>
                  <a:lnTo>
                    <a:pt x="12150" y="2700"/>
                  </a:lnTo>
                  <a:lnTo>
                    <a:pt x="12150" y="5400"/>
                  </a:lnTo>
                  <a:lnTo>
                    <a:pt x="16200" y="5400"/>
                  </a:lnTo>
                  <a:lnTo>
                    <a:pt x="16200" y="9450"/>
                  </a:lnTo>
                  <a:lnTo>
                    <a:pt x="18900" y="9450"/>
                  </a:lnTo>
                  <a:lnTo>
                    <a:pt x="18900" y="8100"/>
                  </a:lnTo>
                  <a:lnTo>
                    <a:pt x="21600" y="10800"/>
                  </a:lnTo>
                  <a:lnTo>
                    <a:pt x="18900" y="13500"/>
                  </a:lnTo>
                  <a:lnTo>
                    <a:pt x="18900" y="12150"/>
                  </a:lnTo>
                  <a:lnTo>
                    <a:pt x="16200" y="12150"/>
                  </a:lnTo>
                  <a:lnTo>
                    <a:pt x="16200" y="16200"/>
                  </a:lnTo>
                  <a:lnTo>
                    <a:pt x="12150" y="16200"/>
                  </a:lnTo>
                  <a:lnTo>
                    <a:pt x="12150" y="18900"/>
                  </a:lnTo>
                  <a:lnTo>
                    <a:pt x="13500" y="18900"/>
                  </a:lnTo>
                  <a:lnTo>
                    <a:pt x="10800" y="21600"/>
                  </a:lnTo>
                  <a:lnTo>
                    <a:pt x="8100" y="18900"/>
                  </a:lnTo>
                  <a:lnTo>
                    <a:pt x="9450" y="18900"/>
                  </a:lnTo>
                  <a:lnTo>
                    <a:pt x="9450" y="16200"/>
                  </a:lnTo>
                  <a:lnTo>
                    <a:pt x="5400" y="16200"/>
                  </a:lnTo>
                  <a:lnTo>
                    <a:pt x="5400" y="12150"/>
                  </a:lnTo>
                  <a:lnTo>
                    <a:pt x="2700" y="12150"/>
                  </a:lnTo>
                  <a:lnTo>
                    <a:pt x="2700" y="13500"/>
                  </a:lnTo>
                  <a:lnTo>
                    <a:pt x="0" y="10800"/>
                  </a:lnTo>
                  <a:lnTo>
                    <a:pt x="2700" y="8100"/>
                  </a:lnTo>
                  <a:lnTo>
                    <a:pt x="2700" y="9450"/>
                  </a:lnTo>
                  <a:lnTo>
                    <a:pt x="5400" y="945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>
                <a:latin typeface="Times New Roman" pitchFamily="18" charset="0"/>
              </a:endParaRPr>
            </a:p>
            <a:p>
              <a:r>
                <a:rPr lang="ru-RU" sz="1200">
                  <a:latin typeface="Times New Roman" pitchFamily="18" charset="0"/>
                </a:rPr>
                <a:t>Монито-ринг и оценка</a:t>
              </a:r>
            </a:p>
            <a:p>
              <a:r>
                <a:rPr lang="ru-RU" sz="1200">
                  <a:latin typeface="Times New Roman" pitchFamily="18" charset="0"/>
                </a:rPr>
                <a:t>(начиная с п.3)</a:t>
              </a:r>
              <a:endParaRPr lang="ru-RU" sz="1200"/>
            </a:p>
          </p:txBody>
        </p:sp>
      </p:grpSp>
      <p:sp>
        <p:nvSpPr>
          <p:cNvPr id="24582" name="AutoShape 1077"/>
          <p:cNvSpPr>
            <a:spLocks noChangeArrowheads="1"/>
          </p:cNvSpPr>
          <p:nvPr/>
        </p:nvSpPr>
        <p:spPr bwMode="auto">
          <a:xfrm>
            <a:off x="2700338" y="3644900"/>
            <a:ext cx="1438275" cy="1150938"/>
          </a:xfrm>
          <a:prstGeom prst="wedgeEllipseCallout">
            <a:avLst>
              <a:gd name="adj1" fmla="val -138301"/>
              <a:gd name="adj2" fmla="val 37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cs typeface="Arial" charset="0"/>
              </a:rPr>
              <a:t>База данных индика-торов и др.</a:t>
            </a:r>
            <a:endParaRPr lang="en-US" sz="1200">
              <a:cs typeface="Arial" charset="0"/>
            </a:endParaRPr>
          </a:p>
          <a:p>
            <a:pPr algn="ctr"/>
            <a:endParaRPr lang="en-US" sz="1000">
              <a:cs typeface="Arial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D6FA71-D387-4E38-8C77-C08B4E42D6D4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b="1" smtClean="0">
                <a:solidFill>
                  <a:srgbClr val="A50021"/>
                </a:solidFill>
              </a:rPr>
              <a:t>Информация о реализации проекта в мире, 2008-2010 (1)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052513"/>
            <a:ext cx="8229600" cy="5256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Во всех странах проведены тренинги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ru-RU" smtClean="0"/>
          </a:p>
          <a:p>
            <a:r>
              <a:rPr lang="ru-RU" smtClean="0"/>
              <a:t>В большинстве стран завершена подготовительная стадия (пп. 1-7)</a:t>
            </a:r>
          </a:p>
          <a:p>
            <a:r>
              <a:rPr lang="ru-RU" smtClean="0"/>
              <a:t>На стадии написания доклада: </a:t>
            </a:r>
            <a:endParaRPr lang="en-US" smtClean="0"/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ru-RU" smtClean="0"/>
              <a:t>Россия, Турция</a:t>
            </a:r>
          </a:p>
          <a:p>
            <a:endParaRPr lang="ru-RU" smtClean="0"/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pic>
        <p:nvPicPr>
          <p:cNvPr id="26629" name="Picture 8" descr="2008_CSI_Latin_America_trai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557338"/>
            <a:ext cx="3273425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551541-E0CE-4FF7-8E78-A5704535B114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0" y="1054100"/>
            <a:ext cx="4038600" cy="5327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Albania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Institute for Democracy and Mediation (IDM)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Argentina: </a:t>
            </a:r>
            <a:r>
              <a:rPr lang="en-US" sz="1600" smtClean="0">
                <a:latin typeface="Arial" charset="0"/>
              </a:rPr>
              <a:t>GADIS</a:t>
            </a:r>
            <a:r>
              <a:rPr lang="ru-RU" sz="1600" smtClean="0">
                <a:latin typeface="Arial" charset="0"/>
              </a:rPr>
              <a:t>/</a:t>
            </a:r>
            <a:r>
              <a:rPr lang="en-US" sz="1600" smtClean="0">
                <a:latin typeface="Arial" charset="0"/>
              </a:rPr>
              <a:t>UCA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Armenia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Counterpart International/USAID Civic Advocacy Support Programme (CASP)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Azerbaijan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Civil Society Coalition of Azerbajiani NGOs</a:t>
            </a:r>
            <a:r>
              <a:rPr lang="ru-RU" sz="1600" smtClean="0">
                <a:latin typeface="Arial" charset="0"/>
              </a:rPr>
              <a:t> and International Center for Social Research (ICSR)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Bahrain: </a:t>
            </a:r>
            <a:r>
              <a:rPr lang="en-US" sz="1600" smtClean="0">
                <a:latin typeface="Arial" charset="0"/>
              </a:rPr>
              <a:t>Bahrain Human Rights Society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Belarus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Support Center for Associations and Foundation (SCAF)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Benin: </a:t>
            </a:r>
            <a:r>
              <a:rPr lang="en-US" sz="1600" smtClean="0">
                <a:latin typeface="Arial" charset="0"/>
              </a:rPr>
              <a:t>CFRONG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Bulgaria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Open Society Institute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Burkina Faso: </a:t>
            </a:r>
            <a:r>
              <a:rPr lang="en-US" sz="1600" smtClean="0">
                <a:latin typeface="Arial" charset="0"/>
              </a:rPr>
              <a:t>GERDDES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Cameroon: </a:t>
            </a:r>
            <a:r>
              <a:rPr lang="en-US" sz="1600" smtClean="0">
                <a:latin typeface="Arial" charset="0"/>
              </a:rPr>
              <a:t>CEFAN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Canada (Quebec): </a:t>
            </a:r>
            <a:r>
              <a:rPr lang="en-US" sz="1600" smtClean="0">
                <a:latin typeface="Arial" charset="0"/>
              </a:rPr>
              <a:t>Institut du Nouveau Monde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Chile: </a:t>
            </a:r>
            <a:r>
              <a:rPr lang="en-US" sz="1600" smtClean="0">
                <a:latin typeface="Arial" charset="0"/>
              </a:rPr>
              <a:t>Fundacion SOLES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Congo Brazzaville: </a:t>
            </a:r>
            <a:r>
              <a:rPr lang="en-US" sz="1600" smtClean="0">
                <a:latin typeface="Arial" charset="0"/>
              </a:rPr>
              <a:t>AZUR Development</a:t>
            </a:r>
            <a:endParaRPr lang="ru-RU" sz="1600" smtClean="0">
              <a:latin typeface="Arial" charset="0"/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ru-RU" sz="1600" b="1" u="sng" smtClean="0">
                <a:latin typeface="Arial" charset="0"/>
              </a:rPr>
              <a:t>Croatia</a:t>
            </a:r>
            <a:r>
              <a:rPr lang="ru-RU" sz="1600" smtClean="0"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Ceraneo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hlinkClick r:id="rId2"/>
              </a:rPr>
              <a:t>t</a:t>
            </a:r>
            <a:endParaRPr lang="ru-RU" sz="1600" smtClean="0"/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6842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>
                <a:solidFill>
                  <a:srgbClr val="A50021"/>
                </a:solidFill>
                <a:latin typeface="Times New Roman" pitchFamily="18" charset="0"/>
              </a:rPr>
              <a:t>Информация о реализации проекта в мире, 2008-2010 (2)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787900" y="981075"/>
            <a:ext cx="4032250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0"/>
              <a:t>Cyprus:</a:t>
            </a:r>
            <a:r>
              <a:rPr lang="en-US" sz="1600" b="0"/>
              <a:t> The</a:t>
            </a:r>
            <a:r>
              <a:rPr lang="ru-RU" sz="1600" b="0"/>
              <a:t> </a:t>
            </a:r>
            <a:r>
              <a:rPr lang="en-US" sz="1600" b="0"/>
              <a:t>Management Center of the Mediterranean</a:t>
            </a:r>
            <a:r>
              <a:rPr lang="ru-RU" sz="1600" b="0"/>
              <a:t> and </a:t>
            </a:r>
            <a:r>
              <a:rPr lang="en-US" sz="1600" b="0"/>
              <a:t>NGO Support Center </a:t>
            </a:r>
            <a:endParaRPr lang="ru-RU" sz="1600" b="0"/>
          </a:p>
          <a:p>
            <a:r>
              <a:rPr lang="ru-RU" sz="1600" b="0"/>
              <a:t>Djibouti: </a:t>
            </a:r>
            <a:r>
              <a:rPr lang="en-US" sz="1600" b="0"/>
              <a:t>Centre de Rechereche de L’Universite de Diibouti (CRUD)</a:t>
            </a:r>
            <a:endParaRPr lang="ru-RU" sz="1600" b="0"/>
          </a:p>
          <a:p>
            <a:r>
              <a:rPr lang="ru-RU" sz="1600" b="0"/>
              <a:t>Dominican Republic: </a:t>
            </a:r>
            <a:r>
              <a:rPr lang="en-US" sz="1600" b="0"/>
              <a:t>Alianza ONG</a:t>
            </a:r>
            <a:endParaRPr lang="ru-RU" sz="1600" b="0"/>
          </a:p>
          <a:p>
            <a:r>
              <a:rPr lang="ru-RU" sz="1600" b="0"/>
              <a:t>Democratic Republic of Congo: Réseau PRODDES</a:t>
            </a:r>
          </a:p>
          <a:p>
            <a:r>
              <a:rPr lang="ru-RU" sz="1600" b="0"/>
              <a:t>Ethiopia: </a:t>
            </a:r>
            <a:r>
              <a:rPr lang="en-US" sz="1600" b="0"/>
              <a:t>Organization for Social Justice in Ethiopia (OSJE)</a:t>
            </a:r>
            <a:endParaRPr lang="ru-RU" sz="1600" b="0"/>
          </a:p>
          <a:p>
            <a:r>
              <a:rPr lang="ru-RU" sz="1600" b="0"/>
              <a:t>Fiji: </a:t>
            </a:r>
            <a:r>
              <a:rPr lang="en-US" sz="1600" b="0"/>
              <a:t>Fiji Council of Social Services</a:t>
            </a:r>
            <a:endParaRPr lang="ru-RU" sz="1600" b="0"/>
          </a:p>
          <a:p>
            <a:r>
              <a:rPr lang="ru-RU" sz="1600" u="sng"/>
              <a:t>Georgia</a:t>
            </a:r>
            <a:r>
              <a:rPr lang="ru-RU" sz="1600" b="0"/>
              <a:t>: </a:t>
            </a:r>
            <a:r>
              <a:rPr lang="en-US" sz="1600" b="0"/>
              <a:t>Caucasus Institute for Peace, Democracy Development (CIPDD) </a:t>
            </a:r>
            <a:br>
              <a:rPr lang="en-US" sz="1600" b="0"/>
            </a:br>
            <a:r>
              <a:rPr lang="ru-RU" sz="1600" b="0"/>
              <a:t>Ghana:</a:t>
            </a:r>
            <a:r>
              <a:rPr lang="en-US" sz="1600" b="0"/>
              <a:t> HEDGE</a:t>
            </a:r>
            <a:endParaRPr lang="ru-RU" sz="1600" b="0"/>
          </a:p>
          <a:p>
            <a:r>
              <a:rPr lang="ru-RU" sz="1600" b="0"/>
              <a:t>Guatemala: Luciernaga and</a:t>
            </a:r>
            <a:r>
              <a:rPr lang="en-US" sz="1600" b="0"/>
              <a:t> Tzuk Kim Pop</a:t>
            </a:r>
            <a:r>
              <a:rPr lang="ru-RU" sz="1600" b="0"/>
              <a:t> </a:t>
            </a:r>
          </a:p>
          <a:p>
            <a:r>
              <a:rPr lang="ru-RU" sz="1600" b="0"/>
              <a:t>Italy:</a:t>
            </a:r>
            <a:r>
              <a:rPr lang="en-US" sz="1600" b="0"/>
              <a:t> Cittadinanza Attiva</a:t>
            </a:r>
            <a:endParaRPr lang="ru-RU" sz="1600" b="0"/>
          </a:p>
          <a:p>
            <a:r>
              <a:rPr lang="ru-RU" sz="1600" b="0"/>
              <a:t>Japan: </a:t>
            </a:r>
            <a:r>
              <a:rPr lang="en-US" sz="1600" b="0"/>
              <a:t>CENPRI + OSIPP</a:t>
            </a:r>
            <a:endParaRPr lang="ru-RU" sz="1600" b="0"/>
          </a:p>
          <a:p>
            <a:r>
              <a:rPr lang="ru-RU" sz="1600" b="0"/>
              <a:t>Jordan: </a:t>
            </a:r>
            <a:r>
              <a:rPr lang="en-US" sz="1600" b="0"/>
              <a:t>UJRC</a:t>
            </a:r>
            <a:endParaRPr lang="ru-RU" sz="1600" b="0"/>
          </a:p>
          <a:p>
            <a:r>
              <a:rPr lang="ru-RU" sz="1600" u="sng"/>
              <a:t>Kazakhstan</a:t>
            </a:r>
            <a:r>
              <a:rPr lang="ru-RU" sz="1600" b="0"/>
              <a:t>:</a:t>
            </a:r>
            <a:r>
              <a:rPr lang="en-US" sz="1600" b="0"/>
              <a:t> Public Policy Research Center (PPRC) </a:t>
            </a:r>
            <a:endParaRPr lang="ru-RU" sz="1600" b="0"/>
          </a:p>
          <a:p>
            <a:r>
              <a:rPr lang="ru-RU" sz="1600" u="sng"/>
              <a:t>Kosovo</a:t>
            </a:r>
            <a:r>
              <a:rPr lang="ru-RU" sz="1600" b="0"/>
              <a:t>: </a:t>
            </a:r>
            <a:r>
              <a:rPr lang="en-US" sz="1600" b="0"/>
              <a:t>Kosovar Civil Society Foundation</a:t>
            </a:r>
            <a:r>
              <a:rPr lang="ru-RU" sz="1600" b="0"/>
              <a:t> </a:t>
            </a:r>
          </a:p>
          <a:p>
            <a:endParaRPr lang="ru-RU" sz="1600" b="0"/>
          </a:p>
          <a:p>
            <a:pPr>
              <a:spcBef>
                <a:spcPct val="50000"/>
              </a:spcBef>
            </a:pPr>
            <a:endParaRPr lang="ru-RU" sz="160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72DD76C-6EB3-4ABC-AB85-D5FD559B5FFD}" type="slidenum">
              <a:rPr lang="ru-RU" smtClean="0">
                <a:latin typeface="Arial" charset="0"/>
                <a:cs typeface="Arial" charset="0"/>
              </a:rPr>
              <a:pPr/>
              <a:t>9</a:t>
            </a:fld>
            <a:endParaRPr lang="ru-RU" smtClean="0">
              <a:latin typeface="Arial" charset="0"/>
              <a:cs typeface="Arial" charset="0"/>
            </a:endParaRPr>
          </a:p>
        </p:txBody>
      </p:sp>
      <p:grpSp>
        <p:nvGrpSpPr>
          <p:cNvPr id="28674" name="Group 3"/>
          <p:cNvGrpSpPr>
            <a:grpSpLocks/>
          </p:cNvGrpSpPr>
          <p:nvPr/>
        </p:nvGrpSpPr>
        <p:grpSpPr bwMode="auto">
          <a:xfrm>
            <a:off x="0" y="836613"/>
            <a:ext cx="9144000" cy="144462"/>
            <a:chOff x="0" y="391"/>
            <a:chExt cx="5760" cy="91"/>
          </a:xfrm>
        </p:grpSpPr>
        <p:sp>
          <p:nvSpPr>
            <p:cNvPr id="28679" name="Rectangle 4"/>
            <p:cNvSpPr>
              <a:spLocks noChangeArrowheads="1"/>
            </p:cNvSpPr>
            <p:nvPr/>
          </p:nvSpPr>
          <p:spPr bwMode="auto">
            <a:xfrm flipV="1">
              <a:off x="0" y="391"/>
              <a:ext cx="5760" cy="48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  <p:sp>
          <p:nvSpPr>
            <p:cNvPr id="28680" name="Rectangle 5"/>
            <p:cNvSpPr>
              <a:spLocks noChangeArrowheads="1"/>
            </p:cNvSpPr>
            <p:nvPr/>
          </p:nvSpPr>
          <p:spPr bwMode="auto">
            <a:xfrm>
              <a:off x="0" y="471"/>
              <a:ext cx="5760" cy="11"/>
            </a:xfrm>
            <a:prstGeom prst="rect">
              <a:avLst/>
            </a:prstGeom>
            <a:gradFill rotWithShape="0">
              <a:gsLst>
                <a:gs pos="0">
                  <a:srgbClr val="A50021"/>
                </a:gs>
                <a:gs pos="100000">
                  <a:srgbClr val="FFFFFF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latinLnBrk="1">
                <a:lnSpc>
                  <a:spcPct val="140000"/>
                </a:lnSpc>
              </a:pPr>
              <a:endParaRPr kumimoji="1" lang="en-US" sz="2000" b="0" i="1">
                <a:solidFill>
                  <a:schemeClr val="bg1"/>
                </a:solidFill>
                <a:latin typeface="HY헤드라인M"/>
                <a:ea typeface="HY헤드라인M"/>
                <a:cs typeface="Arial" charset="0"/>
              </a:endParaRPr>
            </a:p>
          </p:txBody>
        </p:sp>
      </p:grpSp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539750" y="1889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>
                <a:solidFill>
                  <a:srgbClr val="A50021"/>
                </a:solidFill>
                <a:latin typeface="Times New Roman" pitchFamily="18" charset="0"/>
              </a:rPr>
              <a:t>Информация о реализации проекта в мире, 2008-2010 (3)</a:t>
            </a:r>
          </a:p>
        </p:txBody>
      </p:sp>
      <p:sp>
        <p:nvSpPr>
          <p:cNvPr id="286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36625"/>
            <a:ext cx="3905250" cy="5445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Lebanon: </a:t>
            </a:r>
            <a:r>
              <a:rPr lang="en-US" sz="1600" smtClean="0">
                <a:latin typeface="Arial" charset="0"/>
              </a:rPr>
              <a:t>International Management and Training Institute (IMTI)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Liberia:</a:t>
            </a:r>
            <a:r>
              <a:rPr lang="en-US" sz="1600" smtClean="0">
                <a:latin typeface="Arial" charset="0"/>
              </a:rPr>
              <a:t> AGENDA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Macedonia:</a:t>
            </a:r>
            <a:r>
              <a:rPr lang="en-US" sz="1600" smtClean="0">
                <a:latin typeface="Arial" charset="0"/>
              </a:rPr>
              <a:t> Macedonian Center for International Cooperation (MCIC)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Madagascar: MSIS and Consortium National pour la Participation Citoyyenne (CNPS)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Mali:</a:t>
            </a:r>
            <a:r>
              <a:rPr lang="en-US" sz="1600" smtClean="0">
                <a:latin typeface="Arial" charset="0"/>
              </a:rPr>
              <a:t> Federation des Collectifs d’ONG (FECONG)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Malta:</a:t>
            </a:r>
            <a:r>
              <a:rPr lang="en-US" sz="1600" smtClean="0">
                <a:latin typeface="Arial" charset="0"/>
              </a:rPr>
              <a:t> The People for Change Foundation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Mexico:</a:t>
            </a:r>
            <a:r>
              <a:rPr lang="en-US" sz="1600" smtClean="0">
                <a:latin typeface="Arial" charset="0"/>
              </a:rPr>
              <a:t> CEMEFI</a:t>
            </a:r>
            <a:r>
              <a:rPr lang="ru-RU" sz="1600" smtClean="0">
                <a:latin typeface="Arial" charset="0"/>
                <a:hlinkClick r:id="rId2"/>
              </a:rPr>
              <a:t> </a:t>
            </a:r>
            <a:r>
              <a:rPr lang="ru-RU" sz="1600" smtClean="0">
                <a:latin typeface="Arial" charset="0"/>
              </a:rPr>
              <a:t>and </a:t>
            </a:r>
            <a:r>
              <a:rPr lang="en-US" sz="1600" smtClean="0">
                <a:latin typeface="Arial" charset="0"/>
              </a:rPr>
              <a:t>Iniciativa Ciudadana para la Promocion de la Cultura del Dialogo</a:t>
            </a:r>
            <a:r>
              <a:rPr lang="ru-RU" sz="160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Nepal:</a:t>
            </a:r>
            <a:r>
              <a:rPr lang="en-US" sz="1600" smtClean="0">
                <a:latin typeface="Arial" charset="0"/>
              </a:rPr>
              <a:t> ICACA Nepal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Nicaragua:</a:t>
            </a:r>
            <a:r>
              <a:rPr lang="en-US" sz="1600" smtClean="0">
                <a:latin typeface="Arial" charset="0"/>
              </a:rPr>
              <a:t> Red Nicaraguense por la Democracia y el Desarrollo Local (RNDDL)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Níger: CaCoPEd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Nigeria:</a:t>
            </a:r>
            <a:r>
              <a:rPr lang="en-US" sz="1600" smtClean="0">
                <a:latin typeface="Arial" charset="0"/>
              </a:rPr>
              <a:t> Nigeria Network of Non-governmental Organizations (NNNGO)</a:t>
            </a:r>
            <a:r>
              <a:rPr lang="ru-RU" sz="1600" smtClean="0">
                <a:latin typeface="Arial" charset="0"/>
              </a:rPr>
              <a:t> </a:t>
            </a:r>
            <a:endParaRPr lang="en-US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z="1600" smtClean="0">
                <a:latin typeface="Arial" charset="0"/>
              </a:rPr>
              <a:t>Philippines:</a:t>
            </a:r>
            <a:r>
              <a:rPr lang="en-US" sz="1600" smtClean="0">
                <a:latin typeface="Arial" charset="0"/>
              </a:rPr>
              <a:t> CODE-NGO</a:t>
            </a:r>
            <a:endParaRPr lang="ru-RU" sz="160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600" smtClean="0">
              <a:latin typeface="Arial" charset="0"/>
            </a:endParaRP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76825" y="1484313"/>
            <a:ext cx="3455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4140200" y="1020763"/>
            <a:ext cx="4608513" cy="559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Russia</a:t>
            </a:r>
            <a:r>
              <a:rPr lang="ru-RU" sz="1600" b="0"/>
              <a:t>: </a:t>
            </a:r>
            <a:r>
              <a:rPr lang="en-US" sz="1600" b="0"/>
              <a:t>Center for Studies of Civil Society and Non-for-profit Sector , Higher School of Economics </a:t>
            </a:r>
          </a:p>
          <a:p>
            <a:r>
              <a:rPr lang="ru-RU" sz="1600" b="0"/>
              <a:t>Samoa: SUNGO</a:t>
            </a:r>
          </a:p>
          <a:p>
            <a:r>
              <a:rPr lang="ru-RU" sz="1600" u="sng"/>
              <a:t>Serbia</a:t>
            </a:r>
            <a:r>
              <a:rPr lang="ru-RU" sz="1600" b="0"/>
              <a:t>:</a:t>
            </a:r>
            <a:r>
              <a:rPr lang="en-US" sz="1600" b="0"/>
              <a:t> ARGUMENT</a:t>
            </a:r>
            <a:endParaRPr lang="ru-RU" sz="1600" b="0"/>
          </a:p>
          <a:p>
            <a:r>
              <a:rPr lang="ru-RU" sz="1600" u="sng"/>
              <a:t>Slovenia</a:t>
            </a:r>
            <a:r>
              <a:rPr lang="ru-RU" sz="1600" b="0"/>
              <a:t>:</a:t>
            </a:r>
            <a:r>
              <a:rPr lang="en-US" sz="1600" b="0"/>
              <a:t> Legal-information center for NGOs</a:t>
            </a:r>
            <a:r>
              <a:rPr lang="ru-RU" sz="1600" b="0"/>
              <a:t> </a:t>
            </a:r>
          </a:p>
          <a:p>
            <a:r>
              <a:rPr lang="ru-RU" sz="1600" b="0"/>
              <a:t>South Korea:</a:t>
            </a:r>
            <a:r>
              <a:rPr lang="en-US" sz="1600" b="0"/>
              <a:t> The Third Sector Institute </a:t>
            </a:r>
            <a:endParaRPr lang="ru-RU" sz="1600" b="0"/>
          </a:p>
          <a:p>
            <a:r>
              <a:rPr lang="ru-RU" sz="1600" b="0"/>
              <a:t>Spain/Cataluna:</a:t>
            </a:r>
            <a:r>
              <a:rPr lang="en-US" sz="1600" b="0"/>
              <a:t> Observatorio del Tercer Sector</a:t>
            </a:r>
            <a:r>
              <a:rPr lang="ru-RU" sz="1600" b="0"/>
              <a:t> Sudan: </a:t>
            </a:r>
            <a:r>
              <a:rPr lang="en-US" sz="1600" b="0"/>
              <a:t>Sudanese Development Initiative (SUDIA)</a:t>
            </a:r>
            <a:endParaRPr lang="ru-RU" sz="1600" b="0"/>
          </a:p>
          <a:p>
            <a:r>
              <a:rPr lang="ru-RU" sz="1600" b="0"/>
              <a:t>Togo: Realite Gouvernance</a:t>
            </a:r>
          </a:p>
          <a:p>
            <a:r>
              <a:rPr lang="ru-RU" sz="1600" u="sng"/>
              <a:t>Turkey</a:t>
            </a:r>
            <a:r>
              <a:rPr lang="ru-RU" sz="1600" b="0"/>
              <a:t>: </a:t>
            </a:r>
            <a:r>
              <a:rPr lang="en-US" sz="1600" b="0"/>
              <a:t>Thid Sector Foundation of Turkey (TUSEV) </a:t>
            </a:r>
            <a:r>
              <a:rPr lang="ru-RU" sz="1600" b="0"/>
              <a:t>Uganda: </a:t>
            </a:r>
            <a:r>
              <a:rPr lang="en-US" sz="1600" b="0"/>
              <a:t>Development Network of the Indigenous Voluntary Associations (DENIVA)</a:t>
            </a:r>
            <a:endParaRPr lang="ru-RU" sz="1600" b="0"/>
          </a:p>
          <a:p>
            <a:r>
              <a:rPr lang="ru-RU" sz="1600" u="sng"/>
              <a:t>Ukraine</a:t>
            </a:r>
            <a:r>
              <a:rPr lang="ru-RU" sz="1600" b="0"/>
              <a:t>:</a:t>
            </a:r>
            <a:r>
              <a:rPr lang="en-US" sz="1600" b="0"/>
              <a:t> Center for Philanthropy</a:t>
            </a:r>
            <a:endParaRPr lang="ru-RU" sz="1600" b="0"/>
          </a:p>
          <a:p>
            <a:r>
              <a:rPr lang="ru-RU" sz="1600" b="0"/>
              <a:t>Uruguay:</a:t>
            </a:r>
            <a:r>
              <a:rPr lang="en-US" sz="1600" b="0"/>
              <a:t> Instituto de Comunicacion y Desarrollo (ICD)</a:t>
            </a:r>
            <a:endParaRPr lang="ru-RU" sz="1600" b="0"/>
          </a:p>
          <a:p>
            <a:r>
              <a:rPr lang="ru-RU" sz="1600" b="0"/>
              <a:t>Venezuela:</a:t>
            </a:r>
            <a:r>
              <a:rPr lang="en-US" sz="1600" b="0"/>
              <a:t> SINERGIA</a:t>
            </a:r>
            <a:endParaRPr lang="ru-RU" sz="1600" b="0"/>
          </a:p>
          <a:p>
            <a:r>
              <a:rPr lang="ru-RU" sz="1600" b="0"/>
              <a:t>Vietnam:</a:t>
            </a:r>
            <a:r>
              <a:rPr lang="en-US" sz="1600" b="0"/>
              <a:t> CECODES</a:t>
            </a:r>
            <a:endParaRPr lang="ru-RU" sz="1600" b="0"/>
          </a:p>
          <a:p>
            <a:r>
              <a:rPr lang="ru-RU" sz="1600" b="0"/>
              <a:t>Zambia: Zambia Council for Social Development (ZCSD)</a:t>
            </a:r>
          </a:p>
          <a:p>
            <a:pPr>
              <a:spcBef>
                <a:spcPct val="50000"/>
              </a:spcBef>
            </a:pPr>
            <a:endParaRPr lang="ru-RU" sz="1600"/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882</Words>
  <Application>Microsoft Office PowerPoint</Application>
  <PresentationFormat>On-screen Show (4:3)</PresentationFormat>
  <Paragraphs>165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13</vt:i4>
      </vt:variant>
    </vt:vector>
  </HeadingPairs>
  <TitlesOfParts>
    <vt:vector size="33" baseType="lpstr">
      <vt:lpstr>Arial</vt:lpstr>
      <vt:lpstr>Times New Roman</vt:lpstr>
      <vt:lpstr>Calibri</vt:lpstr>
      <vt:lpstr>HYGothic-Extra</vt:lpstr>
      <vt:lpstr>Arial Black</vt:lpstr>
      <vt:lpstr>HY헤드라인M</vt:lpstr>
      <vt:lpstr>SimSun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Новая презентация</vt:lpstr>
      <vt:lpstr>Слайд 1</vt:lpstr>
      <vt:lpstr>Слайд 2</vt:lpstr>
      <vt:lpstr>Первая встреча НС, 01 июля 2009 г.</vt:lpstr>
      <vt:lpstr>Информация о реализации проекта в России (2) </vt:lpstr>
      <vt:lpstr>Информация о реализации проекта в России (3)</vt:lpstr>
      <vt:lpstr>Слайд 6</vt:lpstr>
      <vt:lpstr>Информация о реализации проекта в мире, 2008-2010 (1)</vt:lpstr>
      <vt:lpstr>Слайд 8</vt:lpstr>
      <vt:lpstr>Слайд 9</vt:lpstr>
      <vt:lpstr>Информация о реализации проекта в мире (4)</vt:lpstr>
      <vt:lpstr>Функции наблюдательного совета</vt:lpstr>
      <vt:lpstr>Цели и задачи третьей встречи НС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Юдин Илья</dc:creator>
  <cp:lastModifiedBy>lproskuryakova</cp:lastModifiedBy>
  <cp:revision>177</cp:revision>
  <dcterms:created xsi:type="dcterms:W3CDTF">2008-12-17T19:54:32Z</dcterms:created>
  <dcterms:modified xsi:type="dcterms:W3CDTF">2009-10-13T10:01:38Z</dcterms:modified>
</cp:coreProperties>
</file>